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embeddings/oleObject2.bin" ContentType="application/vnd.openxmlformats-officedocument.oleObject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embeddings/oleObject3.bin" ContentType="application/vnd.openxmlformats-officedocument.oleObject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98" r:id="rId1"/>
  </p:sldMasterIdLst>
  <p:notesMasterIdLst>
    <p:notesMasterId r:id="rId69"/>
  </p:notesMasterIdLst>
  <p:handoutMasterIdLst>
    <p:handoutMasterId r:id="rId70"/>
  </p:handoutMasterIdLst>
  <p:sldIdLst>
    <p:sldId id="973" r:id="rId2"/>
    <p:sldId id="1221" r:id="rId3"/>
    <p:sldId id="1139" r:id="rId4"/>
    <p:sldId id="1207" r:id="rId5"/>
    <p:sldId id="1140" r:id="rId6"/>
    <p:sldId id="1141" r:id="rId7"/>
    <p:sldId id="1142" r:id="rId8"/>
    <p:sldId id="1143" r:id="rId9"/>
    <p:sldId id="1144" r:id="rId10"/>
    <p:sldId id="1145" r:id="rId11"/>
    <p:sldId id="1146" r:id="rId12"/>
    <p:sldId id="1147" r:id="rId13"/>
    <p:sldId id="1148" r:id="rId14"/>
    <p:sldId id="1149" r:id="rId15"/>
    <p:sldId id="1150" r:id="rId16"/>
    <p:sldId id="1151" r:id="rId17"/>
    <p:sldId id="1152" r:id="rId18"/>
    <p:sldId id="1153" r:id="rId19"/>
    <p:sldId id="1154" r:id="rId20"/>
    <p:sldId id="1155" r:id="rId21"/>
    <p:sldId id="1206" r:id="rId22"/>
    <p:sldId id="1157" r:id="rId23"/>
    <p:sldId id="1158" r:id="rId24"/>
    <p:sldId id="1159" r:id="rId25"/>
    <p:sldId id="1187" r:id="rId26"/>
    <p:sldId id="1188" r:id="rId27"/>
    <p:sldId id="1189" r:id="rId28"/>
    <p:sldId id="1190" r:id="rId29"/>
    <p:sldId id="1191" r:id="rId30"/>
    <p:sldId id="1192" r:id="rId31"/>
    <p:sldId id="1193" r:id="rId32"/>
    <p:sldId id="1185" r:id="rId33"/>
    <p:sldId id="1186" r:id="rId34"/>
    <p:sldId id="1160" r:id="rId35"/>
    <p:sldId id="1161" r:id="rId36"/>
    <p:sldId id="1162" r:id="rId37"/>
    <p:sldId id="1163" r:id="rId38"/>
    <p:sldId id="1222" r:id="rId39"/>
    <p:sldId id="1164" r:id="rId40"/>
    <p:sldId id="1194" r:id="rId41"/>
    <p:sldId id="1195" r:id="rId42"/>
    <p:sldId id="1196" r:id="rId43"/>
    <p:sldId id="1197" r:id="rId44"/>
    <p:sldId id="1167" r:id="rId45"/>
    <p:sldId id="1199" r:id="rId46"/>
    <p:sldId id="1208" r:id="rId47"/>
    <p:sldId id="1218" r:id="rId48"/>
    <p:sldId id="1219" r:id="rId49"/>
    <p:sldId id="1220" r:id="rId50"/>
    <p:sldId id="1169" r:id="rId51"/>
    <p:sldId id="1201" r:id="rId52"/>
    <p:sldId id="1202" r:id="rId53"/>
    <p:sldId id="1203" r:id="rId54"/>
    <p:sldId id="1204" r:id="rId55"/>
    <p:sldId id="1205" r:id="rId56"/>
    <p:sldId id="1210" r:id="rId57"/>
    <p:sldId id="1171" r:id="rId58"/>
    <p:sldId id="1212" r:id="rId59"/>
    <p:sldId id="1213" r:id="rId60"/>
    <p:sldId id="1214" r:id="rId61"/>
    <p:sldId id="1215" r:id="rId62"/>
    <p:sldId id="1216" r:id="rId63"/>
    <p:sldId id="1217" r:id="rId64"/>
    <p:sldId id="1174" r:id="rId65"/>
    <p:sldId id="1176" r:id="rId66"/>
    <p:sldId id="1177" r:id="rId67"/>
    <p:sldId id="1179" r:id="rId68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D7822"/>
    <a:srgbClr val="BE9E18"/>
    <a:srgbClr val="806010"/>
    <a:srgbClr val="FF33CC"/>
    <a:srgbClr val="FFFF99"/>
    <a:srgbClr val="008000"/>
    <a:srgbClr val="8E47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3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9384"/>
    </p:cViewPr>
  </p:sorterViewPr>
  <p:notesViewPr>
    <p:cSldViewPr>
      <p:cViewPr varScale="1">
        <p:scale>
          <a:sx n="92" d="100"/>
          <a:sy n="92" d="100"/>
        </p:scale>
        <p:origin x="-2376" y="-9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3EA860D-D559-D046-A43D-7878818B081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5191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32363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B48A0D6-210D-3148-972C-E35EDEE9537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25052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</a:endParaRPr>
          </a:p>
        </p:txBody>
      </p:sp>
      <p:sp>
        <p:nvSpPr>
          <p:cNvPr id="19459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5F57E5-41C8-044C-A6F2-6FF463BFE4B0}" type="slidenum">
              <a:rPr lang="ja-JP" altLang="en-US" sz="1200"/>
              <a:pPr/>
              <a:t>0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59190EC-1137-47C9-A656-45D104193A4C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A19398F-746B-43C2-BE95-80A88C07AF41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6785BE2-EBC3-48DF-BFBE-AAB2F0EA8329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42B0D5E-B6EA-4F2D-A54D-959CF7FF703D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BB91BB-CCBA-C14D-9E5C-E26FE9A3E34F}" type="slidenum">
              <a:rPr lang="ja-JP" altLang="en-US" sz="1200"/>
              <a:pPr/>
              <a:t>20</a:t>
            </a:fld>
            <a:endParaRPr lang="en-US" altLang="ja-JP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>
              <a:ea typeface="ＭＳ Ｐ明朝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3CF7A05D-509F-41C3-9EB5-E9B35743A550}" type="slidenum">
              <a:rPr lang="ja-JP" altLang="en-US" smtClean="0"/>
              <a:pPr eaLnBrk="1" hangingPunct="1"/>
              <a:t>33</a:t>
            </a:fld>
            <a:endParaRPr lang="en-US" altLang="ja-JP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635E49F-0EBF-432F-A437-AB4F13A5CA1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66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</a:endParaRPr>
          </a:p>
        </p:txBody>
      </p:sp>
      <p:sp>
        <p:nvSpPr>
          <p:cNvPr id="21507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72E5FB1-A0A0-894D-A7D3-B94CE03793AC}" type="slidenum">
              <a:rPr lang="ja-JP" altLang="en-US" sz="1200"/>
              <a:pPr/>
              <a:t>1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5AE0C1-7BAB-864C-9D47-042BFCE70CC6}" type="slidenum">
              <a:rPr lang="ja-JP" altLang="en-US" sz="1200"/>
              <a:pPr/>
              <a:t>4</a:t>
            </a:fld>
            <a:endParaRPr lang="en-US" altLang="ja-JP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92275" y="739775"/>
            <a:ext cx="3354388" cy="25161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263" y="3497263"/>
            <a:ext cx="5837237" cy="562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 sz="800">
              <a:ea typeface="ＭＳ Ｐ明朝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4C290C23-4F0D-4563-B803-F62939BAC91F}" type="slidenum">
              <a:rPr lang="ja-JP" altLang="en-US" smtClean="0"/>
              <a:pPr eaLnBrk="1" hangingPunct="1"/>
              <a:t>5</a:t>
            </a:fld>
            <a:endParaRPr lang="en-US" altLang="ja-JP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</a:endParaRPr>
          </a:p>
        </p:txBody>
      </p:sp>
      <p:sp>
        <p:nvSpPr>
          <p:cNvPr id="29699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BAF77B-A35A-7544-BB97-A2C5B0206568}" type="slidenum">
              <a:rPr lang="ja-JP" altLang="en-US" sz="1200"/>
              <a:pPr/>
              <a:t>7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8975EDC-9F8B-42EB-A404-92EBD45F7E0C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6C61231-B02A-4D7B-88C8-3ECD9D28734B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AEC7C24-B981-4986-95C0-E664DD79A547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84092D1-B8F7-4A11-AE77-5967C2746E22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charset="-128"/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15682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7DB717-6C56-6046-8EDD-4D1C6E922885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74771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D868AC-1D7A-2446-91D5-5042C293B275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599771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0F1A9E-5CC5-5D4F-ABB9-496C1D8E1F7E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67601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BE1466-ACF0-6A49-89EB-489B16556025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71247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0327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9E7B31-B77A-4743-A0B9-D03D2BC887CA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8800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0"/>
            <a:ext cx="7571184" cy="836613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</a:t>
            </a:r>
            <a:r>
              <a:rPr lang="en-US" altLang="ja-JP" dirty="0" smtClean="0"/>
              <a:t>66</a:t>
            </a:r>
            <a:endParaRPr lang="ja-JP" altLang="ja-JP" dirty="0"/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0237" y="6453188"/>
            <a:ext cx="10794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79711" y="6453188"/>
            <a:ext cx="604827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 dirty="0" smtClean="0">
                <a:latin typeface="Verdana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ja-JP" altLang="en-US" dirty="0" smtClean="0"/>
              <a:t>名古屋大学教室談話会／実験クォーク物理学の最先端／</a:t>
            </a:r>
            <a:r>
              <a:rPr lang="ja-JP" altLang="en-US" dirty="0"/>
              <a:t>志垣賢太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8745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242BD9-CDFA-D448-ADF2-A4F5C2D0915E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29403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7F892F-6DFA-0441-B0F7-C3B6CAD1F9BC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63308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BC95E7-4244-7149-8394-323503B615C8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64626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15745B-44CD-1B4C-8B18-F2D37D714529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99623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99DC4D-8831-6640-8EF6-DC5F2FED042D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56156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045848-757E-EE49-909D-5336CAA147D0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16510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7CBF43-6A7D-BC44-9DBF-1D8A7E53A4DB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61024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charset="-128"/>
              <a:cs typeface="+mn-cs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37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8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9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en-US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en-US" dirty="0"/>
          </a:p>
        </p:txBody>
      </p:sp>
      <p:sp>
        <p:nvSpPr>
          <p:cNvPr id="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0237" y="6453188"/>
            <a:ext cx="10794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79711" y="6453188"/>
            <a:ext cx="604827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 dirty="0" smtClean="0">
                <a:latin typeface="Verdana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ja-JP" altLang="en-US" dirty="0" smtClean="0"/>
              <a:t>名古屋大学教室談話会／実験クォーク物理学の最先端／</a:t>
            </a:r>
            <a:r>
              <a:rPr lang="ja-JP" altLang="en-US" dirty="0"/>
              <a:t>志垣賢太</a:t>
            </a:r>
            <a:endParaRPr lang="en-US" altLang="ja-JP" dirty="0"/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2750" y="6453188"/>
            <a:ext cx="7874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+mn-lt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</a:t>
            </a:r>
            <a:r>
              <a:rPr lang="en-US" altLang="ja-JP" dirty="0" smtClean="0"/>
              <a:t>66</a:t>
            </a:r>
            <a:endParaRPr lang="ja-JP" altLang="ja-JP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6107" y="6229082"/>
            <a:ext cx="617667" cy="6176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  <p:sldLayoutId id="2147484750" r:id="rId2"/>
    <p:sldLayoutId id="2147484751" r:id="rId3"/>
    <p:sldLayoutId id="2147484752" r:id="rId4"/>
    <p:sldLayoutId id="2147484753" r:id="rId5"/>
    <p:sldLayoutId id="2147484754" r:id="rId6"/>
    <p:sldLayoutId id="2147484755" r:id="rId7"/>
    <p:sldLayoutId id="2147484756" r:id="rId8"/>
    <p:sldLayoutId id="2147484757" r:id="rId9"/>
    <p:sldLayoutId id="2147484758" r:id="rId10"/>
    <p:sldLayoutId id="2147484759" r:id="rId11"/>
    <p:sldLayoutId id="2147484760" r:id="rId12"/>
    <p:sldLayoutId id="2147484761" r:id="rId13"/>
    <p:sldLayoutId id="2147484762" r:id="rId14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n"/>
        <a:defRPr kumimoji="1" sz="24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w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3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8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20" Type="http://schemas.openxmlformats.org/officeDocument/2006/relationships/image" Target="../media/image60.png"/><Relationship Id="rId10" Type="http://schemas.openxmlformats.org/officeDocument/2006/relationships/image" Target="../media/image52.jpeg"/><Relationship Id="rId11" Type="http://schemas.openxmlformats.org/officeDocument/2006/relationships/image" Target="../media/image53.png"/><Relationship Id="rId12" Type="http://schemas.openxmlformats.org/officeDocument/2006/relationships/image" Target="../media/image54.jpeg"/><Relationship Id="rId13" Type="http://schemas.openxmlformats.org/officeDocument/2006/relationships/oleObject" Target="../embeddings/oleObject2.bin"/><Relationship Id="rId14" Type="http://schemas.openxmlformats.org/officeDocument/2006/relationships/image" Target="../media/image46.png"/><Relationship Id="rId15" Type="http://schemas.openxmlformats.org/officeDocument/2006/relationships/image" Target="../media/image55.jpeg"/><Relationship Id="rId16" Type="http://schemas.openxmlformats.org/officeDocument/2006/relationships/image" Target="../media/image56.png"/><Relationship Id="rId17" Type="http://schemas.openxmlformats.org/officeDocument/2006/relationships/image" Target="../media/image57.jpeg"/><Relationship Id="rId18" Type="http://schemas.openxmlformats.org/officeDocument/2006/relationships/image" Target="../media/image58.jpeg"/><Relationship Id="rId19" Type="http://schemas.openxmlformats.org/officeDocument/2006/relationships/image" Target="../media/image59.jpeg"/><Relationship Id="rId1" Type="http://schemas.openxmlformats.org/officeDocument/2006/relationships/vmlDrawing" Target="../drawings/vmlDrawing2.vml"/><Relationship Id="rId2" Type="http://schemas.openxmlformats.org/officeDocument/2006/relationships/tags" Target="../tags/tag14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wmf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Relationship Id="rId3" Type="http://schemas.openxmlformats.org/officeDocument/2006/relationships/image" Target="../media/image9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5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emf"/><Relationship Id="rId5" Type="http://schemas.openxmlformats.org/officeDocument/2006/relationships/image" Target="../media/image114.emf"/><Relationship Id="rId6" Type="http://schemas.openxmlformats.org/officeDocument/2006/relationships/image" Target="../media/image115.emf"/><Relationship Id="rId7" Type="http://schemas.openxmlformats.org/officeDocument/2006/relationships/image" Target="../media/image116.emf"/><Relationship Id="rId8" Type="http://schemas.openxmlformats.org/officeDocument/2006/relationships/image" Target="../media/image117.emf"/><Relationship Id="rId9" Type="http://schemas.openxmlformats.org/officeDocument/2006/relationships/image" Target="../media/image118.emf"/><Relationship Id="rId10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4" Type="http://schemas.openxmlformats.org/officeDocument/2006/relationships/image" Target="../media/image126.jpe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4" Type="http://schemas.openxmlformats.org/officeDocument/2006/relationships/image" Target="../media/image136.jpeg"/><Relationship Id="rId5" Type="http://schemas.openxmlformats.org/officeDocument/2006/relationships/image" Target="../media/image137.jpg"/><Relationship Id="rId6" Type="http://schemas.openxmlformats.org/officeDocument/2006/relationships/image" Target="../media/image138.jpeg"/><Relationship Id="rId7" Type="http://schemas.openxmlformats.org/officeDocument/2006/relationships/image" Target="../media/image139.jpeg"/><Relationship Id="rId8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jpeg"/><Relationship Id="rId5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shigaki/Dropbox/Au-Au_200GeV.mpeg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10.png"/><Relationship Id="rId1" Type="http://schemas.openxmlformats.org/officeDocument/2006/relationships/tags" Target="../tags/tag4.xml"/><Relationship Id="rId2" Type="http://schemas.microsoft.com/office/2007/relationships/media" Target="file://localhost/Users/shigaki/Dropbox/Au-Au_200GeV.mpe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25432"/>
            <a:ext cx="9144000" cy="1439813"/>
          </a:xfrm>
        </p:spPr>
        <p:txBody>
          <a:bodyPr/>
          <a:lstStyle/>
          <a:p>
            <a:pPr>
              <a:lnSpc>
                <a:spcPts val="5200"/>
              </a:lnSpc>
            </a:pPr>
            <a:r>
              <a:rPr lang="ja-JP" altLang="en-US" sz="4000" dirty="0" smtClean="0">
                <a:latin typeface="Franklin Gothic Medium" charset="0"/>
                <a:ea typeface="ＭＳ Ｐゴシック" charset="0"/>
              </a:rPr>
              <a:t>実験クォーク物理学の最先端</a:t>
            </a:r>
            <a:r>
              <a:rPr lang="en-US" altLang="ja-JP" sz="4000" dirty="0" smtClean="0">
                <a:latin typeface="Franklin Gothic Medium" charset="0"/>
                <a:ea typeface="ＭＳ Ｐゴシック" charset="0"/>
              </a:rPr>
              <a:t/>
            </a:r>
            <a:br>
              <a:rPr lang="en-US" altLang="ja-JP" sz="4000" dirty="0" smtClean="0">
                <a:latin typeface="Franklin Gothic Medium" charset="0"/>
                <a:ea typeface="ＭＳ Ｐゴシック" charset="0"/>
              </a:rPr>
            </a:br>
            <a:r>
              <a:rPr lang="ja-JP" altLang="en-US" sz="2800" dirty="0" smtClean="0">
                <a:latin typeface="Franklin Gothic Medium" charset="0"/>
                <a:ea typeface="ＭＳ Ｐゴシック" charset="0"/>
              </a:rPr>
              <a:t>極限状態への挑戦</a:t>
            </a:r>
            <a:endParaRPr lang="en-US" altLang="ja-JP" sz="2800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437063"/>
            <a:ext cx="9144000" cy="1655762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ja-JP" altLang="en-US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志垣 賢太 （                  ）</a:t>
            </a:r>
            <a:endParaRPr lang="en-US" altLang="ja-JP" sz="32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altLang="ja-JP" sz="10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ja-JP" altLang="en-US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名古屋大学</a:t>
            </a: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大学院理学</a:t>
            </a:r>
            <a:r>
              <a:rPr lang="ja-JP" altLang="en-US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研究科物理学教室談話会</a:t>
            </a:r>
            <a:endParaRPr lang="en-US" altLang="ja-JP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2018 </a:t>
            </a: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年 </a:t>
            </a:r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6</a:t>
            </a: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月 </a:t>
            </a: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27 </a:t>
            </a: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日</a:t>
            </a:r>
            <a:endParaRPr lang="en-US" altLang="ja-JP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</p:txBody>
      </p:sp>
      <p:pic>
        <p:nvPicPr>
          <p:cNvPr id="18435" name="Picture 4" descr="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4467225"/>
            <a:ext cx="19399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RHIC Outcomes: New State of Matter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62313" y="3651250"/>
            <a:ext cx="266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latin typeface="Arial" charset="0"/>
                <a:ea typeface="ＭＳ ゴシック" pitchFamily="49" charset="-128"/>
              </a:rPr>
              <a:t>The matter may melt and/or regenerate J/</a:t>
            </a:r>
            <a:r>
              <a:rPr lang="en-US" altLang="ja-JP" sz="1800" b="0">
                <a:latin typeface="Symbol" pitchFamily="18" charset="2"/>
                <a:ea typeface="ＭＳ ゴシック" pitchFamily="49" charset="-128"/>
              </a:rPr>
              <a:t>y</a:t>
            </a:r>
            <a:r>
              <a:rPr lang="en-US" altLang="ja-JP" sz="1800" b="0">
                <a:latin typeface="Arial" charset="0"/>
                <a:ea typeface="ＭＳ ゴシック" pitchFamily="49" charset="-128"/>
              </a:rPr>
              <a:t>’s</a:t>
            </a:r>
            <a:endParaRPr lang="en-US" altLang="ja-JP" sz="1800" b="0">
              <a:latin typeface="Symbol" pitchFamily="18" charset="2"/>
              <a:ea typeface="ＭＳ ゴシック" pitchFamily="49" charset="-128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00313" y="30718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 dirty="0">
                <a:solidFill>
                  <a:schemeClr val="accent2"/>
                </a:solidFill>
                <a:latin typeface="Arial" charset="0"/>
                <a:ea typeface="ＭＳ ゴシック" pitchFamily="49" charset="-128"/>
              </a:rPr>
              <a:t>The matter is dense</a:t>
            </a:r>
          </a:p>
        </p:txBody>
      </p:sp>
      <p:pic>
        <p:nvPicPr>
          <p:cNvPr id="11" name="Picture 13" descr="Fig1_w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076700"/>
            <a:ext cx="30321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ppg0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276725"/>
            <a:ext cx="22542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dirpho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614738"/>
            <a:ext cx="246856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047750" y="5643563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0066FF"/>
                </a:solidFill>
                <a:latin typeface="Arial" charset="0"/>
                <a:ea typeface="ＭＳ ゴシック" pitchFamily="49" charset="-128"/>
              </a:rPr>
              <a:t>The matter modifies jets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781800" y="5929313"/>
            <a:ext cx="18986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3300"/>
                </a:solidFill>
                <a:latin typeface="Arial" charset="0"/>
                <a:ea typeface="ＭＳ ゴシック" pitchFamily="49" charset="-128"/>
              </a:rPr>
              <a:t>The matter is hot</a:t>
            </a:r>
          </a:p>
        </p:txBody>
      </p:sp>
      <p:pic>
        <p:nvPicPr>
          <p:cNvPr id="17" name="Picture 22" descr="HQElo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81100"/>
            <a:ext cx="321468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HQFlo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43063"/>
            <a:ext cx="38576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48400" y="3071813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C000"/>
                </a:solidFill>
                <a:latin typeface="Arial" charset="0"/>
                <a:ea typeface="ＭＳ ゴシック" pitchFamily="49" charset="-128"/>
              </a:rPr>
              <a:t>The matter is strongly coupled</a:t>
            </a: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57375"/>
            <a:ext cx="2286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dirty="0" err="1" smtClean="0"/>
              <a:t>partonic</a:t>
            </a:r>
            <a:r>
              <a:rPr lang="en-US" altLang="ja-JP" dirty="0" smtClean="0"/>
              <a:t>: quarks’ degrees of freedom, screening</a:t>
            </a:r>
          </a:p>
          <a:p>
            <a:pPr lvl="1" eaLnBrk="1" hangingPunct="1"/>
            <a:r>
              <a:rPr lang="en-US" altLang="ja-JP" dirty="0" smtClean="0"/>
              <a:t>constituent quark number scaling of collective motion</a:t>
            </a:r>
          </a:p>
          <a:p>
            <a:pPr lvl="1" eaLnBrk="1" hangingPunct="1"/>
            <a:r>
              <a:rPr lang="en-US" altLang="ja-JP" dirty="0" smtClean="0"/>
              <a:t>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suppression</a:t>
            </a:r>
          </a:p>
          <a:p>
            <a:pPr eaLnBrk="1" hangingPunct="1"/>
            <a:r>
              <a:rPr lang="en-US" altLang="ja-JP" dirty="0" smtClean="0"/>
              <a:t>dense: energy loss of (even heavy) quarks</a:t>
            </a:r>
          </a:p>
          <a:p>
            <a:pPr lvl="1" eaLnBrk="1" hangingPunct="1"/>
            <a:r>
              <a:rPr lang="en-US" altLang="ja-JP" dirty="0" smtClean="0"/>
              <a:t>jet quenching (high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suppression)</a:t>
            </a:r>
          </a:p>
          <a:p>
            <a:pPr lvl="1" eaLnBrk="1" hangingPunct="1"/>
            <a:r>
              <a:rPr lang="en-US" altLang="ja-JP" dirty="0" smtClean="0"/>
              <a:t>jet modification</a:t>
            </a:r>
          </a:p>
          <a:p>
            <a:pPr eaLnBrk="1" hangingPunct="1"/>
            <a:r>
              <a:rPr lang="en-US" altLang="ja-JP" dirty="0" smtClean="0"/>
              <a:t>strongly coupled: perfect fluidity</a:t>
            </a:r>
            <a:endParaRPr lang="ja-JP" altLang="en-US" dirty="0" smtClean="0"/>
          </a:p>
          <a:p>
            <a:pPr lvl="1" eaLnBrk="1" hangingPunct="1"/>
            <a:r>
              <a:rPr lang="en-US" altLang="ja-JP" dirty="0" smtClean="0"/>
              <a:t>hydro-dynamical collective motion</a:t>
            </a:r>
          </a:p>
          <a:p>
            <a:pPr eaLnBrk="1" hangingPunct="1"/>
            <a:r>
              <a:rPr lang="en-US" altLang="ja-JP" dirty="0" smtClean="0"/>
              <a:t>hot: thermally </a:t>
            </a:r>
            <a:r>
              <a:rPr lang="en-US" altLang="ja-JP" dirty="0" err="1" smtClean="0"/>
              <a:t>radiative</a:t>
            </a:r>
            <a:endParaRPr lang="en-US" altLang="ja-JP" dirty="0" smtClean="0"/>
          </a:p>
          <a:p>
            <a:pPr lvl="1" eaLnBrk="1" hangingPunct="1"/>
            <a:r>
              <a:rPr lang="en-US" altLang="ja-JP" dirty="0" smtClean="0"/>
              <a:t>thermal (virtual) photons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9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4866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5522913"/>
            <a:ext cx="8218488" cy="787400"/>
          </a:xfrm>
        </p:spPr>
        <p:txBody>
          <a:bodyPr/>
          <a:lstStyle/>
          <a:p>
            <a:r>
              <a:rPr lang="en-US" altLang="ja-JP" dirty="0" smtClean="0"/>
              <a:t>less 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particles produced due to “quenching”</a:t>
            </a:r>
            <a:endParaRPr lang="ja-JP" altLang="en-US" dirty="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Quark Behavior in </a:t>
            </a:r>
            <a:r>
              <a:rPr lang="en-US" altLang="ja-JP" smtClean="0"/>
              <a:t>Extreme Density</a:t>
            </a:r>
            <a:endParaRPr lang="en-US" altLang="ja-JP" dirty="0" smtClean="0"/>
          </a:p>
        </p:txBody>
      </p:sp>
      <p:grpSp>
        <p:nvGrpSpPr>
          <p:cNvPr id="43012" name="Group 4"/>
          <p:cNvGrpSpPr>
            <a:grpSpLocks/>
          </p:cNvGrpSpPr>
          <p:nvPr/>
        </p:nvGrpSpPr>
        <p:grpSpPr bwMode="auto">
          <a:xfrm>
            <a:off x="682625" y="1198563"/>
            <a:ext cx="7578725" cy="4103687"/>
            <a:chOff x="384" y="240"/>
            <a:chExt cx="4774" cy="2663"/>
          </a:xfrm>
        </p:grpSpPr>
        <p:pic>
          <p:nvPicPr>
            <p:cNvPr id="4302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36"/>
              <a:ext cx="1798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Line 6"/>
            <p:cNvSpPr>
              <a:spLocks noChangeShapeType="1"/>
            </p:cNvSpPr>
            <p:nvPr/>
          </p:nvSpPr>
          <p:spPr bwMode="auto">
            <a:xfrm flipH="1" flipV="1">
              <a:off x="3120" y="336"/>
              <a:ext cx="100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022" name="Line 7"/>
            <p:cNvSpPr>
              <a:spLocks noChangeShapeType="1"/>
            </p:cNvSpPr>
            <p:nvPr/>
          </p:nvSpPr>
          <p:spPr bwMode="auto">
            <a:xfrm flipH="1">
              <a:off x="3120" y="2112"/>
              <a:ext cx="100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30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40"/>
              <a:ext cx="2832" cy="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13" name="Group 9"/>
          <p:cNvGrpSpPr>
            <a:grpSpLocks/>
          </p:cNvGrpSpPr>
          <p:nvPr/>
        </p:nvGrpSpPr>
        <p:grpSpPr bwMode="auto">
          <a:xfrm>
            <a:off x="1474788" y="2998788"/>
            <a:ext cx="1871662" cy="595312"/>
            <a:chOff x="839" y="1797"/>
            <a:chExt cx="1179" cy="375"/>
          </a:xfrm>
        </p:grpSpPr>
        <p:sp>
          <p:nvSpPr>
            <p:cNvPr id="43018" name="Text Box 10"/>
            <p:cNvSpPr txBox="1">
              <a:spLocks noChangeArrowheads="1"/>
            </p:cNvSpPr>
            <p:nvPr/>
          </p:nvSpPr>
          <p:spPr bwMode="auto">
            <a:xfrm>
              <a:off x="839" y="1797"/>
              <a:ext cx="1179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binary collision scaling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based on extrapolated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UA1 p+p data</a:t>
              </a:r>
              <a:endParaRPr kumimoji="0" lang="en-GB" altLang="ja-JP" sz="1400">
                <a:latin typeface="Franklin Gothic Medium" pitchFamily="34" charset="0"/>
              </a:endParaRPr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>
              <a:off x="1124" y="1985"/>
              <a:ext cx="182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GB" altLang="ja-JP" sz="1600">
                  <a:latin typeface="Franklin Gothic Medium" pitchFamily="34" charset="0"/>
                </a:rPr>
                <a:t>--</a:t>
              </a:r>
            </a:p>
          </p:txBody>
        </p:sp>
      </p:grpSp>
      <p:sp>
        <p:nvSpPr>
          <p:cNvPr id="43014" name="Text Box 12"/>
          <p:cNvSpPr txBox="1">
            <a:spLocks noChangeArrowheads="1"/>
          </p:cNvSpPr>
          <p:nvPr/>
        </p:nvSpPr>
        <p:spPr bwMode="auto">
          <a:xfrm>
            <a:off x="5435600" y="4941888"/>
            <a:ext cx="30035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Au+Au</a:t>
            </a:r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at 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lang="en-US" altLang="ja-JP" sz="1600" i="1" dirty="0" err="1">
                <a:solidFill>
                  <a:srgbClr val="000080"/>
                </a:solidFill>
                <a:latin typeface="Franklin Gothic Medium" pitchFamily="34" charset="0"/>
              </a:rPr>
              <a:t>s</a:t>
            </a:r>
            <a:r>
              <a:rPr lang="en-US" altLang="ja-JP" sz="1600" baseline="-25000" dirty="0" err="1">
                <a:solidFill>
                  <a:srgbClr val="000080"/>
                </a:solidFill>
                <a:latin typeface="Franklin Gothic Medium" pitchFamily="34" charset="0"/>
              </a:rPr>
              <a:t>NN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= 130 </a:t>
            </a:r>
            <a:r>
              <a:rPr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GeV</a:t>
            </a:r>
            <a:endParaRPr kumimoji="0" lang="en-US" altLang="ja-JP" sz="1600" dirty="0">
              <a:solidFill>
                <a:srgbClr val="000080"/>
              </a:solidFill>
              <a:latin typeface="Franklin Gothic Medium" pitchFamily="34" charset="0"/>
            </a:endParaRPr>
          </a:p>
          <a:p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PHENIX PRL 88, 022301 (2002)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10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507791009"/>
      </p:ext>
    </p:extLst>
  </p:cSld>
  <p:clrMapOvr>
    <a:masterClrMapping/>
  </p:clrMapOvr>
  <p:transition xmlns:p14="http://schemas.microsoft.com/office/powerpoint/2010/main" advTm="1924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energy loss in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deconfined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partonic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matter</a:t>
            </a:r>
          </a:p>
          <a:p>
            <a:pPr marL="457200" lvl="1" indent="0">
              <a:buNone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→ high transverse momentum jets suppressed</a:t>
            </a:r>
          </a:p>
          <a:p>
            <a:pPr marL="457200" lvl="1" indent="0">
              <a:buNone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→ azimuthal back-to-back correlation modified/lost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First Signature of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Partonic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Matter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49188" name="AutoShape 4"/>
          <p:cNvSpPr>
            <a:spLocks noChangeArrowheads="1"/>
          </p:cNvSpPr>
          <p:nvPr/>
        </p:nvSpPr>
        <p:spPr bwMode="auto">
          <a:xfrm rot="-5400000">
            <a:off x="3842544" y="3272564"/>
            <a:ext cx="590550" cy="1436688"/>
          </a:xfrm>
          <a:prstGeom prst="can">
            <a:avLst>
              <a:gd name="adj" fmla="val 60820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56" name="Freeform 5"/>
          <p:cNvSpPr>
            <a:spLocks/>
          </p:cNvSpPr>
          <p:nvPr/>
        </p:nvSpPr>
        <p:spPr bwMode="auto">
          <a:xfrm>
            <a:off x="1976438" y="3660708"/>
            <a:ext cx="2382837" cy="350837"/>
          </a:xfrm>
          <a:custGeom>
            <a:avLst/>
            <a:gdLst>
              <a:gd name="T0" fmla="*/ 0 w 1501"/>
              <a:gd name="T1" fmla="*/ 2147483647 h 221"/>
              <a:gd name="T2" fmla="*/ 2147483647 w 1501"/>
              <a:gd name="T3" fmla="*/ 2147483647 h 221"/>
              <a:gd name="T4" fmla="*/ 2147483647 w 1501"/>
              <a:gd name="T5" fmla="*/ 0 h 221"/>
              <a:gd name="T6" fmla="*/ 0 60000 65536"/>
              <a:gd name="T7" fmla="*/ 0 60000 65536"/>
              <a:gd name="T8" fmla="*/ 0 60000 65536"/>
              <a:gd name="T9" fmla="*/ 0 w 1501"/>
              <a:gd name="T10" fmla="*/ 0 h 221"/>
              <a:gd name="T11" fmla="*/ 1501 w 1501"/>
              <a:gd name="T12" fmla="*/ 221 h 2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1" h="221">
                <a:moveTo>
                  <a:pt x="0" y="221"/>
                </a:moveTo>
                <a:lnTo>
                  <a:pt x="1317" y="221"/>
                </a:lnTo>
                <a:lnTo>
                  <a:pt x="1501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57" name="Freeform 6"/>
          <p:cNvSpPr>
            <a:spLocks/>
          </p:cNvSpPr>
          <p:nvPr/>
        </p:nvSpPr>
        <p:spPr bwMode="auto">
          <a:xfrm>
            <a:off x="3987800" y="4197283"/>
            <a:ext cx="2508250" cy="350837"/>
          </a:xfrm>
          <a:custGeom>
            <a:avLst/>
            <a:gdLst>
              <a:gd name="T0" fmla="*/ 2147483647 w 1580"/>
              <a:gd name="T1" fmla="*/ 0 h 221"/>
              <a:gd name="T2" fmla="*/ 2147483647 w 1580"/>
              <a:gd name="T3" fmla="*/ 2147483647 h 221"/>
              <a:gd name="T4" fmla="*/ 0 w 1580"/>
              <a:gd name="T5" fmla="*/ 2147483647 h 221"/>
              <a:gd name="T6" fmla="*/ 0 60000 65536"/>
              <a:gd name="T7" fmla="*/ 0 60000 65536"/>
              <a:gd name="T8" fmla="*/ 0 60000 65536"/>
              <a:gd name="T9" fmla="*/ 0 w 1580"/>
              <a:gd name="T10" fmla="*/ 0 h 221"/>
              <a:gd name="T11" fmla="*/ 1580 w 1580"/>
              <a:gd name="T12" fmla="*/ 221 h 2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0" h="221">
                <a:moveTo>
                  <a:pt x="1580" y="0"/>
                </a:moveTo>
                <a:lnTo>
                  <a:pt x="184" y="1"/>
                </a:lnTo>
                <a:lnTo>
                  <a:pt x="0" y="221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191" name="Line 7"/>
          <p:cNvSpPr>
            <a:spLocks noChangeShapeType="1"/>
          </p:cNvSpPr>
          <p:nvPr/>
        </p:nvSpPr>
        <p:spPr bwMode="auto">
          <a:xfrm rot="20991552" flipV="1">
            <a:off x="4264025" y="3063808"/>
            <a:ext cx="157163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192" name="Line 8"/>
          <p:cNvSpPr>
            <a:spLocks noChangeShapeType="1"/>
          </p:cNvSpPr>
          <p:nvPr/>
        </p:nvSpPr>
        <p:spPr bwMode="auto">
          <a:xfrm flipV="1">
            <a:off x="4489450" y="2739958"/>
            <a:ext cx="317500" cy="750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193" name="Line 9"/>
          <p:cNvSpPr>
            <a:spLocks noChangeShapeType="1"/>
          </p:cNvSpPr>
          <p:nvPr/>
        </p:nvSpPr>
        <p:spPr bwMode="auto">
          <a:xfrm flipV="1">
            <a:off x="4611688" y="3336858"/>
            <a:ext cx="279400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194" name="Line 10"/>
          <p:cNvSpPr>
            <a:spLocks noChangeShapeType="1"/>
          </p:cNvSpPr>
          <p:nvPr/>
        </p:nvSpPr>
        <p:spPr bwMode="auto">
          <a:xfrm flipV="1">
            <a:off x="4397375" y="2981258"/>
            <a:ext cx="146050" cy="569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195" name="Line 11"/>
          <p:cNvSpPr>
            <a:spLocks noChangeShapeType="1"/>
          </p:cNvSpPr>
          <p:nvPr/>
        </p:nvSpPr>
        <p:spPr bwMode="auto">
          <a:xfrm flipV="1">
            <a:off x="4476750" y="2466908"/>
            <a:ext cx="874713" cy="11255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3" name="Line 12"/>
          <p:cNvSpPr>
            <a:spLocks noChangeShapeType="1"/>
          </p:cNvSpPr>
          <p:nvPr/>
        </p:nvSpPr>
        <p:spPr bwMode="auto">
          <a:xfrm flipH="1">
            <a:off x="3635375" y="4705283"/>
            <a:ext cx="288925" cy="10080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4" name="Line 13"/>
          <p:cNvSpPr>
            <a:spLocks noChangeShapeType="1"/>
          </p:cNvSpPr>
          <p:nvPr/>
        </p:nvSpPr>
        <p:spPr bwMode="auto">
          <a:xfrm flipH="1">
            <a:off x="3692525" y="4643370"/>
            <a:ext cx="173038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5" name="Line 14"/>
          <p:cNvSpPr>
            <a:spLocks noChangeShapeType="1"/>
          </p:cNvSpPr>
          <p:nvPr/>
        </p:nvSpPr>
        <p:spPr bwMode="auto">
          <a:xfrm flipH="1">
            <a:off x="3586163" y="4608445"/>
            <a:ext cx="27940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6" name="Line 15"/>
          <p:cNvSpPr>
            <a:spLocks noChangeShapeType="1"/>
          </p:cNvSpPr>
          <p:nvPr/>
        </p:nvSpPr>
        <p:spPr bwMode="auto">
          <a:xfrm flipH="1">
            <a:off x="3282950" y="4548120"/>
            <a:ext cx="65087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7" name="Line 16"/>
          <p:cNvSpPr>
            <a:spLocks noChangeShapeType="1"/>
          </p:cNvSpPr>
          <p:nvPr/>
        </p:nvSpPr>
        <p:spPr bwMode="auto">
          <a:xfrm flipH="1">
            <a:off x="3960813" y="4617970"/>
            <a:ext cx="25400" cy="84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8" name="Line 17"/>
          <p:cNvSpPr>
            <a:spLocks noChangeShapeType="1"/>
          </p:cNvSpPr>
          <p:nvPr/>
        </p:nvSpPr>
        <p:spPr bwMode="auto">
          <a:xfrm>
            <a:off x="4024313" y="4600508"/>
            <a:ext cx="149225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202" name="Text Box 18"/>
          <p:cNvSpPr txBox="1">
            <a:spLocks noChangeArrowheads="1"/>
          </p:cNvSpPr>
          <p:nvPr/>
        </p:nvSpPr>
        <p:spPr bwMode="auto">
          <a:xfrm>
            <a:off x="3308052" y="2681900"/>
            <a:ext cx="126394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600" dirty="0" smtClean="0">
                <a:latin typeface="Franklin Gothic Medium" charset="0"/>
              </a:rPr>
              <a:t>hadron jet</a:t>
            </a:r>
            <a:endParaRPr kumimoji="0" lang="ja-JP" altLang="en-US" sz="1600" dirty="0">
              <a:latin typeface="Franklin Gothic Medium" charset="0"/>
            </a:endParaRPr>
          </a:p>
        </p:txBody>
      </p:sp>
      <p:sp>
        <p:nvSpPr>
          <p:cNvPr id="349203" name="Text Box 19"/>
          <p:cNvSpPr txBox="1">
            <a:spLocks noChangeArrowheads="1"/>
          </p:cNvSpPr>
          <p:nvPr/>
        </p:nvSpPr>
        <p:spPr bwMode="auto">
          <a:xfrm>
            <a:off x="4139952" y="2039870"/>
            <a:ext cx="295141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600" dirty="0">
                <a:solidFill>
                  <a:srgbClr val="FF9966"/>
                </a:solidFill>
                <a:latin typeface="Franklin Gothic Medium" charset="0"/>
              </a:rPr>
              <a:t>leading hadron with high </a:t>
            </a:r>
            <a:r>
              <a:rPr kumimoji="0" lang="en-US" altLang="ja-JP" sz="1600" i="1" dirty="0" err="1">
                <a:solidFill>
                  <a:srgbClr val="FF9966"/>
                </a:solidFill>
                <a:latin typeface="Franklin Gothic Medium" charset="0"/>
              </a:rPr>
              <a:t>p</a:t>
            </a:r>
            <a:r>
              <a:rPr kumimoji="0" lang="en-US" altLang="ja-JP" sz="1600" baseline="-25000" dirty="0" err="1">
                <a:solidFill>
                  <a:srgbClr val="FF9966"/>
                </a:solidFill>
                <a:latin typeface="Franklin Gothic Medium" charset="0"/>
              </a:rPr>
              <a:t>T</a:t>
            </a:r>
            <a:endParaRPr kumimoji="0" lang="ja-JP" altLang="en-US" sz="1600" baseline="-25000" dirty="0">
              <a:solidFill>
                <a:srgbClr val="FF9966"/>
              </a:solidFill>
              <a:latin typeface="Franklin Gothic Medium" charset="0"/>
            </a:endParaRPr>
          </a:p>
        </p:txBody>
      </p:sp>
      <p:sp>
        <p:nvSpPr>
          <p:cNvPr id="49171" name="Freeform 20"/>
          <p:cNvSpPr>
            <a:spLocks/>
          </p:cNvSpPr>
          <p:nvPr/>
        </p:nvSpPr>
        <p:spPr bwMode="auto">
          <a:xfrm>
            <a:off x="4084638" y="4011545"/>
            <a:ext cx="200025" cy="187325"/>
          </a:xfrm>
          <a:custGeom>
            <a:avLst/>
            <a:gdLst>
              <a:gd name="T0" fmla="*/ 0 w 109"/>
              <a:gd name="T1" fmla="*/ 2147483647 h 140"/>
              <a:gd name="T2" fmla="*/ 2147483647 w 109"/>
              <a:gd name="T3" fmla="*/ 2147483647 h 140"/>
              <a:gd name="T4" fmla="*/ 2147483647 w 109"/>
              <a:gd name="T5" fmla="*/ 2147483647 h 140"/>
              <a:gd name="T6" fmla="*/ 2147483647 w 109"/>
              <a:gd name="T7" fmla="*/ 2147483647 h 140"/>
              <a:gd name="T8" fmla="*/ 2147483647 w 109"/>
              <a:gd name="T9" fmla="*/ 2147483647 h 140"/>
              <a:gd name="T10" fmla="*/ 2147483647 w 109"/>
              <a:gd name="T11" fmla="*/ 2147483647 h 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"/>
              <a:gd name="T19" fmla="*/ 0 h 140"/>
              <a:gd name="T20" fmla="*/ 109 w 109"/>
              <a:gd name="T21" fmla="*/ 140 h 1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" h="140">
                <a:moveTo>
                  <a:pt x="0" y="11"/>
                </a:moveTo>
                <a:cubicBezTo>
                  <a:pt x="38" y="5"/>
                  <a:pt x="77" y="0"/>
                  <a:pt x="80" y="11"/>
                </a:cubicBezTo>
                <a:cubicBezTo>
                  <a:pt x="83" y="22"/>
                  <a:pt x="12" y="64"/>
                  <a:pt x="16" y="75"/>
                </a:cubicBezTo>
                <a:cubicBezTo>
                  <a:pt x="20" y="86"/>
                  <a:pt x="99" y="66"/>
                  <a:pt x="104" y="75"/>
                </a:cubicBezTo>
                <a:cubicBezTo>
                  <a:pt x="109" y="84"/>
                  <a:pt x="49" y="122"/>
                  <a:pt x="48" y="131"/>
                </a:cubicBezTo>
                <a:cubicBezTo>
                  <a:pt x="47" y="140"/>
                  <a:pt x="88" y="132"/>
                  <a:pt x="96" y="13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72" name="Text Box 21"/>
          <p:cNvSpPr txBox="1">
            <a:spLocks noChangeArrowheads="1"/>
          </p:cNvSpPr>
          <p:nvPr/>
        </p:nvSpPr>
        <p:spPr bwMode="auto">
          <a:xfrm>
            <a:off x="4211639" y="5206933"/>
            <a:ext cx="1152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600" dirty="0" smtClean="0">
                <a:latin typeface="Franklin Gothic Medium" charset="0"/>
              </a:rPr>
              <a:t>hadron jet</a:t>
            </a:r>
            <a:endParaRPr kumimoji="0" lang="ja-JP" altLang="en-US" sz="1600" dirty="0">
              <a:latin typeface="Franklin Gothic Medium" charset="0"/>
            </a:endParaRPr>
          </a:p>
        </p:txBody>
      </p:sp>
      <p:sp>
        <p:nvSpPr>
          <p:cNvPr id="49173" name="Text Box 22"/>
          <p:cNvSpPr txBox="1">
            <a:spLocks noChangeArrowheads="1"/>
          </p:cNvSpPr>
          <p:nvPr/>
        </p:nvSpPr>
        <p:spPr bwMode="auto">
          <a:xfrm>
            <a:off x="2124075" y="5711758"/>
            <a:ext cx="27359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600" dirty="0" smtClean="0">
                <a:solidFill>
                  <a:srgbClr val="FF9966"/>
                </a:solidFill>
                <a:latin typeface="Franklin Gothic Medium" charset="0"/>
              </a:rPr>
              <a:t>leading hadron with high </a:t>
            </a:r>
            <a:r>
              <a:rPr kumimoji="0" lang="en-US" altLang="ja-JP" sz="1600" i="1" dirty="0" err="1" smtClean="0">
                <a:solidFill>
                  <a:srgbClr val="FF9966"/>
                </a:solidFill>
                <a:latin typeface="Franklin Gothic Medium" charset="0"/>
              </a:rPr>
              <a:t>p</a:t>
            </a:r>
            <a:r>
              <a:rPr kumimoji="0" lang="en-US" altLang="ja-JP" sz="1600" baseline="-25000" dirty="0" err="1" smtClean="0">
                <a:solidFill>
                  <a:srgbClr val="FF9966"/>
                </a:solidFill>
                <a:latin typeface="Franklin Gothic Medium" charset="0"/>
              </a:rPr>
              <a:t>T</a:t>
            </a:r>
            <a:endParaRPr kumimoji="0" lang="ja-JP" altLang="en-US" sz="1600" baseline="-25000" dirty="0">
              <a:solidFill>
                <a:srgbClr val="FF9966"/>
              </a:solidFill>
              <a:latin typeface="Franklin Gothic Medium" charset="0"/>
            </a:endParaRPr>
          </a:p>
        </p:txBody>
      </p:sp>
      <p:sp>
        <p:nvSpPr>
          <p:cNvPr id="49174" name="Text Box 23"/>
          <p:cNvSpPr txBox="1">
            <a:spLocks noChangeArrowheads="1"/>
          </p:cNvSpPr>
          <p:nvPr/>
        </p:nvSpPr>
        <p:spPr bwMode="auto">
          <a:xfrm>
            <a:off x="1448781" y="3622608"/>
            <a:ext cx="172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400" dirty="0" smtClean="0">
                <a:solidFill>
                  <a:srgbClr val="0000FF"/>
                </a:solidFill>
                <a:latin typeface="Franklin Gothic Medium" charset="0"/>
              </a:rPr>
              <a:t>(anti-)quark/gluon</a:t>
            </a:r>
            <a:endParaRPr kumimoji="0" lang="ja-JP" altLang="en-US" sz="1400" dirty="0">
              <a:solidFill>
                <a:srgbClr val="0000FF"/>
              </a:solidFill>
              <a:latin typeface="Franklin Gothic Medium" charset="0"/>
            </a:endParaRPr>
          </a:p>
        </p:txBody>
      </p:sp>
      <p:sp>
        <p:nvSpPr>
          <p:cNvPr id="49175" name="Text Box 24"/>
          <p:cNvSpPr txBox="1">
            <a:spLocks noChangeArrowheads="1"/>
          </p:cNvSpPr>
          <p:nvPr/>
        </p:nvSpPr>
        <p:spPr bwMode="auto">
          <a:xfrm>
            <a:off x="5548144" y="4271895"/>
            <a:ext cx="15846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400" dirty="0" smtClean="0">
                <a:solidFill>
                  <a:srgbClr val="0000FF"/>
                </a:solidFill>
                <a:latin typeface="Franklin Gothic Medium" charset="0"/>
              </a:rPr>
              <a:t>(anti-)quark/gluon</a:t>
            </a:r>
            <a:endParaRPr kumimoji="0" lang="ja-JP" altLang="en-US" sz="1400" dirty="0">
              <a:solidFill>
                <a:srgbClr val="0000FF"/>
              </a:solidFill>
              <a:latin typeface="Franklin Gothic Medium" charset="0"/>
            </a:endParaRPr>
          </a:p>
        </p:txBody>
      </p:sp>
      <p:sp>
        <p:nvSpPr>
          <p:cNvPr id="349209" name="Line 25"/>
          <p:cNvSpPr>
            <a:spLocks noChangeShapeType="1"/>
          </p:cNvSpPr>
          <p:nvPr/>
        </p:nvSpPr>
        <p:spPr bwMode="auto">
          <a:xfrm rot="20991552" flipV="1">
            <a:off x="4297363" y="3446395"/>
            <a:ext cx="39687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210" name="Line 26"/>
          <p:cNvSpPr>
            <a:spLocks noChangeShapeType="1"/>
          </p:cNvSpPr>
          <p:nvPr/>
        </p:nvSpPr>
        <p:spPr bwMode="auto">
          <a:xfrm flipV="1">
            <a:off x="4394200" y="3373370"/>
            <a:ext cx="46038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211" name="Line 27"/>
          <p:cNvSpPr>
            <a:spLocks noChangeShapeType="1"/>
          </p:cNvSpPr>
          <p:nvPr/>
        </p:nvSpPr>
        <p:spPr bwMode="auto">
          <a:xfrm flipV="1">
            <a:off x="4500563" y="3300345"/>
            <a:ext cx="71437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212" name="Line 28"/>
          <p:cNvSpPr>
            <a:spLocks noChangeShapeType="1"/>
          </p:cNvSpPr>
          <p:nvPr/>
        </p:nvSpPr>
        <p:spPr bwMode="auto">
          <a:xfrm flipV="1">
            <a:off x="4613275" y="3497195"/>
            <a:ext cx="103188" cy="9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213" name="Line 29"/>
          <p:cNvSpPr>
            <a:spLocks noChangeShapeType="1"/>
          </p:cNvSpPr>
          <p:nvPr/>
        </p:nvSpPr>
        <p:spPr bwMode="auto">
          <a:xfrm flipV="1">
            <a:off x="4483100" y="3228908"/>
            <a:ext cx="2794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11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46218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49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49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49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49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49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49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49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8" grpId="0" animBg="1"/>
      <p:bldP spid="349191" grpId="0" animBg="1"/>
      <p:bldP spid="349192" grpId="0" animBg="1"/>
      <p:bldP spid="349193" grpId="0" animBg="1"/>
      <p:bldP spid="349194" grpId="0" animBg="1"/>
      <p:bldP spid="349195" grpId="0" animBg="1"/>
      <p:bldP spid="349202" grpId="0"/>
      <p:bldP spid="349203" grpId="0"/>
      <p:bldP spid="349209" grpId="0" animBg="1"/>
      <p:bldP spid="349210" grpId="0" animBg="1"/>
      <p:bldP spid="349211" grpId="0" animBg="1"/>
      <p:bldP spid="349212" grpId="0" animBg="1"/>
      <p:bldP spid="3492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コンテンツ プレースホルダ 6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thermal radiation if in equilibrium</a:t>
            </a:r>
          </a:p>
          <a:p>
            <a:r>
              <a:rPr lang="en-US" altLang="ja-JP" smtClean="0"/>
              <a:t>emission spectrum </a:t>
            </a:r>
            <a:r>
              <a:rPr lang="en-US" altLang="ja-JP" smtClean="0">
                <a:sym typeface="Symbol" pitchFamily="18" charset="2"/>
              </a:rPr>
              <a:t></a:t>
            </a:r>
            <a:r>
              <a:rPr lang="en-US" altLang="ja-JP" smtClean="0"/>
              <a:t> temperature</a:t>
            </a:r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r>
              <a:rPr lang="en-US" altLang="ja-JP" smtClean="0"/>
              <a:t>real and virtual thermal photons</a:t>
            </a:r>
          </a:p>
          <a:p>
            <a:pPr>
              <a:buFont typeface="Wingdings" pitchFamily="2" charset="2"/>
              <a:buNone/>
            </a:pPr>
            <a:endParaRPr lang="ja-JP" altLang="en-US" smtClean="0"/>
          </a:p>
        </p:txBody>
      </p:sp>
      <p:pic>
        <p:nvPicPr>
          <p:cNvPr id="22530" name="Picture 19" descr="C:\Users\Yasuyuki Akiba\Desktop\a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171700"/>
            <a:ext cx="3571875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:\Users\Yasuyuki Akiba\Documents\JFY2008\Mytalk\立教談話会 081017\s1g2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495550"/>
            <a:ext cx="4494212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499176" cy="8366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Photons as Wide Scale Thermometer</a:t>
            </a:r>
            <a:endParaRPr lang="en-US" altLang="ja-JP" dirty="0" smtClean="0">
              <a:latin typeface="Arial" charset="0"/>
              <a:cs typeface="Arial" charset="0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12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357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コンテンツ プレースホルダ 1"/>
          <p:cNvSpPr>
            <a:spLocks noGrp="1"/>
          </p:cNvSpPr>
          <p:nvPr>
            <p:ph idx="13"/>
          </p:nvPr>
        </p:nvSpPr>
        <p:spPr>
          <a:xfrm flipH="1">
            <a:off x="457200" y="1143000"/>
            <a:ext cx="8218488" cy="5167313"/>
          </a:xfrm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2355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Photon Production Everywhere</a:t>
            </a:r>
            <a:endParaRPr lang="ja-JP" altLang="en-US" dirty="0" smtClean="0"/>
          </a:p>
        </p:txBody>
      </p:sp>
      <p:sp>
        <p:nvSpPr>
          <p:cNvPr id="23556" name="正方形/長方形 6"/>
          <p:cNvSpPr>
            <a:spLocks noChangeArrowheads="1"/>
          </p:cNvSpPr>
          <p:nvPr/>
        </p:nvSpPr>
        <p:spPr bwMode="auto">
          <a:xfrm flipH="1"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 b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 b="0">
              <a:latin typeface="Arial" charset="0"/>
            </a:endParaRPr>
          </a:p>
        </p:txBody>
      </p:sp>
      <p:grpSp>
        <p:nvGrpSpPr>
          <p:cNvPr id="23557" name="Group 166"/>
          <p:cNvGrpSpPr>
            <a:grpSpLocks/>
          </p:cNvGrpSpPr>
          <p:nvPr/>
        </p:nvGrpSpPr>
        <p:grpSpPr bwMode="auto">
          <a:xfrm flipH="1">
            <a:off x="828" y="1085850"/>
            <a:ext cx="9163050" cy="3063875"/>
            <a:chOff x="-12" y="655"/>
            <a:chExt cx="5772" cy="1930"/>
          </a:xfrm>
        </p:grpSpPr>
        <p:sp>
          <p:nvSpPr>
            <p:cNvPr id="23581" name="Rectangle 167"/>
            <p:cNvSpPr>
              <a:spLocks noChangeArrowheads="1"/>
            </p:cNvSpPr>
            <p:nvPr/>
          </p:nvSpPr>
          <p:spPr bwMode="auto">
            <a:xfrm>
              <a:off x="0" y="672"/>
              <a:ext cx="5760" cy="19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ja-JP" sz="1800" b="0">
                <a:latin typeface="Arial" charset="0"/>
              </a:endParaRPr>
            </a:p>
          </p:txBody>
        </p:sp>
        <p:sp>
          <p:nvSpPr>
            <p:cNvPr id="23582" name="Rectangle 168"/>
            <p:cNvSpPr>
              <a:spLocks noChangeArrowheads="1"/>
            </p:cNvSpPr>
            <p:nvPr/>
          </p:nvSpPr>
          <p:spPr bwMode="auto">
            <a:xfrm>
              <a:off x="2228" y="686"/>
              <a:ext cx="1361" cy="18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3583" name="Picture 1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15"/>
            <a:stretch>
              <a:fillRect/>
            </a:stretch>
          </p:blipFill>
          <p:spPr bwMode="auto">
            <a:xfrm>
              <a:off x="5233" y="1054"/>
              <a:ext cx="51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84" name="Group 170"/>
            <p:cNvGrpSpPr>
              <a:grpSpLocks/>
            </p:cNvGrpSpPr>
            <p:nvPr/>
          </p:nvGrpSpPr>
          <p:grpSpPr bwMode="auto">
            <a:xfrm>
              <a:off x="4014" y="685"/>
              <a:ext cx="1467" cy="1872"/>
              <a:chOff x="2143" y="2471"/>
              <a:chExt cx="1467" cy="1872"/>
            </a:xfrm>
          </p:grpSpPr>
          <p:sp>
            <p:nvSpPr>
              <p:cNvPr id="23605" name="Rectangle 171"/>
              <p:cNvSpPr>
                <a:spLocks noChangeArrowheads="1"/>
              </p:cNvSpPr>
              <p:nvPr/>
            </p:nvSpPr>
            <p:spPr bwMode="auto">
              <a:xfrm>
                <a:off x="2143" y="2471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606" name="Group 172"/>
              <p:cNvGrpSpPr>
                <a:grpSpLocks/>
              </p:cNvGrpSpPr>
              <p:nvPr/>
            </p:nvGrpSpPr>
            <p:grpSpPr bwMode="auto">
              <a:xfrm>
                <a:off x="2485" y="2747"/>
                <a:ext cx="1125" cy="1241"/>
                <a:chOff x="672" y="1159"/>
                <a:chExt cx="1125" cy="1241"/>
              </a:xfrm>
            </p:grpSpPr>
            <p:pic>
              <p:nvPicPr>
                <p:cNvPr id="23607" name="Picture 17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41"/>
                <a:stretch>
                  <a:fillRect/>
                </a:stretch>
              </p:blipFill>
              <p:spPr bwMode="auto">
                <a:xfrm>
                  <a:off x="672" y="1248"/>
                  <a:ext cx="727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8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861" y="1159"/>
                  <a:ext cx="93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Pre-equilibrium</a:t>
                  </a:r>
                </a:p>
              </p:txBody>
            </p:sp>
          </p:grpSp>
        </p:grpSp>
        <p:grpSp>
          <p:nvGrpSpPr>
            <p:cNvPr id="23585" name="Group 175"/>
            <p:cNvGrpSpPr>
              <a:grpSpLocks/>
            </p:cNvGrpSpPr>
            <p:nvPr/>
          </p:nvGrpSpPr>
          <p:grpSpPr bwMode="auto">
            <a:xfrm>
              <a:off x="3192" y="685"/>
              <a:ext cx="1361" cy="1872"/>
              <a:chOff x="2171" y="685"/>
              <a:chExt cx="1361" cy="1872"/>
            </a:xfrm>
          </p:grpSpPr>
          <p:sp>
            <p:nvSpPr>
              <p:cNvPr id="23601" name="Rectangle 176"/>
              <p:cNvSpPr>
                <a:spLocks noChangeArrowheads="1"/>
              </p:cNvSpPr>
              <p:nvPr/>
            </p:nvSpPr>
            <p:spPr bwMode="auto">
              <a:xfrm>
                <a:off x="2171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602" name="Group 177"/>
              <p:cNvGrpSpPr>
                <a:grpSpLocks/>
              </p:cNvGrpSpPr>
              <p:nvPr/>
            </p:nvGrpSpPr>
            <p:grpSpPr bwMode="auto">
              <a:xfrm>
                <a:off x="2483" y="736"/>
                <a:ext cx="1000" cy="1414"/>
                <a:chOff x="2483" y="736"/>
                <a:chExt cx="1000" cy="1414"/>
              </a:xfrm>
            </p:grpSpPr>
            <p:pic>
              <p:nvPicPr>
                <p:cNvPr id="23603" name="Picture 178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54047" b="18518"/>
                <a:stretch>
                  <a:fillRect/>
                </a:stretch>
              </p:blipFill>
              <p:spPr bwMode="auto">
                <a:xfrm>
                  <a:off x="2483" y="998"/>
                  <a:ext cx="706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4" name="Rectangle 179"/>
                <p:cNvSpPr>
                  <a:spLocks noChangeArrowheads="1"/>
                </p:cNvSpPr>
                <p:nvPr/>
              </p:nvSpPr>
              <p:spPr bwMode="auto">
                <a:xfrm>
                  <a:off x="2579" y="736"/>
                  <a:ext cx="904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Thermalization</a:t>
                  </a:r>
                </a:p>
              </p:txBody>
            </p:sp>
          </p:grpSp>
        </p:grpSp>
        <p:grpSp>
          <p:nvGrpSpPr>
            <p:cNvPr id="23586" name="Group 180"/>
            <p:cNvGrpSpPr>
              <a:grpSpLocks/>
            </p:cNvGrpSpPr>
            <p:nvPr/>
          </p:nvGrpSpPr>
          <p:grpSpPr bwMode="auto">
            <a:xfrm>
              <a:off x="2256" y="685"/>
              <a:ext cx="1361" cy="1872"/>
              <a:chOff x="2256" y="685"/>
              <a:chExt cx="1361" cy="1872"/>
            </a:xfrm>
          </p:grpSpPr>
          <p:sp>
            <p:nvSpPr>
              <p:cNvPr id="23597" name="Rectangle 181"/>
              <p:cNvSpPr>
                <a:spLocks noChangeArrowheads="1"/>
              </p:cNvSpPr>
              <p:nvPr/>
            </p:nvSpPr>
            <p:spPr bwMode="auto">
              <a:xfrm>
                <a:off x="2256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8" name="Group 182"/>
              <p:cNvGrpSpPr>
                <a:grpSpLocks/>
              </p:cNvGrpSpPr>
              <p:nvPr/>
            </p:nvGrpSpPr>
            <p:grpSpPr bwMode="auto">
              <a:xfrm>
                <a:off x="2511" y="891"/>
                <a:ext cx="764" cy="1283"/>
                <a:chOff x="2511" y="891"/>
                <a:chExt cx="764" cy="1283"/>
              </a:xfrm>
            </p:grpSpPr>
            <p:pic>
              <p:nvPicPr>
                <p:cNvPr id="23599" name="Picture 18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827"/>
                <a:stretch>
                  <a:fillRect/>
                </a:stretch>
              </p:blipFill>
              <p:spPr bwMode="auto">
                <a:xfrm>
                  <a:off x="2511" y="1022"/>
                  <a:ext cx="764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0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2518" y="891"/>
                  <a:ext cx="722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 dirty="0">
                      <a:solidFill>
                        <a:schemeClr val="bg1"/>
                      </a:solidFill>
                      <a:latin typeface="Arial" charset="0"/>
                    </a:rPr>
                    <a:t>QGP </a:t>
                  </a:r>
                  <a:r>
                    <a:rPr kumimoji="0" lang="en-US" altLang="ja-JP" sz="1400" dirty="0" smtClean="0">
                      <a:solidFill>
                        <a:schemeClr val="bg1"/>
                      </a:solidFill>
                      <a:latin typeface="Arial" charset="0"/>
                    </a:rPr>
                    <a:t>phase</a:t>
                  </a:r>
                  <a:endParaRPr kumimoji="0" lang="en-US" altLang="ja-JP" sz="1400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3587" name="Group 185"/>
            <p:cNvGrpSpPr>
              <a:grpSpLocks/>
            </p:cNvGrpSpPr>
            <p:nvPr/>
          </p:nvGrpSpPr>
          <p:grpSpPr bwMode="auto">
            <a:xfrm>
              <a:off x="1151" y="685"/>
              <a:ext cx="1361" cy="1872"/>
              <a:chOff x="2143" y="686"/>
              <a:chExt cx="1361" cy="1872"/>
            </a:xfrm>
          </p:grpSpPr>
          <p:sp>
            <p:nvSpPr>
              <p:cNvPr id="23593" name="Rectangle 186"/>
              <p:cNvSpPr>
                <a:spLocks noChangeArrowheads="1"/>
              </p:cNvSpPr>
              <p:nvPr/>
            </p:nvSpPr>
            <p:spPr bwMode="auto">
              <a:xfrm>
                <a:off x="2143" y="686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4" name="Group 187"/>
              <p:cNvGrpSpPr>
                <a:grpSpLocks/>
              </p:cNvGrpSpPr>
              <p:nvPr/>
            </p:nvGrpSpPr>
            <p:grpSpPr bwMode="auto">
              <a:xfrm>
                <a:off x="2145" y="714"/>
                <a:ext cx="1217" cy="1385"/>
                <a:chOff x="2880" y="912"/>
                <a:chExt cx="1217" cy="1385"/>
              </a:xfrm>
            </p:grpSpPr>
            <p:pic>
              <p:nvPicPr>
                <p:cNvPr id="23595" name="Picture 188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9447"/>
                <a:stretch>
                  <a:fillRect/>
                </a:stretch>
              </p:blipFill>
              <p:spPr bwMode="auto">
                <a:xfrm>
                  <a:off x="2880" y="1296"/>
                  <a:ext cx="1161" cy="1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6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3312" y="912"/>
                  <a:ext cx="78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Mixed phase</a:t>
                  </a:r>
                </a:p>
              </p:txBody>
            </p:sp>
          </p:grpSp>
        </p:grpSp>
        <p:grpSp>
          <p:nvGrpSpPr>
            <p:cNvPr id="23588" name="Group 190"/>
            <p:cNvGrpSpPr>
              <a:grpSpLocks/>
            </p:cNvGrpSpPr>
            <p:nvPr/>
          </p:nvGrpSpPr>
          <p:grpSpPr bwMode="auto">
            <a:xfrm>
              <a:off x="-12" y="655"/>
              <a:ext cx="1547" cy="1902"/>
              <a:chOff x="2098" y="655"/>
              <a:chExt cx="1547" cy="1902"/>
            </a:xfrm>
          </p:grpSpPr>
          <p:sp>
            <p:nvSpPr>
              <p:cNvPr id="23589" name="Rectangle 191"/>
              <p:cNvSpPr>
                <a:spLocks noChangeArrowheads="1"/>
              </p:cNvSpPr>
              <p:nvPr/>
            </p:nvSpPr>
            <p:spPr bwMode="auto">
              <a:xfrm>
                <a:off x="2212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0" name="Group 192"/>
              <p:cNvGrpSpPr>
                <a:grpSpLocks/>
              </p:cNvGrpSpPr>
              <p:nvPr/>
            </p:nvGrpSpPr>
            <p:grpSpPr bwMode="auto">
              <a:xfrm>
                <a:off x="2098" y="655"/>
                <a:ext cx="1547" cy="1520"/>
                <a:chOff x="2098" y="655"/>
                <a:chExt cx="1547" cy="1520"/>
              </a:xfrm>
            </p:grpSpPr>
            <p:pic>
              <p:nvPicPr>
                <p:cNvPr id="23591" name="Picture 19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8" y="975"/>
                  <a:ext cx="1547" cy="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2" name="Text Box 194"/>
                <p:cNvSpPr txBox="1">
                  <a:spLocks noChangeArrowheads="1"/>
                </p:cNvSpPr>
                <p:nvPr/>
              </p:nvSpPr>
              <p:spPr bwMode="auto">
                <a:xfrm>
                  <a:off x="2426" y="655"/>
                  <a:ext cx="912" cy="4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Hadronization 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  (Freeze-out) +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   Expansion</a:t>
                  </a:r>
                  <a:r>
                    <a:rPr kumimoji="0" lang="en-US" altLang="ja-JP" sz="1400" b="0">
                      <a:solidFill>
                        <a:schemeClr val="bg1"/>
                      </a:solidFill>
                      <a:latin typeface="Times New Roman" pitchFamily="18" charset="0"/>
                    </a:rPr>
                    <a:t> </a:t>
                  </a:r>
                </a:p>
              </p:txBody>
            </p:sp>
          </p:grpSp>
        </p:grpSp>
      </p:grpSp>
      <p:grpSp>
        <p:nvGrpSpPr>
          <p:cNvPr id="14" name="Group 195"/>
          <p:cNvGrpSpPr>
            <a:grpSpLocks/>
          </p:cNvGrpSpPr>
          <p:nvPr/>
        </p:nvGrpSpPr>
        <p:grpSpPr bwMode="auto">
          <a:xfrm flipH="1">
            <a:off x="239672" y="2528888"/>
            <a:ext cx="2819408" cy="3286125"/>
            <a:chOff x="7721" y="1593"/>
            <a:chExt cx="1776" cy="2070"/>
          </a:xfrm>
        </p:grpSpPr>
        <p:sp>
          <p:nvSpPr>
            <p:cNvPr id="23576" name="Freeform 28"/>
            <p:cNvSpPr>
              <a:spLocks/>
            </p:cNvSpPr>
            <p:nvPr/>
          </p:nvSpPr>
          <p:spPr bwMode="auto">
            <a:xfrm rot="15437307" flipH="1">
              <a:off x="8133" y="2109"/>
              <a:ext cx="1162" cy="129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7" name="AutoShape 37"/>
            <p:cNvSpPr>
              <a:spLocks noChangeArrowheads="1"/>
            </p:cNvSpPr>
            <p:nvPr/>
          </p:nvSpPr>
          <p:spPr bwMode="auto">
            <a:xfrm>
              <a:off x="7721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9019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Compton/</a:t>
              </a:r>
              <a:r>
                <a:rPr lang="en-US" altLang="ja-JP" sz="1800" b="0" dirty="0" err="1">
                  <a:latin typeface="+mn-lt"/>
                </a:rPr>
                <a:t>Annihillation</a:t>
              </a:r>
              <a:endParaRPr lang="en-US" altLang="ja-JP" sz="1800" b="0" dirty="0">
                <a:latin typeface="+mn-lt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Fragmentation</a:t>
              </a:r>
            </a:p>
          </p:txBody>
        </p:sp>
        <p:sp>
          <p:nvSpPr>
            <p:cNvPr id="23578" name="Text Box 41"/>
            <p:cNvSpPr txBox="1">
              <a:spLocks noChangeArrowheads="1"/>
            </p:cNvSpPr>
            <p:nvPr/>
          </p:nvSpPr>
          <p:spPr bwMode="auto">
            <a:xfrm>
              <a:off x="7811" y="2755"/>
              <a:ext cx="14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>
                  <a:latin typeface="+mn-lt"/>
                </a:rPr>
                <a:t>Prompt Photon</a:t>
              </a:r>
            </a:p>
          </p:txBody>
        </p:sp>
      </p:grpSp>
      <p:grpSp>
        <p:nvGrpSpPr>
          <p:cNvPr id="15" name="Group 163"/>
          <p:cNvGrpSpPr>
            <a:grpSpLocks/>
          </p:cNvGrpSpPr>
          <p:nvPr/>
        </p:nvGrpSpPr>
        <p:grpSpPr bwMode="auto">
          <a:xfrm flipH="1">
            <a:off x="2827335" y="2303463"/>
            <a:ext cx="3152777" cy="3511550"/>
            <a:chOff x="2283" y="1451"/>
            <a:chExt cx="1986" cy="2212"/>
          </a:xfrm>
        </p:grpSpPr>
        <p:sp>
          <p:nvSpPr>
            <p:cNvPr id="23570" name="Freeform 26"/>
            <p:cNvSpPr>
              <a:spLocks/>
            </p:cNvSpPr>
            <p:nvPr/>
          </p:nvSpPr>
          <p:spPr bwMode="auto">
            <a:xfrm rot="6017332">
              <a:off x="3455" y="2203"/>
              <a:ext cx="993" cy="57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1" name="Line 27"/>
            <p:cNvSpPr>
              <a:spLocks noChangeShapeType="1"/>
            </p:cNvSpPr>
            <p:nvPr/>
          </p:nvSpPr>
          <p:spPr bwMode="auto">
            <a:xfrm flipH="1">
              <a:off x="4070" y="1451"/>
              <a:ext cx="199" cy="284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2" name="AutoShape 36"/>
            <p:cNvSpPr>
              <a:spLocks noChangeArrowheads="1"/>
            </p:cNvSpPr>
            <p:nvPr/>
          </p:nvSpPr>
          <p:spPr bwMode="auto">
            <a:xfrm>
              <a:off x="2283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10196"/>
              </a:srgbClr>
            </a:solidFill>
            <a:ln w="38100">
              <a:solidFill>
                <a:srgbClr val="8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Jet-Photon Conversion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Jet-Bremsstrahlung (QGP) </a:t>
              </a:r>
            </a:p>
          </p:txBody>
        </p:sp>
        <p:sp>
          <p:nvSpPr>
            <p:cNvPr id="23573" name="Text Box 40"/>
            <p:cNvSpPr txBox="1">
              <a:spLocks noChangeArrowheads="1"/>
            </p:cNvSpPr>
            <p:nvPr/>
          </p:nvSpPr>
          <p:spPr bwMode="auto">
            <a:xfrm>
              <a:off x="2490" y="2755"/>
              <a:ext cx="12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 err="1">
                  <a:latin typeface="+mn-lt"/>
                </a:rPr>
                <a:t>Jet+Medium</a:t>
              </a:r>
              <a:endParaRPr lang="en-US" altLang="ja-JP" b="0" dirty="0">
                <a:latin typeface="+mn-lt"/>
              </a:endParaRPr>
            </a:p>
          </p:txBody>
        </p:sp>
        <p:sp>
          <p:nvSpPr>
            <p:cNvPr id="23574" name="Freeform 129"/>
            <p:cNvSpPr>
              <a:spLocks/>
            </p:cNvSpPr>
            <p:nvPr/>
          </p:nvSpPr>
          <p:spPr bwMode="auto">
            <a:xfrm rot="4601596">
              <a:off x="2803" y="2174"/>
              <a:ext cx="993" cy="57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5" name="Line 130"/>
            <p:cNvSpPr>
              <a:spLocks noChangeShapeType="1"/>
            </p:cNvSpPr>
            <p:nvPr/>
          </p:nvSpPr>
          <p:spPr bwMode="auto">
            <a:xfrm>
              <a:off x="3038" y="1569"/>
              <a:ext cx="113" cy="142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6" name="Group 164"/>
          <p:cNvGrpSpPr>
            <a:grpSpLocks/>
          </p:cNvGrpSpPr>
          <p:nvPr/>
        </p:nvGrpSpPr>
        <p:grpSpPr bwMode="auto">
          <a:xfrm flipH="1">
            <a:off x="4444305" y="2528888"/>
            <a:ext cx="4448175" cy="3286125"/>
            <a:chOff x="-2553" y="1593"/>
            <a:chExt cx="2802" cy="2070"/>
          </a:xfrm>
        </p:grpSpPr>
        <p:sp>
          <p:nvSpPr>
            <p:cNvPr id="23566" name="AutoShape 35"/>
            <p:cNvSpPr>
              <a:spLocks noChangeArrowheads="1"/>
            </p:cNvSpPr>
            <p:nvPr/>
          </p:nvSpPr>
          <p:spPr bwMode="auto">
            <a:xfrm>
              <a:off x="-2553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0000FF">
                <a:alpha val="7843"/>
              </a:srgbClr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Thermal Photon (QGP)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Thermal Photon (HG)</a:t>
              </a:r>
            </a:p>
          </p:txBody>
        </p:sp>
        <p:sp>
          <p:nvSpPr>
            <p:cNvPr id="23567" name="Text Box 38"/>
            <p:cNvSpPr txBox="1">
              <a:spLocks noChangeArrowheads="1"/>
            </p:cNvSpPr>
            <p:nvPr/>
          </p:nvSpPr>
          <p:spPr bwMode="auto">
            <a:xfrm>
              <a:off x="-2553" y="2758"/>
              <a:ext cx="16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>
                  <a:latin typeface="+mn-lt"/>
                </a:rPr>
                <a:t>Thermal Photon</a:t>
              </a:r>
            </a:p>
          </p:txBody>
        </p:sp>
        <p:sp>
          <p:nvSpPr>
            <p:cNvPr id="23565" name="Freeform 30"/>
            <p:cNvSpPr>
              <a:spLocks/>
            </p:cNvSpPr>
            <p:nvPr/>
          </p:nvSpPr>
          <p:spPr bwMode="auto">
            <a:xfrm rot="18987311" flipH="1">
              <a:off x="-1192" y="2175"/>
              <a:ext cx="1441" cy="90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8" name="Freeform 131"/>
            <p:cNvSpPr>
              <a:spLocks/>
            </p:cNvSpPr>
            <p:nvPr/>
          </p:nvSpPr>
          <p:spPr bwMode="auto">
            <a:xfrm rot="5163832">
              <a:off x="-2445" y="2070"/>
              <a:ext cx="1096" cy="142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9" name="Freeform 132"/>
            <p:cNvSpPr>
              <a:spLocks/>
            </p:cNvSpPr>
            <p:nvPr/>
          </p:nvSpPr>
          <p:spPr bwMode="auto">
            <a:xfrm rot="6517267">
              <a:off x="-1566" y="2183"/>
              <a:ext cx="1096" cy="142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7" name="WordArt 34"/>
          <p:cNvSpPr>
            <a:spLocks noChangeArrowheads="1" noChangeShapeType="1" noTextEdit="1"/>
          </p:cNvSpPr>
          <p:nvPr/>
        </p:nvSpPr>
        <p:spPr bwMode="auto">
          <a:xfrm>
            <a:off x="899592" y="5805264"/>
            <a:ext cx="7200900" cy="6302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altLang="ja-JP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66FF"/>
                    </a:gs>
                  </a:gsLst>
                  <a:lin ang="0" scaled="1"/>
                </a:gradFill>
                <a:latin typeface="ＭＳ Ｐゴシック"/>
                <a:ea typeface="ＭＳ Ｐゴシック"/>
              </a:rPr>
              <a:t>Time Evolution</a:t>
            </a:r>
            <a:endParaRPr lang="ja-JP" altLang="en-US" sz="3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0066FF"/>
                  </a:gs>
                </a:gsLst>
                <a:lin ang="0" scaled="1"/>
              </a:gradFill>
              <a:latin typeface="ＭＳ Ｐゴシック"/>
              <a:ea typeface="ＭＳ Ｐゴシック"/>
            </a:endParaRPr>
          </a:p>
        </p:txBody>
      </p:sp>
      <p:sp>
        <p:nvSpPr>
          <p:cNvPr id="6" name="ストライプ矢印 5"/>
          <p:cNvSpPr/>
          <p:nvPr/>
        </p:nvSpPr>
        <p:spPr>
          <a:xfrm>
            <a:off x="443741" y="5373216"/>
            <a:ext cx="8232715" cy="398437"/>
          </a:xfrm>
          <a:prstGeom prst="stripedRightArrow">
            <a:avLst>
              <a:gd name="adj1" fmla="val 50000"/>
              <a:gd name="adj2" fmla="val 475733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36000">
                <a:srgbClr val="FF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13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30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コンテンツ プレースホルダ 37"/>
          <p:cNvSpPr>
            <a:spLocks noGrp="1"/>
          </p:cNvSpPr>
          <p:nvPr>
            <p:ph idx="13"/>
          </p:nvPr>
        </p:nvSpPr>
        <p:spPr>
          <a:xfrm>
            <a:off x="5072063" y="1143000"/>
            <a:ext cx="3748409" cy="5167313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high </a:t>
            </a:r>
            <a:r>
              <a:rPr lang="en-US" altLang="ja-JP" i="1" dirty="0" err="1" smtClean="0">
                <a:solidFill>
                  <a:srgbClr val="00B050"/>
                </a:solidFill>
              </a:rPr>
              <a:t>p</a:t>
            </a:r>
            <a:r>
              <a:rPr lang="en-US" altLang="ja-JP" baseline="-25000" dirty="0" err="1" smtClean="0">
                <a:solidFill>
                  <a:srgbClr val="00B050"/>
                </a:solidFill>
              </a:rPr>
              <a:t>T</a:t>
            </a:r>
            <a:r>
              <a:rPr lang="en-US" altLang="ja-JP" i="1" baseline="-25000" dirty="0" smtClean="0">
                <a:solidFill>
                  <a:srgbClr val="00B050"/>
                </a:solidFill>
              </a:rPr>
              <a:t> </a:t>
            </a:r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: </a:t>
            </a:r>
            <a:r>
              <a:rPr lang="en-US" altLang="ja-JP" dirty="0" err="1" smtClean="0">
                <a:solidFill>
                  <a:srgbClr val="00B050"/>
                </a:solidFill>
                <a:cs typeface="Arial" charset="0"/>
              </a:rPr>
              <a:t>pQCD</a:t>
            </a:r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 photons</a:t>
            </a:r>
          </a:p>
          <a:p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low </a:t>
            </a:r>
            <a:r>
              <a:rPr lang="en-US" altLang="ja-JP" i="1" dirty="0" err="1" smtClean="0">
                <a:solidFill>
                  <a:schemeClr val="accent2"/>
                </a:solidFill>
                <a:cs typeface="Arial" charset="0"/>
              </a:rPr>
              <a:t>p</a:t>
            </a:r>
            <a:r>
              <a:rPr lang="en-US" altLang="ja-JP" baseline="-25000" dirty="0" err="1" smtClean="0">
                <a:solidFill>
                  <a:schemeClr val="accent2"/>
                </a:solidFill>
                <a:cs typeface="Arial" charset="0"/>
              </a:rPr>
              <a:t>T</a:t>
            </a:r>
            <a:r>
              <a:rPr lang="en-US" altLang="ja-JP" i="1" baseline="-25000" dirty="0" smtClean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: photons from </a:t>
            </a:r>
            <a:r>
              <a:rPr lang="en-US" altLang="ja-JP" dirty="0" err="1" smtClean="0">
                <a:solidFill>
                  <a:schemeClr val="accent2"/>
                </a:solidFill>
                <a:cs typeface="Arial" charset="0"/>
              </a:rPr>
              <a:t>hadronic</a:t>
            </a:r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 gas</a:t>
            </a:r>
          </a:p>
          <a:p>
            <a:r>
              <a:rPr lang="en-US" altLang="ja-JP" dirty="0" smtClean="0">
                <a:solidFill>
                  <a:srgbClr val="FF0000"/>
                </a:solidFill>
                <a:cs typeface="Arial" charset="0"/>
              </a:rPr>
              <a:t>intermediate </a:t>
            </a:r>
            <a:r>
              <a:rPr lang="en-US" altLang="ja-JP" i="1" dirty="0" err="1" smtClean="0">
                <a:solidFill>
                  <a:srgbClr val="FF0000"/>
                </a:solidFill>
                <a:cs typeface="Arial" charset="0"/>
              </a:rPr>
              <a:t>p</a:t>
            </a:r>
            <a:r>
              <a:rPr lang="en-US" altLang="ja-JP" baseline="-25000" dirty="0" err="1" smtClean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altLang="ja-JP" i="1" baseline="-25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cs typeface="Arial" charset="0"/>
              </a:rPr>
              <a:t>: QGP thermal photons dominant (!)</a:t>
            </a:r>
            <a:endParaRPr lang="en-US" altLang="ja-JP" i="1" dirty="0" smtClean="0">
              <a:solidFill>
                <a:schemeClr val="accent2"/>
              </a:solidFill>
              <a:cs typeface="Arial" charset="0"/>
            </a:endParaRPr>
          </a:p>
          <a:p>
            <a:r>
              <a:rPr lang="en-US" altLang="ja-JP" dirty="0" smtClean="0">
                <a:cs typeface="Arial" charset="0"/>
              </a:rPr>
              <a:t>also other sources</a:t>
            </a:r>
          </a:p>
          <a:p>
            <a:r>
              <a:rPr lang="en-US" altLang="ja-JP" dirty="0" smtClean="0">
                <a:solidFill>
                  <a:srgbClr val="00B0F0"/>
                </a:solidFill>
                <a:cs typeface="Arial" charset="0"/>
              </a:rPr>
              <a:t>plus hadron decay photons everywhere</a:t>
            </a:r>
          </a:p>
          <a:p>
            <a:pPr>
              <a:buFontTx/>
              <a:buNone/>
            </a:pPr>
            <a:endParaRPr lang="en-US" altLang="ja-JP" dirty="0" smtClean="0"/>
          </a:p>
          <a:p>
            <a:endParaRPr lang="ja-JP" altLang="en-US" dirty="0" smtClean="0"/>
          </a:p>
        </p:txBody>
      </p:sp>
      <p:sp>
        <p:nvSpPr>
          <p:cNvPr id="24579" name="タイトル 35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 smtClean="0"/>
              <a:t>Where to Catch QGP Thermal Photons</a:t>
            </a:r>
            <a:endParaRPr lang="ja-JP" altLang="en-US" dirty="0" smtClean="0"/>
          </a:p>
        </p:txBody>
      </p:sp>
      <p:grpSp>
        <p:nvGrpSpPr>
          <p:cNvPr id="24580" name="グループ化 24"/>
          <p:cNvGrpSpPr>
            <a:grpSpLocks/>
          </p:cNvGrpSpPr>
          <p:nvPr/>
        </p:nvGrpSpPr>
        <p:grpSpPr bwMode="auto">
          <a:xfrm>
            <a:off x="228600" y="2209800"/>
            <a:ext cx="4770438" cy="4057650"/>
            <a:chOff x="5880100" y="3543300"/>
            <a:chExt cx="3192463" cy="2600325"/>
          </a:xfrm>
        </p:grpSpPr>
        <p:pic>
          <p:nvPicPr>
            <p:cNvPr id="24611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100" y="3543300"/>
              <a:ext cx="3192463" cy="260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12" name="Comment 17"/>
            <p:cNvSpPr>
              <a:spLocks noChangeArrowheads="1"/>
            </p:cNvSpPr>
            <p:nvPr/>
          </p:nvSpPr>
          <p:spPr bwMode="auto">
            <a:xfrm>
              <a:off x="6492033" y="5435555"/>
              <a:ext cx="2199134" cy="216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13500000">
                <a:srgbClr val="99903B"/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ja-JP" sz="1600" dirty="0" err="1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S.Turbide</a:t>
              </a:r>
              <a:r>
                <a:rPr lang="en-US" altLang="ja-JP" sz="1600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600" i="1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et al.</a:t>
              </a:r>
              <a:r>
                <a:rPr lang="en-US" altLang="ja-JP" sz="1600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, PRC 69 014903 </a:t>
              </a:r>
            </a:p>
          </p:txBody>
        </p:sp>
      </p:grpSp>
      <p:sp>
        <p:nvSpPr>
          <p:cNvPr id="6" name="円/楕円 26"/>
          <p:cNvSpPr/>
          <p:nvPr/>
        </p:nvSpPr>
        <p:spPr bwMode="auto">
          <a:xfrm rot="1957616">
            <a:off x="2071688" y="3503613"/>
            <a:ext cx="2027237" cy="444500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810000" y="1143000"/>
            <a:ext cx="1290638" cy="869950"/>
            <a:chOff x="659" y="2526"/>
            <a:chExt cx="1404" cy="665"/>
          </a:xfrm>
        </p:grpSpPr>
        <p:grpSp>
          <p:nvGrpSpPr>
            <p:cNvPr id="24601" name="Group 34"/>
            <p:cNvGrpSpPr>
              <a:grpSpLocks/>
            </p:cNvGrpSpPr>
            <p:nvPr/>
          </p:nvGrpSpPr>
          <p:grpSpPr bwMode="auto">
            <a:xfrm>
              <a:off x="852" y="2575"/>
              <a:ext cx="938" cy="460"/>
              <a:chOff x="2144" y="2660"/>
              <a:chExt cx="878" cy="410"/>
            </a:xfrm>
          </p:grpSpPr>
          <p:sp>
            <p:nvSpPr>
              <p:cNvPr id="24606" name="Freeform 35"/>
              <p:cNvSpPr>
                <a:spLocks/>
              </p:cNvSpPr>
              <p:nvPr/>
            </p:nvSpPr>
            <p:spPr bwMode="auto">
              <a:xfrm>
                <a:off x="2144" y="2660"/>
                <a:ext cx="456" cy="74"/>
              </a:xfrm>
              <a:custGeom>
                <a:avLst/>
                <a:gdLst>
                  <a:gd name="T0" fmla="*/ 0 w 744"/>
                  <a:gd name="T1" fmla="*/ 0 h 152"/>
                  <a:gd name="T2" fmla="*/ 1 w 744"/>
                  <a:gd name="T3" fmla="*/ 0 h 152"/>
                  <a:gd name="T4" fmla="*/ 1 w 744"/>
                  <a:gd name="T5" fmla="*/ 0 h 152"/>
                  <a:gd name="T6" fmla="*/ 1 w 744"/>
                  <a:gd name="T7" fmla="*/ 0 h 152"/>
                  <a:gd name="T8" fmla="*/ 1 w 744"/>
                  <a:gd name="T9" fmla="*/ 0 h 152"/>
                  <a:gd name="T10" fmla="*/ 1 w 744"/>
                  <a:gd name="T11" fmla="*/ 0 h 152"/>
                  <a:gd name="T12" fmla="*/ 1 w 744"/>
                  <a:gd name="T13" fmla="*/ 0 h 152"/>
                  <a:gd name="T14" fmla="*/ 1 w 744"/>
                  <a:gd name="T15" fmla="*/ 0 h 152"/>
                  <a:gd name="T16" fmla="*/ 1 w 744"/>
                  <a:gd name="T17" fmla="*/ 0 h 152"/>
                  <a:gd name="T18" fmla="*/ 1 w 744"/>
                  <a:gd name="T19" fmla="*/ 0 h 152"/>
                  <a:gd name="T20" fmla="*/ 1 w 744"/>
                  <a:gd name="T21" fmla="*/ 0 h 152"/>
                  <a:gd name="T22" fmla="*/ 1 w 744"/>
                  <a:gd name="T23" fmla="*/ 0 h 152"/>
                  <a:gd name="T24" fmla="*/ 1 w 744"/>
                  <a:gd name="T25" fmla="*/ 0 h 152"/>
                  <a:gd name="T26" fmla="*/ 1 w 744"/>
                  <a:gd name="T27" fmla="*/ 0 h 152"/>
                  <a:gd name="T28" fmla="*/ 1 w 744"/>
                  <a:gd name="T29" fmla="*/ 0 h 152"/>
                  <a:gd name="T30" fmla="*/ 1 w 744"/>
                  <a:gd name="T31" fmla="*/ 0 h 152"/>
                  <a:gd name="T32" fmla="*/ 1 w 744"/>
                  <a:gd name="T33" fmla="*/ 0 h 152"/>
                  <a:gd name="T34" fmla="*/ 1 w 744"/>
                  <a:gd name="T35" fmla="*/ 0 h 152"/>
                  <a:gd name="T36" fmla="*/ 1 w 744"/>
                  <a:gd name="T37" fmla="*/ 0 h 152"/>
                  <a:gd name="T38" fmla="*/ 1 w 744"/>
                  <a:gd name="T39" fmla="*/ 0 h 152"/>
                  <a:gd name="T40" fmla="*/ 1 w 744"/>
                  <a:gd name="T41" fmla="*/ 0 h 152"/>
                  <a:gd name="T42" fmla="*/ 1 w 744"/>
                  <a:gd name="T43" fmla="*/ 0 h 152"/>
                  <a:gd name="T44" fmla="*/ 1 w 744"/>
                  <a:gd name="T45" fmla="*/ 0 h 152"/>
                  <a:gd name="T46" fmla="*/ 1 w 744"/>
                  <a:gd name="T47" fmla="*/ 0 h 152"/>
                  <a:gd name="T48" fmla="*/ 1 w 744"/>
                  <a:gd name="T49" fmla="*/ 0 h 152"/>
                  <a:gd name="T50" fmla="*/ 1 w 744"/>
                  <a:gd name="T51" fmla="*/ 0 h 152"/>
                  <a:gd name="T52" fmla="*/ 1 w 744"/>
                  <a:gd name="T53" fmla="*/ 0 h 152"/>
                  <a:gd name="T54" fmla="*/ 1 w 744"/>
                  <a:gd name="T55" fmla="*/ 0 h 152"/>
                  <a:gd name="T56" fmla="*/ 1 w 744"/>
                  <a:gd name="T57" fmla="*/ 0 h 152"/>
                  <a:gd name="T58" fmla="*/ 1 w 744"/>
                  <a:gd name="T59" fmla="*/ 0 h 152"/>
                  <a:gd name="T60" fmla="*/ 1 w 744"/>
                  <a:gd name="T61" fmla="*/ 0 h 152"/>
                  <a:gd name="T62" fmla="*/ 1 w 744"/>
                  <a:gd name="T63" fmla="*/ 0 h 1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4"/>
                  <a:gd name="T97" fmla="*/ 0 h 152"/>
                  <a:gd name="T98" fmla="*/ 744 w 744"/>
                  <a:gd name="T99" fmla="*/ 152 h 1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4" h="152">
                    <a:moveTo>
                      <a:pt x="0" y="82"/>
                    </a:moveTo>
                    <a:cubicBezTo>
                      <a:pt x="26" y="44"/>
                      <a:pt x="52" y="6"/>
                      <a:pt x="68" y="6"/>
                    </a:cubicBezTo>
                    <a:cubicBezTo>
                      <a:pt x="84" y="6"/>
                      <a:pt x="98" y="59"/>
                      <a:pt x="98" y="82"/>
                    </a:cubicBezTo>
                    <a:cubicBezTo>
                      <a:pt x="98" y="105"/>
                      <a:pt x="77" y="147"/>
                      <a:pt x="70" y="146"/>
                    </a:cubicBezTo>
                    <a:cubicBezTo>
                      <a:pt x="63" y="145"/>
                      <a:pt x="44" y="97"/>
                      <a:pt x="54" y="74"/>
                    </a:cubicBezTo>
                    <a:cubicBezTo>
                      <a:pt x="64" y="51"/>
                      <a:pt x="111" y="7"/>
                      <a:pt x="130" y="8"/>
                    </a:cubicBezTo>
                    <a:cubicBezTo>
                      <a:pt x="149" y="9"/>
                      <a:pt x="168" y="54"/>
                      <a:pt x="170" y="78"/>
                    </a:cubicBezTo>
                    <a:cubicBezTo>
                      <a:pt x="172" y="102"/>
                      <a:pt x="148" y="152"/>
                      <a:pt x="140" y="150"/>
                    </a:cubicBezTo>
                    <a:cubicBezTo>
                      <a:pt x="132" y="148"/>
                      <a:pt x="112" y="92"/>
                      <a:pt x="124" y="68"/>
                    </a:cubicBezTo>
                    <a:cubicBezTo>
                      <a:pt x="136" y="44"/>
                      <a:pt x="189" y="0"/>
                      <a:pt x="210" y="4"/>
                    </a:cubicBezTo>
                    <a:cubicBezTo>
                      <a:pt x="231" y="8"/>
                      <a:pt x="246" y="66"/>
                      <a:pt x="248" y="90"/>
                    </a:cubicBezTo>
                    <a:cubicBezTo>
                      <a:pt x="250" y="114"/>
                      <a:pt x="229" y="151"/>
                      <a:pt x="220" y="150"/>
                    </a:cubicBezTo>
                    <a:cubicBezTo>
                      <a:pt x="211" y="149"/>
                      <a:pt x="184" y="109"/>
                      <a:pt x="194" y="86"/>
                    </a:cubicBezTo>
                    <a:cubicBezTo>
                      <a:pt x="204" y="63"/>
                      <a:pt x="256" y="10"/>
                      <a:pt x="278" y="10"/>
                    </a:cubicBezTo>
                    <a:cubicBezTo>
                      <a:pt x="300" y="10"/>
                      <a:pt x="324" y="61"/>
                      <a:pt x="328" y="84"/>
                    </a:cubicBezTo>
                    <a:cubicBezTo>
                      <a:pt x="332" y="107"/>
                      <a:pt x="310" y="145"/>
                      <a:pt x="302" y="146"/>
                    </a:cubicBezTo>
                    <a:cubicBezTo>
                      <a:pt x="294" y="147"/>
                      <a:pt x="267" y="111"/>
                      <a:pt x="278" y="88"/>
                    </a:cubicBezTo>
                    <a:cubicBezTo>
                      <a:pt x="289" y="65"/>
                      <a:pt x="342" y="10"/>
                      <a:pt x="368" y="6"/>
                    </a:cubicBezTo>
                    <a:cubicBezTo>
                      <a:pt x="394" y="2"/>
                      <a:pt x="427" y="41"/>
                      <a:pt x="434" y="64"/>
                    </a:cubicBezTo>
                    <a:cubicBezTo>
                      <a:pt x="441" y="87"/>
                      <a:pt x="417" y="143"/>
                      <a:pt x="408" y="146"/>
                    </a:cubicBezTo>
                    <a:cubicBezTo>
                      <a:pt x="399" y="149"/>
                      <a:pt x="371" y="107"/>
                      <a:pt x="382" y="84"/>
                    </a:cubicBezTo>
                    <a:cubicBezTo>
                      <a:pt x="393" y="61"/>
                      <a:pt x="453" y="7"/>
                      <a:pt x="476" y="6"/>
                    </a:cubicBezTo>
                    <a:cubicBezTo>
                      <a:pt x="499" y="5"/>
                      <a:pt x="518" y="52"/>
                      <a:pt x="522" y="76"/>
                    </a:cubicBezTo>
                    <a:cubicBezTo>
                      <a:pt x="526" y="100"/>
                      <a:pt x="506" y="149"/>
                      <a:pt x="498" y="148"/>
                    </a:cubicBezTo>
                    <a:cubicBezTo>
                      <a:pt x="490" y="147"/>
                      <a:pt x="463" y="95"/>
                      <a:pt x="474" y="72"/>
                    </a:cubicBezTo>
                    <a:cubicBezTo>
                      <a:pt x="485" y="49"/>
                      <a:pt x="541" y="6"/>
                      <a:pt x="564" y="8"/>
                    </a:cubicBezTo>
                    <a:cubicBezTo>
                      <a:pt x="587" y="10"/>
                      <a:pt x="610" y="63"/>
                      <a:pt x="612" y="86"/>
                    </a:cubicBezTo>
                    <a:cubicBezTo>
                      <a:pt x="614" y="109"/>
                      <a:pt x="584" y="150"/>
                      <a:pt x="574" y="148"/>
                    </a:cubicBezTo>
                    <a:cubicBezTo>
                      <a:pt x="564" y="146"/>
                      <a:pt x="541" y="99"/>
                      <a:pt x="552" y="76"/>
                    </a:cubicBezTo>
                    <a:cubicBezTo>
                      <a:pt x="563" y="53"/>
                      <a:pt x="615" y="10"/>
                      <a:pt x="638" y="8"/>
                    </a:cubicBezTo>
                    <a:cubicBezTo>
                      <a:pt x="661" y="6"/>
                      <a:pt x="670" y="52"/>
                      <a:pt x="688" y="62"/>
                    </a:cubicBezTo>
                    <a:cubicBezTo>
                      <a:pt x="706" y="72"/>
                      <a:pt x="735" y="69"/>
                      <a:pt x="744" y="70"/>
                    </a:cubicBezTo>
                  </a:path>
                </a:pathLst>
              </a:cu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7" name="Freeform 36"/>
              <p:cNvSpPr>
                <a:spLocks/>
              </p:cNvSpPr>
              <p:nvPr/>
            </p:nvSpPr>
            <p:spPr bwMode="auto">
              <a:xfrm>
                <a:off x="2594" y="2998"/>
                <a:ext cx="400" cy="72"/>
              </a:xfrm>
              <a:custGeom>
                <a:avLst/>
                <a:gdLst>
                  <a:gd name="T0" fmla="*/ 0 w 616"/>
                  <a:gd name="T1" fmla="*/ 0 h 170"/>
                  <a:gd name="T2" fmla="*/ 1 w 616"/>
                  <a:gd name="T3" fmla="*/ 0 h 170"/>
                  <a:gd name="T4" fmla="*/ 1 w 616"/>
                  <a:gd name="T5" fmla="*/ 0 h 170"/>
                  <a:gd name="T6" fmla="*/ 1 w 616"/>
                  <a:gd name="T7" fmla="*/ 0 h 170"/>
                  <a:gd name="T8" fmla="*/ 1 w 616"/>
                  <a:gd name="T9" fmla="*/ 0 h 170"/>
                  <a:gd name="T10" fmla="*/ 1 w 616"/>
                  <a:gd name="T11" fmla="*/ 0 h 170"/>
                  <a:gd name="T12" fmla="*/ 1 w 616"/>
                  <a:gd name="T13" fmla="*/ 0 h 170"/>
                  <a:gd name="T14" fmla="*/ 1 w 616"/>
                  <a:gd name="T15" fmla="*/ 0 h 1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16"/>
                  <a:gd name="T25" fmla="*/ 0 h 170"/>
                  <a:gd name="T26" fmla="*/ 616 w 616"/>
                  <a:gd name="T27" fmla="*/ 170 h 1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16" h="170">
                    <a:moveTo>
                      <a:pt x="0" y="86"/>
                    </a:moveTo>
                    <a:cubicBezTo>
                      <a:pt x="27" y="43"/>
                      <a:pt x="54" y="0"/>
                      <a:pt x="82" y="12"/>
                    </a:cubicBezTo>
                    <a:cubicBezTo>
                      <a:pt x="110" y="24"/>
                      <a:pt x="136" y="160"/>
                      <a:pt x="168" y="160"/>
                    </a:cubicBezTo>
                    <a:cubicBezTo>
                      <a:pt x="200" y="160"/>
                      <a:pt x="243" y="11"/>
                      <a:pt x="276" y="10"/>
                    </a:cubicBezTo>
                    <a:cubicBezTo>
                      <a:pt x="309" y="9"/>
                      <a:pt x="337" y="154"/>
                      <a:pt x="368" y="154"/>
                    </a:cubicBezTo>
                    <a:cubicBezTo>
                      <a:pt x="399" y="154"/>
                      <a:pt x="430" y="11"/>
                      <a:pt x="460" y="12"/>
                    </a:cubicBezTo>
                    <a:cubicBezTo>
                      <a:pt x="490" y="13"/>
                      <a:pt x="520" y="146"/>
                      <a:pt x="546" y="158"/>
                    </a:cubicBezTo>
                    <a:cubicBezTo>
                      <a:pt x="572" y="170"/>
                      <a:pt x="605" y="96"/>
                      <a:pt x="616" y="84"/>
                    </a:cubicBezTo>
                  </a:path>
                </a:pathLst>
              </a:cu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8" name="Line 37"/>
              <p:cNvSpPr>
                <a:spLocks noChangeShapeType="1"/>
              </p:cNvSpPr>
              <p:nvPr/>
            </p:nvSpPr>
            <p:spPr bwMode="auto">
              <a:xfrm>
                <a:off x="2152" y="3034"/>
                <a:ext cx="434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9" name="Line 38"/>
              <p:cNvSpPr>
                <a:spLocks noChangeShapeType="1"/>
              </p:cNvSpPr>
              <p:nvPr/>
            </p:nvSpPr>
            <p:spPr bwMode="auto">
              <a:xfrm>
                <a:off x="2588" y="2694"/>
                <a:ext cx="434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10" name="Line 39"/>
              <p:cNvSpPr>
                <a:spLocks noChangeShapeType="1"/>
              </p:cNvSpPr>
              <p:nvPr/>
            </p:nvSpPr>
            <p:spPr bwMode="auto">
              <a:xfrm flipV="1">
                <a:off x="2590" y="2694"/>
                <a:ext cx="0" cy="342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4602" name="Text Box 40"/>
            <p:cNvSpPr txBox="1">
              <a:spLocks noChangeArrowheads="1"/>
            </p:cNvSpPr>
            <p:nvPr/>
          </p:nvSpPr>
          <p:spPr bwMode="auto">
            <a:xfrm>
              <a:off x="675" y="2958"/>
              <a:ext cx="3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24603" name="Text Box 41"/>
            <p:cNvSpPr txBox="1">
              <a:spLocks noChangeArrowheads="1"/>
            </p:cNvSpPr>
            <p:nvPr/>
          </p:nvSpPr>
          <p:spPr bwMode="auto">
            <a:xfrm>
              <a:off x="1756" y="2526"/>
              <a:ext cx="3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24604" name="Text Box 42"/>
            <p:cNvSpPr txBox="1">
              <a:spLocks noChangeArrowheads="1"/>
            </p:cNvSpPr>
            <p:nvPr/>
          </p:nvSpPr>
          <p:spPr bwMode="auto">
            <a:xfrm>
              <a:off x="659" y="2526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24605" name="Text Box 43"/>
            <p:cNvSpPr txBox="1">
              <a:spLocks noChangeArrowheads="1"/>
            </p:cNvSpPr>
            <p:nvPr/>
          </p:nvSpPr>
          <p:spPr bwMode="auto">
            <a:xfrm>
              <a:off x="1735" y="2950"/>
              <a:ext cx="28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Symbol" pitchFamily="18" charset="2"/>
                </a:rPr>
                <a:t>g</a:t>
              </a:r>
              <a:endParaRPr lang="en-US" altLang="ja-JP" sz="1400">
                <a:solidFill>
                  <a:srgbClr val="00B05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990600" y="1143000"/>
            <a:ext cx="1112838" cy="812800"/>
            <a:chOff x="724" y="3120"/>
            <a:chExt cx="1253" cy="955"/>
          </a:xfrm>
        </p:grpSpPr>
        <p:sp>
          <p:nvSpPr>
            <p:cNvPr id="24592" name="Line 13"/>
            <p:cNvSpPr>
              <a:spLocks noChangeShapeType="1"/>
            </p:cNvSpPr>
            <p:nvPr/>
          </p:nvSpPr>
          <p:spPr bwMode="auto">
            <a:xfrm rot="19557788" flipV="1">
              <a:off x="859" y="3640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3" name="Freeform 14"/>
            <p:cNvSpPr>
              <a:spLocks/>
            </p:cNvSpPr>
            <p:nvPr/>
          </p:nvSpPr>
          <p:spPr bwMode="auto">
            <a:xfrm rot="2500574">
              <a:off x="1338" y="3639"/>
              <a:ext cx="400" cy="72"/>
            </a:xfrm>
            <a:custGeom>
              <a:avLst/>
              <a:gdLst>
                <a:gd name="T0" fmla="*/ 0 w 616"/>
                <a:gd name="T1" fmla="*/ 0 h 170"/>
                <a:gd name="T2" fmla="*/ 1 w 616"/>
                <a:gd name="T3" fmla="*/ 0 h 170"/>
                <a:gd name="T4" fmla="*/ 1 w 616"/>
                <a:gd name="T5" fmla="*/ 0 h 170"/>
                <a:gd name="T6" fmla="*/ 1 w 616"/>
                <a:gd name="T7" fmla="*/ 0 h 170"/>
                <a:gd name="T8" fmla="*/ 1 w 616"/>
                <a:gd name="T9" fmla="*/ 0 h 170"/>
                <a:gd name="T10" fmla="*/ 1 w 616"/>
                <a:gd name="T11" fmla="*/ 0 h 170"/>
                <a:gd name="T12" fmla="*/ 1 w 616"/>
                <a:gd name="T13" fmla="*/ 0 h 170"/>
                <a:gd name="T14" fmla="*/ 1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4" name="Text Box 15"/>
            <p:cNvSpPr txBox="1">
              <a:spLocks noChangeArrowheads="1"/>
            </p:cNvSpPr>
            <p:nvPr/>
          </p:nvSpPr>
          <p:spPr bwMode="auto">
            <a:xfrm>
              <a:off x="1686" y="3713"/>
              <a:ext cx="291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24595" name="Oval 16"/>
            <p:cNvSpPr>
              <a:spLocks noChangeArrowheads="1"/>
            </p:cNvSpPr>
            <p:nvPr/>
          </p:nvSpPr>
          <p:spPr bwMode="auto">
            <a:xfrm>
              <a:off x="1136" y="3424"/>
              <a:ext cx="288" cy="144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ja-JP" sz="1800" b="0">
                <a:latin typeface="Arial" charset="0"/>
              </a:endParaRPr>
            </a:p>
          </p:txBody>
        </p:sp>
        <p:sp>
          <p:nvSpPr>
            <p:cNvPr id="24596" name="Line 17"/>
            <p:cNvSpPr>
              <a:spLocks noChangeShapeType="1"/>
            </p:cNvSpPr>
            <p:nvPr/>
          </p:nvSpPr>
          <p:spPr bwMode="auto">
            <a:xfrm rot="2042212" flipH="1" flipV="1">
              <a:off x="859" y="3265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7" name="Line 18"/>
            <p:cNvSpPr>
              <a:spLocks noChangeShapeType="1"/>
            </p:cNvSpPr>
            <p:nvPr/>
          </p:nvSpPr>
          <p:spPr bwMode="auto">
            <a:xfrm rot="19557788" flipV="1">
              <a:off x="1351" y="3277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8" name="Text Box 19"/>
            <p:cNvSpPr txBox="1">
              <a:spLocks noChangeArrowheads="1"/>
            </p:cNvSpPr>
            <p:nvPr/>
          </p:nvSpPr>
          <p:spPr bwMode="auto">
            <a:xfrm>
              <a:off x="1650" y="3137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p</a:t>
              </a:r>
            </a:p>
          </p:txBody>
        </p:sp>
        <p:sp>
          <p:nvSpPr>
            <p:cNvPr id="24599" name="Text Box 20"/>
            <p:cNvSpPr txBox="1">
              <a:spLocks noChangeArrowheads="1"/>
            </p:cNvSpPr>
            <p:nvPr/>
          </p:nvSpPr>
          <p:spPr bwMode="auto">
            <a:xfrm>
              <a:off x="724" y="3692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r</a:t>
              </a:r>
            </a:p>
          </p:txBody>
        </p:sp>
        <p:sp>
          <p:nvSpPr>
            <p:cNvPr id="24600" name="Text Box 21"/>
            <p:cNvSpPr txBox="1">
              <a:spLocks noChangeArrowheads="1"/>
            </p:cNvSpPr>
            <p:nvPr/>
          </p:nvSpPr>
          <p:spPr bwMode="auto">
            <a:xfrm>
              <a:off x="731" y="3120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p</a:t>
              </a:r>
            </a:p>
          </p:txBody>
        </p:sp>
      </p:grpSp>
      <p:cxnSp>
        <p:nvCxnSpPr>
          <p:cNvPr id="12295" name="Straight Arrow Connector 30"/>
          <p:cNvCxnSpPr>
            <a:cxnSpLocks noChangeShapeType="1"/>
          </p:cNvCxnSpPr>
          <p:nvPr/>
        </p:nvCxnSpPr>
        <p:spPr bwMode="auto">
          <a:xfrm rot="5400000">
            <a:off x="1371601" y="2209800"/>
            <a:ext cx="609600" cy="3175"/>
          </a:xfrm>
          <a:prstGeom prst="straightConnector1">
            <a:avLst/>
          </a:prstGeom>
          <a:noFill/>
          <a:ln w="190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6" name="Straight Arrow Connector 31"/>
          <p:cNvCxnSpPr>
            <a:cxnSpLocks noChangeShapeType="1"/>
          </p:cNvCxnSpPr>
          <p:nvPr/>
        </p:nvCxnSpPr>
        <p:spPr bwMode="auto">
          <a:xfrm rot="5400000">
            <a:off x="3124200" y="3124200"/>
            <a:ext cx="2362200" cy="76200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Freeform 30"/>
          <p:cNvSpPr>
            <a:spLocks/>
          </p:cNvSpPr>
          <p:nvPr/>
        </p:nvSpPr>
        <p:spPr bwMode="auto">
          <a:xfrm>
            <a:off x="2039938" y="2363788"/>
            <a:ext cx="2889250" cy="1962150"/>
          </a:xfrm>
          <a:custGeom>
            <a:avLst/>
            <a:gdLst>
              <a:gd name="T0" fmla="*/ 0 w 2888166"/>
              <a:gd name="T1" fmla="*/ 0 h 1962614"/>
              <a:gd name="T2" fmla="*/ 463071 w 2888166"/>
              <a:gd name="T3" fmla="*/ 431416 h 1962614"/>
              <a:gd name="T4" fmla="*/ 1152031 w 2888166"/>
              <a:gd name="T5" fmla="*/ 940263 h 1962614"/>
              <a:gd name="T6" fmla="*/ 1931341 w 2888166"/>
              <a:gd name="T7" fmla="*/ 1438054 h 1962614"/>
              <a:gd name="T8" fmla="*/ 2688060 w 2888166"/>
              <a:gd name="T9" fmla="*/ 1836281 h 1962614"/>
              <a:gd name="T10" fmla="*/ 2925242 w 2888166"/>
              <a:gd name="T11" fmla="*/ 1946899 h 1962614"/>
              <a:gd name="T12" fmla="*/ 2925242 w 2888166"/>
              <a:gd name="T13" fmla="*/ 1946899 h 19626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88166"/>
              <a:gd name="T22" fmla="*/ 0 h 1962614"/>
              <a:gd name="T23" fmla="*/ 2888166 w 2888166"/>
              <a:gd name="T24" fmla="*/ 1962614 h 19626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88166" h="1962614">
                <a:moveTo>
                  <a:pt x="0" y="0"/>
                </a:moveTo>
                <a:cubicBezTo>
                  <a:pt x="133814" y="138461"/>
                  <a:pt x="267629" y="276922"/>
                  <a:pt x="457200" y="434897"/>
                </a:cubicBezTo>
                <a:cubicBezTo>
                  <a:pt x="646771" y="592872"/>
                  <a:pt x="895815" y="778726"/>
                  <a:pt x="1137425" y="947853"/>
                </a:cubicBezTo>
                <a:cubicBezTo>
                  <a:pt x="1379035" y="1116980"/>
                  <a:pt x="1654098" y="1299116"/>
                  <a:pt x="1906859" y="1449658"/>
                </a:cubicBezTo>
                <a:cubicBezTo>
                  <a:pt x="2159620" y="1600200"/>
                  <a:pt x="2490439" y="1765609"/>
                  <a:pt x="2653990" y="1851102"/>
                </a:cubicBezTo>
                <a:cubicBezTo>
                  <a:pt x="2817541" y="1936595"/>
                  <a:pt x="2888166" y="1962614"/>
                  <a:pt x="2888166" y="1962614"/>
                </a:cubicBezTo>
              </a:path>
            </a:pathLst>
          </a:cu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5400000">
            <a:off x="2247901" y="2476500"/>
            <a:ext cx="1143000" cy="3175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89163" y="1335088"/>
            <a:ext cx="151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 err="1">
                <a:solidFill>
                  <a:srgbClr val="00B0F0"/>
                </a:solidFill>
                <a:latin typeface="+mn-lt"/>
              </a:rPr>
              <a:t>hadron</a:t>
            </a:r>
            <a:r>
              <a:rPr lang="en-US" altLang="ja-JP" dirty="0">
                <a:solidFill>
                  <a:srgbClr val="00B0F0"/>
                </a:solidFill>
                <a:latin typeface="+mn-lt"/>
              </a:rPr>
              <a:t> decay</a:t>
            </a:r>
          </a:p>
          <a:p>
            <a:pPr>
              <a:defRPr/>
            </a:pPr>
            <a:r>
              <a:rPr lang="en-US" altLang="ja-JP" dirty="0">
                <a:solidFill>
                  <a:srgbClr val="00B0F0"/>
                </a:solidFill>
                <a:latin typeface="+mn-lt"/>
              </a:rPr>
              <a:t>photons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14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7353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804988"/>
            <a:ext cx="38703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795588"/>
            <a:ext cx="445611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Cent0Option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86038"/>
            <a:ext cx="25717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13"/>
          <p:cNvSpPr>
            <a:spLocks noChangeArrowheads="1"/>
          </p:cNvSpPr>
          <p:nvPr/>
        </p:nvSpPr>
        <p:spPr bwMode="auto">
          <a:xfrm>
            <a:off x="2143125" y="2714625"/>
            <a:ext cx="1771650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ja-JP" sz="1200" dirty="0">
                <a:latin typeface="+mn-lt"/>
              </a:rPr>
              <a:t>PRL 94, 232301 (2005)</a:t>
            </a:r>
          </a:p>
        </p:txBody>
      </p:sp>
      <p:sp>
        <p:nvSpPr>
          <p:cNvPr id="25606" name="タイトル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Naïve Way: Direct Real Photons</a:t>
            </a:r>
            <a:endParaRPr lang="ja-JP" altLang="en-US" smtClean="0"/>
          </a:p>
        </p:txBody>
      </p:sp>
      <p:sp>
        <p:nvSpPr>
          <p:cNvPr id="25613" name="コンテンツ プレースホルダ 17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measured as excess above hadron decay photon</a:t>
            </a:r>
          </a:p>
          <a:p>
            <a:pPr lvl="1"/>
            <a:r>
              <a:rPr lang="en-US" altLang="ja-JP" dirty="0" err="1" smtClean="0"/>
              <a:t>Au+Au</a:t>
            </a:r>
            <a:r>
              <a:rPr lang="en-US" altLang="ja-JP" dirty="0" smtClean="0"/>
              <a:t> result consistent with </a:t>
            </a:r>
            <a:r>
              <a:rPr lang="en-US" altLang="ja-JP" dirty="0" err="1" smtClean="0"/>
              <a:t>pQCD</a:t>
            </a:r>
            <a:r>
              <a:rPr lang="en-US" altLang="ja-JP" dirty="0" smtClean="0"/>
              <a:t> × binary scaling</a:t>
            </a:r>
          </a:p>
          <a:p>
            <a:r>
              <a:rPr lang="en-US" altLang="ja-JP" dirty="0" smtClean="0"/>
              <a:t>challenging at lower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due to smaller S/B ratio</a:t>
            </a:r>
            <a:endParaRPr lang="ja-JP" altLang="en-US" dirty="0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15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3352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2 0.08929 L 5E-6 -8.11936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-44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00375"/>
            <a:ext cx="4786312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コンテンツ プレースホルダ 19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low mass electron-positron pairs</a:t>
            </a:r>
          </a:p>
          <a:p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: </a:t>
            </a:r>
            <a:r>
              <a:rPr lang="en-US" altLang="ja-JP" dirty="0" err="1" smtClean="0"/>
              <a:t>hadronic</a:t>
            </a:r>
            <a:r>
              <a:rPr lang="en-US" altLang="ja-JP" dirty="0" smtClean="0"/>
              <a:t> decay + </a:t>
            </a:r>
            <a:r>
              <a:rPr lang="en-US" altLang="ja-JP" dirty="0" err="1" smtClean="0"/>
              <a:t>pQCD</a:t>
            </a:r>
            <a:r>
              <a:rPr lang="en-US" altLang="ja-JP" dirty="0" smtClean="0"/>
              <a:t> photon at 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endParaRPr lang="en-US" altLang="ja-JP" baseline="-25000" dirty="0" smtClean="0"/>
          </a:p>
          <a:p>
            <a:r>
              <a:rPr lang="en-US" altLang="ja-JP" dirty="0" err="1" smtClean="0"/>
              <a:t>Au+Au</a:t>
            </a:r>
            <a:r>
              <a:rPr lang="en-US" altLang="ja-JP" dirty="0" smtClean="0"/>
              <a:t>: enhancement above ~ 135 MeV</a:t>
            </a:r>
          </a:p>
          <a:p>
            <a:pPr lvl="1"/>
            <a:r>
              <a:rPr lang="en-US" altLang="ja-JP" dirty="0" smtClean="0"/>
              <a:t>no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 decay virtual photon background above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mass</a:t>
            </a:r>
            <a:endParaRPr lang="ja-JP" altLang="en-US" dirty="0" smtClean="0"/>
          </a:p>
        </p:txBody>
      </p:sp>
      <p:pic>
        <p:nvPicPr>
          <p:cNvPr id="26628" name="Picture 19" descr="C:\Users\Yasuyuki Akiba\Desktop\a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214688"/>
            <a:ext cx="178752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タイトル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Alternative: “Almost Real” Photons</a:t>
            </a:r>
            <a:endParaRPr lang="ja-JP" altLang="en-US" smtClean="0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643563" y="543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PRL 104, 132301 (2010)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16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864046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357313"/>
            <a:ext cx="4429125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コンテンツ プレースホルダ 17"/>
          <p:cNvSpPr>
            <a:spLocks noGrp="1"/>
          </p:cNvSpPr>
          <p:nvPr>
            <p:ph idx="13"/>
          </p:nvPr>
        </p:nvSpPr>
        <p:spPr>
          <a:xfrm>
            <a:off x="4286250" y="1319213"/>
            <a:ext cx="4533900" cy="4033837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real and virtual photon methods </a:t>
            </a:r>
            <a:r>
              <a:rPr lang="en-US" altLang="ja-JP" dirty="0" err="1" smtClean="0"/>
              <a:t>consisitent</a:t>
            </a:r>
            <a:endParaRPr lang="en-US" altLang="ja-JP" dirty="0"/>
          </a:p>
          <a:p>
            <a:pPr>
              <a:defRPr/>
            </a:pPr>
            <a:r>
              <a:rPr lang="en-US" altLang="ja-JP" dirty="0" err="1" smtClean="0"/>
              <a:t>Au+Au</a:t>
            </a:r>
            <a:r>
              <a:rPr lang="en-US" altLang="ja-JP" dirty="0" smtClean="0"/>
              <a:t>: “thermal” excess</a:t>
            </a:r>
            <a:endParaRPr lang="en-US" altLang="ja-JP" dirty="0"/>
          </a:p>
          <a:p>
            <a:pPr lvl="1">
              <a:defRPr/>
            </a:pPr>
            <a:r>
              <a:rPr lang="en-US" altLang="ja-JP" dirty="0" smtClean="0"/>
              <a:t>~ </a:t>
            </a:r>
            <a:r>
              <a:rPr lang="en-US" altLang="ja-JP" dirty="0"/>
              <a:t>exponential </a:t>
            </a:r>
            <a:r>
              <a:rPr lang="en-US" altLang="ja-JP" dirty="0" smtClean="0"/>
              <a:t>with slope 221 </a:t>
            </a:r>
            <a:r>
              <a:rPr lang="en-US" altLang="ja-JP" dirty="0">
                <a:sym typeface="Symbol" pitchFamily="18" charset="2"/>
              </a:rPr>
              <a:t> </a:t>
            </a:r>
            <a:r>
              <a:rPr lang="en-US" altLang="ja-JP" dirty="0"/>
              <a:t>19</a:t>
            </a:r>
            <a:r>
              <a:rPr lang="en-US" altLang="ja-JP" dirty="0">
                <a:sym typeface="Symbol" pitchFamily="18" charset="2"/>
              </a:rPr>
              <a:t> </a:t>
            </a:r>
            <a:r>
              <a:rPr lang="en-US" altLang="ja-JP" dirty="0"/>
              <a:t> 19 </a:t>
            </a:r>
            <a:r>
              <a:rPr lang="en-US" altLang="ja-JP" dirty="0" smtClean="0"/>
              <a:t>MeV</a:t>
            </a:r>
          </a:p>
          <a:p>
            <a:pPr>
              <a:defRPr/>
            </a:pPr>
            <a:r>
              <a:rPr lang="en-US" altLang="ja-JP" i="1" dirty="0"/>
              <a:t>c</a:t>
            </a:r>
            <a:r>
              <a:rPr lang="en-US" altLang="ja-JP" i="1" dirty="0" smtClean="0"/>
              <a:t>f.</a:t>
            </a:r>
            <a:r>
              <a:rPr lang="en-US" altLang="ja-JP" dirty="0" smtClean="0"/>
              <a:t> </a:t>
            </a:r>
            <a:r>
              <a:rPr lang="en-US" altLang="ja-JP" i="1" dirty="0" err="1"/>
              <a:t>p</a:t>
            </a:r>
            <a:r>
              <a:rPr lang="en-US" altLang="ja-JP" dirty="0" err="1"/>
              <a:t>+</a:t>
            </a:r>
            <a:r>
              <a:rPr lang="en-US" altLang="ja-JP" i="1" dirty="0" err="1"/>
              <a:t>p</a:t>
            </a:r>
            <a:r>
              <a:rPr lang="en-US" altLang="ja-JP" dirty="0"/>
              <a:t> </a:t>
            </a:r>
            <a:r>
              <a:rPr lang="en-US" altLang="ja-JP" dirty="0" smtClean="0"/>
              <a:t>data</a:t>
            </a:r>
          </a:p>
          <a:p>
            <a:pPr lvl="1">
              <a:defRPr/>
            </a:pPr>
            <a:r>
              <a:rPr lang="en-US" altLang="ja-JP" dirty="0" smtClean="0"/>
              <a:t>consistent </a:t>
            </a:r>
            <a:r>
              <a:rPr lang="en-US" altLang="ja-JP" dirty="0"/>
              <a:t>with </a:t>
            </a:r>
            <a:r>
              <a:rPr lang="en-US" altLang="ja-JP" dirty="0" err="1"/>
              <a:t>pQCD</a:t>
            </a:r>
            <a:r>
              <a:rPr lang="en-US" altLang="ja-JP" dirty="0"/>
              <a:t> down to low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endParaRPr lang="en-US" altLang="ja-JP" dirty="0"/>
          </a:p>
          <a:p>
            <a:pPr marL="0" indent="0">
              <a:buFont typeface="Wingdings" pitchFamily="2" charset="2"/>
              <a:buNone/>
              <a:defRPr/>
            </a:pPr>
            <a:endParaRPr lang="en-US" altLang="ja-JP" dirty="0"/>
          </a:p>
        </p:txBody>
      </p:sp>
      <p:sp>
        <p:nvSpPr>
          <p:cNvPr id="27657" name="TextBox 6"/>
          <p:cNvSpPr txBox="1">
            <a:spLocks noChangeArrowheads="1"/>
          </p:cNvSpPr>
          <p:nvPr/>
        </p:nvSpPr>
        <p:spPr bwMode="auto">
          <a:xfrm>
            <a:off x="4357688" y="5429250"/>
            <a:ext cx="2428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NLO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</a:rPr>
              <a:t>pQCD</a:t>
            </a: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 (W.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</a:rPr>
              <a:t>Vogelsang</a:t>
            </a: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sp>
        <p:nvSpPr>
          <p:cNvPr id="27653" name="タイトル 16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smtClean="0"/>
              <a:t>Direct Photon Spectra via </a:t>
            </a:r>
            <a:r>
              <a:rPr lang="en-US" altLang="ja-JP" smtClean="0">
                <a:latin typeface="Symbol" pitchFamily="18" charset="2"/>
              </a:rPr>
              <a:t>g </a:t>
            </a:r>
            <a:r>
              <a:rPr lang="en-US" altLang="ja-JP" smtClean="0"/>
              <a:t>and </a:t>
            </a:r>
            <a:r>
              <a:rPr lang="en-US" altLang="ja-JP" smtClean="0">
                <a:latin typeface="Symbol" pitchFamily="18" charset="2"/>
              </a:rPr>
              <a:t>g</a:t>
            </a:r>
            <a:r>
              <a:rPr lang="en-US" altLang="ja-JP" smtClean="0"/>
              <a:t>*</a:t>
            </a:r>
            <a:endParaRPr lang="ja-JP" altLang="en-US" smtClean="0"/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357688" y="5178425"/>
            <a:ext cx="4606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 PRL 104, 132301 (2010)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2051050" y="4005263"/>
            <a:ext cx="2300288" cy="720725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1908175" y="2600325"/>
            <a:ext cx="2443163" cy="0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角丸四角形 6"/>
          <p:cNvSpPr/>
          <p:nvPr/>
        </p:nvSpPr>
        <p:spPr>
          <a:xfrm>
            <a:off x="827088" y="1628775"/>
            <a:ext cx="1081087" cy="237648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17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563642"/>
      </p:ext>
    </p:extLst>
  </p:cSld>
  <p:clrMapOvr>
    <a:masterClrMapping/>
  </p:clrMapOvr>
  <p:transition xmlns:p14="http://schemas.microsoft.com/office/powerpoint/2010/main" spd="slow" advTm="617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Initial Temperature Evaluation</a:t>
            </a:r>
            <a:endParaRPr lang="ja-JP" altLang="en-US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214563"/>
            <a:ext cx="3786187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2781300"/>
            <a:ext cx="42513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コネクタ 17"/>
          <p:cNvCxnSpPr/>
          <p:nvPr/>
        </p:nvCxnSpPr>
        <p:spPr>
          <a:xfrm>
            <a:off x="4945063" y="4679950"/>
            <a:ext cx="347662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945063" y="4818063"/>
            <a:ext cx="34766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065713" y="4330700"/>
            <a:ext cx="714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70C0"/>
                </a:solidFill>
                <a:latin typeface="+mn-lt"/>
              </a:rPr>
              <a:t>slope</a:t>
            </a:r>
            <a:endParaRPr lang="ja-JP" alt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46663" y="4772025"/>
            <a:ext cx="2419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latin typeface="+mn-lt"/>
              </a:rPr>
              <a:t>transition temperature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282825" y="4818063"/>
            <a:ext cx="2360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PRC 81, 034911 (2010)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4221311" y="5358978"/>
            <a:ext cx="33750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ALICE, PLB 754, 235-248 (2016)</a:t>
            </a:r>
            <a:endParaRPr lang="en-US" altLang="ja-JP" sz="1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Picture 2" descr="http://i.andhranews.net/Books/Guinness-World-Record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31" y="2975392"/>
            <a:ext cx="1880833" cy="18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3536732"/>
            <a:ext cx="1948716" cy="2232248"/>
          </a:xfrm>
          <a:prstGeom prst="rect">
            <a:avLst/>
          </a:prstGeom>
        </p:spPr>
      </p:pic>
      <p:sp>
        <p:nvSpPr>
          <p:cNvPr id="29698" name="コンテンツ プレースホルダ 14"/>
          <p:cNvSpPr>
            <a:spLocks noGrp="1"/>
          </p:cNvSpPr>
          <p:nvPr>
            <p:ph idx="13"/>
          </p:nvPr>
        </p:nvSpPr>
        <p:spPr>
          <a:xfrm>
            <a:off x="457200" y="1143000"/>
            <a:ext cx="8307388" cy="5167313"/>
          </a:xfrm>
        </p:spPr>
        <p:txBody>
          <a:bodyPr/>
          <a:lstStyle/>
          <a:p>
            <a:r>
              <a:rPr lang="en-US" altLang="ja-JP" dirty="0" smtClean="0"/>
              <a:t>initial temperature &gt; data slope ~ 220 MeV</a:t>
            </a:r>
          </a:p>
          <a:p>
            <a:r>
              <a:rPr lang="en-US" altLang="ja-JP" dirty="0" smtClean="0"/>
              <a:t>300–600 MeV (model dependence within factor 2)</a:t>
            </a:r>
          </a:p>
          <a:p>
            <a:pPr lvl="1"/>
            <a:r>
              <a:rPr lang="en-US" altLang="ja-JP" dirty="0" smtClean="0"/>
              <a:t>hydro-dynamic description</a:t>
            </a:r>
          </a:p>
          <a:p>
            <a:pPr lvl="2"/>
            <a:r>
              <a:rPr lang="en-US" altLang="ja-JP" dirty="0" smtClean="0"/>
              <a:t>w/ </a:t>
            </a:r>
            <a:r>
              <a:rPr lang="en-US" altLang="ja-JP" i="1" dirty="0" smtClean="0">
                <a:latin typeface="Symbol" pitchFamily="18" charset="2"/>
              </a:rPr>
              <a:t>t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= 0.15–0.6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/>
              <a:t>slope at 2.76 </a:t>
            </a:r>
            <a:r>
              <a:rPr lang="en-US" altLang="ja-JP" dirty="0" err="1"/>
              <a:t>TeV</a:t>
            </a:r>
            <a:r>
              <a:rPr lang="en-US" altLang="ja-JP" dirty="0"/>
              <a:t>: 297 </a:t>
            </a:r>
            <a:r>
              <a:rPr lang="en-US" altLang="ja-JP" dirty="0">
                <a:sym typeface="Symbol" pitchFamily="18" charset="2"/>
              </a:rPr>
              <a:t> 12</a:t>
            </a:r>
            <a:r>
              <a:rPr lang="en-US" altLang="ja-JP" dirty="0"/>
              <a:t> (stat.) </a:t>
            </a:r>
            <a:r>
              <a:rPr lang="en-US" altLang="ja-JP" dirty="0">
                <a:sym typeface="Symbol" pitchFamily="18" charset="2"/>
              </a:rPr>
              <a:t> 4</a:t>
            </a:r>
            <a:r>
              <a:rPr lang="en-US" altLang="ja-JP" dirty="0"/>
              <a:t>1 (sys.) MeV</a:t>
            </a:r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i="1" dirty="0" smtClean="0"/>
              <a:t>cf.</a:t>
            </a:r>
            <a:r>
              <a:rPr lang="en-US" altLang="ja-JP" dirty="0" smtClean="0"/>
              <a:t> phase transition predicted at ~ 170 MeV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18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293774"/>
      </p:ext>
    </p:extLst>
  </p:cSld>
  <p:clrMapOvr>
    <a:masterClrMapping/>
  </p:clrMapOvr>
  <p:transition xmlns:p14="http://schemas.microsoft.com/office/powerpoint/2010/main" spd="slow" advTm="737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14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高エネルギー原子核衝突実験の物理学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marL="0" indent="0">
              <a:buNone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対象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目的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意義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歴史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基礎概念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marL="0" indent="0">
              <a:buNone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高温非閉込クォーク相の発見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BNL–RHIC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加速器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PHENIX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実験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marL="0" indent="0">
              <a:buNone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3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最新状況と展望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CERN–LHC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加速器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ALICE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 実験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0" indent="0">
              <a:buNone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（教室談話会）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最先端の話題：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極限状態への挑戦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0" indent="0">
              <a:buNone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4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カイラル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対称性回復とハドロン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質量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marL="0" indent="0">
              <a:buNone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5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課題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将来計画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復習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まとめ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20482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特別講義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6/26 - 28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内容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36232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05250"/>
            <a:ext cx="3016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37"/>
          <p:cNvGrpSpPr>
            <a:grpSpLocks/>
          </p:cNvGrpSpPr>
          <p:nvPr/>
        </p:nvGrpSpPr>
        <p:grpSpPr bwMode="auto">
          <a:xfrm>
            <a:off x="962025" y="2579688"/>
            <a:ext cx="2752725" cy="1908175"/>
            <a:chOff x="892824" y="2229050"/>
            <a:chExt cx="2746642" cy="1905000"/>
          </a:xfrm>
        </p:grpSpPr>
        <p:pic>
          <p:nvPicPr>
            <p:cNvPr id="2971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49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5966" y="2800550"/>
              <a:ext cx="1905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0" name="Group 38"/>
          <p:cNvGrpSpPr>
            <a:grpSpLocks/>
          </p:cNvGrpSpPr>
          <p:nvPr/>
        </p:nvGrpSpPr>
        <p:grpSpPr bwMode="auto">
          <a:xfrm>
            <a:off x="950913" y="1695450"/>
            <a:ext cx="2763837" cy="1909763"/>
            <a:chOff x="892510" y="2238989"/>
            <a:chExt cx="2759015" cy="1907478"/>
          </a:xfrm>
        </p:grpSpPr>
        <p:pic>
          <p:nvPicPr>
            <p:cNvPr id="297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0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18024" y="2812967"/>
              <a:ext cx="1905001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5794" r="917" b="7291"/>
          <a:stretch>
            <a:fillRect/>
          </a:stretch>
        </p:blipFill>
        <p:spPr bwMode="auto">
          <a:xfrm>
            <a:off x="4056063" y="2588419"/>
            <a:ext cx="397192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3"/>
          <p:cNvSpPr>
            <a:spLocks noChangeArrowheads="1"/>
          </p:cNvSpPr>
          <p:nvPr/>
        </p:nvSpPr>
        <p:spPr bwMode="auto">
          <a:xfrm>
            <a:off x="381000" y="4789488"/>
            <a:ext cx="304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b="0">
              <a:latin typeface="Arial" charset="0"/>
            </a:endParaRPr>
          </a:p>
        </p:txBody>
      </p:sp>
      <p:sp>
        <p:nvSpPr>
          <p:cNvPr id="29703" name="タイトル 39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/>
              <a:t>RHIC </a:t>
            </a:r>
            <a:r>
              <a:rPr lang="en-US" altLang="ja-JP" dirty="0" smtClean="0"/>
              <a:t>Outcome: Boundary Crossed</a:t>
            </a:r>
            <a:endParaRPr lang="ja-JP" altLang="en-US" dirty="0" smtClean="0"/>
          </a:p>
        </p:txBody>
      </p:sp>
      <p:sp>
        <p:nvSpPr>
          <p:cNvPr id="26" name="角丸四角形 25"/>
          <p:cNvSpPr/>
          <p:nvPr/>
        </p:nvSpPr>
        <p:spPr>
          <a:xfrm>
            <a:off x="790746" y="-27384"/>
            <a:ext cx="357187" cy="343428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27" name="角丸四角形 26"/>
          <p:cNvSpPr/>
          <p:nvPr/>
        </p:nvSpPr>
        <p:spPr>
          <a:xfrm rot="5400000">
            <a:off x="6935719" y="3847812"/>
            <a:ext cx="357188" cy="298026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46" name="角丸四角形 45"/>
          <p:cNvSpPr/>
          <p:nvPr/>
        </p:nvSpPr>
        <p:spPr>
          <a:xfrm>
            <a:off x="785813" y="1411212"/>
            <a:ext cx="357187" cy="2000250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50" name="角丸四角形 49"/>
          <p:cNvSpPr/>
          <p:nvPr/>
        </p:nvSpPr>
        <p:spPr>
          <a:xfrm rot="5400000">
            <a:off x="6342459" y="4445470"/>
            <a:ext cx="357188" cy="1785937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4860032" y="2171179"/>
            <a:ext cx="3528392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F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. </a:t>
            </a:r>
            <a:r>
              <a:rPr lang="en-US" altLang="ja-JP" sz="1600" dirty="0" err="1" smtClean="0">
                <a:solidFill>
                  <a:srgbClr val="000090"/>
                </a:solidFill>
                <a:latin typeface="+mn-lt"/>
              </a:rPr>
              <a:t>Karsch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,</a:t>
            </a:r>
          </a:p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Lect. Notes Phys. 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583, 209 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(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2002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)</a:t>
            </a:r>
            <a:endParaRPr lang="en-US" altLang="ja-JP" sz="160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0" name="テキスト ボックス 29"/>
          <p:cNvSpPr txBox="1">
            <a:spLocks noChangeArrowheads="1"/>
          </p:cNvSpPr>
          <p:nvPr/>
        </p:nvSpPr>
        <p:spPr bwMode="auto">
          <a:xfrm>
            <a:off x="1285875" y="2841625"/>
            <a:ext cx="1550988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FF"/>
                </a:solidFill>
              </a:rPr>
              <a:t>“perfect fluid”</a:t>
            </a:r>
            <a:endParaRPr lang="ja-JP" altLang="en-US">
              <a:solidFill>
                <a:srgbClr val="FF00FF"/>
              </a:solidFill>
            </a:endParaRP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1285875" y="2127250"/>
            <a:ext cx="136525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“free gas” ?</a:t>
            </a:r>
            <a:endParaRPr lang="ja-JP" altLang="en-US">
              <a:solidFill>
                <a:srgbClr val="FF0000"/>
              </a:solidFill>
            </a:endParaRPr>
          </a:p>
        </p:txBody>
      </p:sp>
      <p:cxnSp>
        <p:nvCxnSpPr>
          <p:cNvPr id="32" name="直線矢印コネクタ 31"/>
          <p:cNvCxnSpPr>
            <a:stCxn id="31" idx="0"/>
          </p:cNvCxnSpPr>
          <p:nvPr/>
        </p:nvCxnSpPr>
        <p:spPr>
          <a:xfrm flipV="1">
            <a:off x="1968500" y="1555750"/>
            <a:ext cx="0" cy="5715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19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1943382"/>
      </p:ext>
    </p:extLst>
  </p:cSld>
  <p:clrMapOvr>
    <a:masterClrMapping/>
  </p:clrMapOvr>
  <p:transition xmlns:p14="http://schemas.microsoft.com/office/powerpoint/2010/main" spd="slow" advTm="747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25" y="2564904"/>
            <a:ext cx="8129056" cy="3816424"/>
          </a:xfrm>
          <a:prstGeom prst="rect">
            <a:avLst/>
          </a:prstGeom>
        </p:spPr>
      </p:pic>
      <p:pic>
        <p:nvPicPr>
          <p:cNvPr id="31" name="Picture 4" descr="43_front-or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19263"/>
            <a:ext cx="68722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er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09738"/>
            <a:ext cx="67643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alice_technical_paper_ALICE-couleur-OK06_cut_nam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1400175" y="1701800"/>
            <a:ext cx="63595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tota3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719263"/>
            <a:ext cx="4949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54" name="Picture 22" descr="aerialvie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09738"/>
            <a:ext cx="68580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Rectangle 2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86688" cy="836613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BE9E18"/>
                </a:solidFill>
                <a:latin typeface="Franklin Gothic Medium" charset="0"/>
                <a:ea typeface="ＭＳ Ｐゴシック" charset="0"/>
              </a:rPr>
              <a:t>A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>
                <a:solidFill>
                  <a:srgbClr val="BE9E18"/>
                </a:solidFill>
                <a:latin typeface="Franklin Gothic Medium" charset="0"/>
                <a:ea typeface="ＭＳ Ｐゴシック" charset="0"/>
              </a:rPr>
              <a:t>L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arge </a:t>
            </a:r>
            <a:r>
              <a:rPr lang="en-US" altLang="ja-JP">
                <a:solidFill>
                  <a:srgbClr val="BE9E18"/>
                </a:solidFill>
                <a:latin typeface="Franklin Gothic Medium" charset="0"/>
                <a:ea typeface="ＭＳ Ｐゴシック" charset="0"/>
              </a:rPr>
              <a:t>I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on </a:t>
            </a:r>
            <a:r>
              <a:rPr lang="en-US" altLang="ja-JP">
                <a:solidFill>
                  <a:srgbClr val="BE9E18"/>
                </a:solidFill>
                <a:latin typeface="Franklin Gothic Medium" charset="0"/>
                <a:ea typeface="ＭＳ Ｐゴシック" charset="0"/>
              </a:rPr>
              <a:t>C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ollider </a:t>
            </a:r>
            <a:r>
              <a:rPr lang="en-US" altLang="ja-JP">
                <a:solidFill>
                  <a:srgbClr val="BE9E18"/>
                </a:solidFill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xperiment at LHC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4875" y="5308600"/>
            <a:ext cx="785813" cy="708025"/>
            <a:chOff x="3016" y="2341"/>
            <a:chExt cx="726" cy="681"/>
          </a:xfrm>
        </p:grpSpPr>
        <p:sp>
          <p:nvSpPr>
            <p:cNvPr id="68632" name="Rectangle 4"/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68633" name="Picture 5" descr="Detecto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6963" y="3203575"/>
            <a:ext cx="935037" cy="649288"/>
            <a:chOff x="2109" y="663"/>
            <a:chExt cx="816" cy="590"/>
          </a:xfrm>
        </p:grpSpPr>
        <p:sp>
          <p:nvSpPr>
            <p:cNvPr id="68630" name="Rectangle 7"/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68631" name="Picture 8" descr="CMS3d_medium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593975" y="4724400"/>
            <a:ext cx="81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CCFF66"/>
                </a:solidFill>
                <a:latin typeface="Franklin Gothic Medium" charset="0"/>
                <a:ea typeface="HGS創英角ｺﾞｼｯｸUB" charset="0"/>
                <a:cs typeface="HGS創英角ｺﾞｼｯｸUB" charset="0"/>
              </a:rPr>
              <a:t>ALICE</a:t>
            </a:r>
          </a:p>
        </p:txBody>
      </p:sp>
      <p:graphicFrame>
        <p:nvGraphicFramePr>
          <p:cNvPr id="25" name="Object 14"/>
          <p:cNvGraphicFramePr>
            <a:graphicFrameLocks noChangeAspect="1"/>
          </p:cNvGraphicFramePr>
          <p:nvPr/>
        </p:nvGraphicFramePr>
        <p:xfrm>
          <a:off x="6858000" y="4268788"/>
          <a:ext cx="792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Image" r:id="rId13" imgW="1231746" imgH="1002821" progId="">
                  <p:embed/>
                </p:oleObj>
              </mc:Choice>
              <mc:Fallback>
                <p:oleObj name="Image" r:id="rId13" imgW="1231746" imgH="100282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268788"/>
                        <a:ext cx="7921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5" descr="alice_detecto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94313"/>
            <a:ext cx="10461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36963" y="26654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CCFF66"/>
                </a:solidFill>
                <a:latin typeface="Franklin Gothic Medium" charset="0"/>
                <a:ea typeface="HGS創英角ｺﾞｼｯｸUB" charset="0"/>
                <a:cs typeface="HGS創英角ｺﾞｼｯｸUB" charset="0"/>
              </a:rPr>
              <a:t>CMS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858000" y="3730625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CCFF66"/>
                </a:solidFill>
                <a:latin typeface="Franklin Gothic Medium" charset="0"/>
                <a:ea typeface="HGS創英角ｺﾞｼｯｸUB" charset="0"/>
                <a:cs typeface="HGS創英角ｺﾞｼｯｸUB" charset="0"/>
              </a:rPr>
              <a:t>LHCb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786313" y="4786313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CCFF66"/>
                </a:solidFill>
                <a:latin typeface="Franklin Gothic Medium" charset="0"/>
                <a:ea typeface="HGS創英角ｺﾞｼｯｸUB" charset="0"/>
                <a:cs typeface="HGS創英角ｺﾞｼｯｸUB" charset="0"/>
              </a:rPr>
              <a:t>ATLAS, LHCf</a:t>
            </a:r>
          </a:p>
        </p:txBody>
      </p:sp>
      <p:pic>
        <p:nvPicPr>
          <p:cNvPr id="35" name="Picture 4" descr="LHCf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84788"/>
            <a:ext cx="1200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6053" name="Rectangle 21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i="1" u="sng" dirty="0"/>
              <a:t>the</a:t>
            </a:r>
            <a:r>
              <a:rPr lang="en-US" altLang="ja-JP" dirty="0"/>
              <a:t> nucleus-nucleus collision experiment at LHC</a:t>
            </a:r>
          </a:p>
          <a:p>
            <a:pPr eaLnBrk="1" hangingPunct="1"/>
            <a:r>
              <a:rPr lang="en-US" altLang="ja-JP" dirty="0"/>
              <a:t>41 countries; 178 institutes; ~1,800 members</a:t>
            </a:r>
          </a:p>
          <a:p>
            <a:pPr lvl="2" eaLnBrk="1" hangingPunct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as of 2018/01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5" y="4165840"/>
            <a:ext cx="323954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65840"/>
            <a:ext cx="3245656" cy="2160000"/>
          </a:xfrm>
          <a:prstGeom prst="rect">
            <a:avLst/>
          </a:prstGeom>
        </p:spPr>
      </p:pic>
      <p:pic>
        <p:nvPicPr>
          <p:cNvPr id="37" name="Picture 2" descr="C:\Users\sugitate\Documents\ALICE\FotoCollection\0807012_02-A4-at-144-dpi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64904"/>
            <a:ext cx="3026734" cy="20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14086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20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76817796"/>
      </p:ext>
    </p:extLst>
  </p:cSld>
  <p:clrMapOvr>
    <a:masterClrMapping/>
  </p:clrMapOvr>
  <p:transition xmlns:p14="http://schemas.microsoft.com/office/powerpoint/2010/main" spd="slow" advTm="5610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0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96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96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5.02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per nucleon-nucleon </a:t>
            </a:r>
            <a:r>
              <a:rPr lang="en-US" altLang="ja-JP" dirty="0"/>
              <a:t>pair </a:t>
            </a:r>
            <a:r>
              <a:rPr lang="en-US" altLang="ja-JP" dirty="0" smtClean="0"/>
              <a:t>in 2015, 2018</a:t>
            </a:r>
          </a:p>
          <a:p>
            <a:pPr lvl="1"/>
            <a:r>
              <a:rPr lang="en-US" altLang="ja-JP" dirty="0" smtClean="0"/>
              <a:t>25 </a:t>
            </a:r>
            <a:r>
              <a:rPr lang="en-US" altLang="ja-JP" dirty="0"/>
              <a:t>times </a:t>
            </a:r>
            <a:r>
              <a:rPr lang="en-US" altLang="ja-JP" dirty="0" smtClean="0"/>
              <a:t>higher than </a:t>
            </a:r>
            <a:r>
              <a:rPr lang="en-US" altLang="ja-JP" dirty="0"/>
              <a:t>at RHIC</a:t>
            </a:r>
          </a:p>
          <a:p>
            <a:pPr lvl="1"/>
            <a:r>
              <a:rPr lang="en-US" altLang="ja-JP" dirty="0" smtClean="0"/>
              <a:t>design energy at 5.5 </a:t>
            </a:r>
            <a:r>
              <a:rPr lang="en-US" altLang="ja-JP" dirty="0" err="1" smtClean="0"/>
              <a:t>TeV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2.76 </a:t>
            </a:r>
            <a:r>
              <a:rPr lang="en-US" altLang="ja-JP" dirty="0" err="1" smtClean="0"/>
              <a:t>TeV</a:t>
            </a:r>
            <a:r>
              <a:rPr lang="en-US" altLang="ja-JP" dirty="0"/>
              <a:t> </a:t>
            </a:r>
            <a:r>
              <a:rPr lang="en-US" altLang="ja-JP" dirty="0" smtClean="0"/>
              <a:t>in 2010 and 2011</a:t>
            </a:r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Pb+Pb</a:t>
            </a:r>
            <a:r>
              <a:rPr lang="en-US" altLang="ja-JP" dirty="0" smtClean="0"/>
              <a:t> </a:t>
            </a:r>
            <a:r>
              <a:rPr lang="en-US" altLang="ja-JP" dirty="0" smtClean="0"/>
              <a:t>at Highest Ever Energy</a:t>
            </a:r>
            <a:endParaRPr lang="ja-JP" altLang="en-US" dirty="0" smtClean="0"/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4" y="4432117"/>
            <a:ext cx="2160240" cy="15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03925"/>
            <a:ext cx="4932040" cy="2774273"/>
          </a:xfrm>
          <a:prstGeom prst="rect">
            <a:avLst/>
          </a:prstGeom>
        </p:spPr>
      </p:pic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21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39593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362950" cy="51673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fireball compared to that at RHIC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energy density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~3, volume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~2, life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/>
              <a:t>× 1.2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–1.3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~ 16 GeV/fm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(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thermalization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time ~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fm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smtClean="0">
                <a:latin typeface="Franklin Gothic Medium" charset="0"/>
                <a:ea typeface="ＭＳ Ｐゴシック" charset="0"/>
              </a:rPr>
              <a:t>c)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 eaLnBrk="1" hangingPunct="1"/>
            <a:r>
              <a:rPr lang="en-US" altLang="ja-JP" dirty="0">
                <a:latin typeface="Franklin Gothic Medium" charset="0"/>
                <a:ea typeface="ＭＳ Ｐゴシック" charset="0"/>
              </a:rPr>
              <a:t>~ 300 fm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~ 10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fm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c</a:t>
            </a: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net quark (baryon) density ~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anti-proton/proton at mid-rapidity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i="1" dirty="0" err="1" smtClean="0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sym typeface="Symbol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Symbol" charset="0"/>
              </a:rPr>
              <a:t> 900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GeV</a:t>
            </a:r>
            <a:r>
              <a:rPr lang="ja-JP" altLang="en-US" dirty="0">
                <a:latin typeface="Franklin Gothic Medium" charset="0"/>
                <a:ea typeface="ＭＳ Ｐゴシック" charset="0"/>
                <a:sym typeface="Symbol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	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0.957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 0.006 (stat)  0.014 (sys)</a:t>
            </a:r>
          </a:p>
          <a:p>
            <a:pPr lvl="2"/>
            <a:r>
              <a:rPr lang="en-US" altLang="ja-JP" i="1" dirty="0" err="1" smtClean="0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sym typeface="Symbol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Symbol" charset="0"/>
              </a:rPr>
              <a:t> 7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sym typeface="Symbol" charset="0"/>
              </a:rPr>
              <a:t>TeV</a:t>
            </a:r>
            <a:r>
              <a:rPr lang="ja-JP" altLang="en-US" dirty="0" smtClean="0">
                <a:latin typeface="Franklin Gothic Medium" charset="0"/>
                <a:ea typeface="ＭＳ Ｐゴシック" charset="0"/>
                <a:sym typeface="Symbol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	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0.990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 0.006 (stat)  0.014 (sys)</a:t>
            </a:r>
          </a:p>
          <a:p>
            <a:endParaRPr lang="en-US" altLang="ja-JP" dirty="0">
              <a:latin typeface="Franklin Gothic Medium" charset="0"/>
              <a:ea typeface="ＭＳ Ｐゴシック" charset="0"/>
              <a:sym typeface="Symbol" charset="0"/>
            </a:endParaRPr>
          </a:p>
        </p:txBody>
      </p:sp>
      <p:sp>
        <p:nvSpPr>
          <p:cNvPr id="45058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87208" cy="836613"/>
          </a:xfrm>
        </p:spPr>
        <p:txBody>
          <a:bodyPr/>
          <a:lstStyle/>
          <a:p>
            <a:r>
              <a:rPr lang="en-US" altLang="ja-JP" dirty="0"/>
              <a:t>Hotter, Larger, Longer-</a:t>
            </a:r>
            <a:r>
              <a:rPr lang="en-US" altLang="ja-JP" dirty="0" smtClean="0"/>
              <a:t>Lived, and Purer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949575"/>
            <a:ext cx="258445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2" descr="fig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2871788"/>
            <a:ext cx="25114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fig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871788"/>
            <a:ext cx="25304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2701925"/>
            <a:ext cx="26130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460875" y="3781425"/>
            <a:ext cx="2487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PLB 696, 328 (2011)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441700" y="2955925"/>
            <a:ext cx="24876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PRL 105, 072002 (2010)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22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394459"/>
      </p:ext>
    </p:extLst>
  </p:cSld>
  <p:clrMapOvr>
    <a:masterClrMapping/>
  </p:clrMapOvr>
  <p:transition xmlns:p14="http://schemas.microsoft.com/office/powerpoint/2010/main" spd="slow" advTm="6985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13958 0.0004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deconfined</a:t>
            </a:r>
            <a:r>
              <a:rPr lang="en-US" altLang="ja-JP" dirty="0"/>
              <a:t> </a:t>
            </a:r>
            <a:r>
              <a:rPr lang="en-US" altLang="ja-JP" dirty="0" smtClean="0"/>
              <a:t>quark/gluon phase now in hand</a:t>
            </a:r>
          </a:p>
          <a:p>
            <a:pPr lvl="1"/>
            <a:r>
              <a:rPr lang="en-US" altLang="ja-JP" dirty="0"/>
              <a:t>mechanism and prerequisites of phase </a:t>
            </a:r>
            <a:r>
              <a:rPr lang="en-US" altLang="ja-JP" dirty="0" smtClean="0"/>
              <a:t>transition</a:t>
            </a:r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quark behavior in strong QCD field</a:t>
            </a:r>
          </a:p>
          <a:p>
            <a:pPr lvl="1"/>
            <a:r>
              <a:rPr lang="en-US" altLang="ja-JP" dirty="0" smtClean="0"/>
              <a:t>energy loss and redistribution </a:t>
            </a:r>
          </a:p>
          <a:p>
            <a:r>
              <a:rPr kumimoji="1" lang="en-US" altLang="ja-JP" dirty="0" smtClean="0"/>
              <a:t>quarks interaction in strong QCD field</a:t>
            </a:r>
          </a:p>
          <a:p>
            <a:pPr lvl="1"/>
            <a:r>
              <a:rPr lang="en-US" altLang="ja-JP" dirty="0"/>
              <a:t>color Debye </a:t>
            </a:r>
            <a:r>
              <a:rPr lang="en-US" altLang="ja-JP" dirty="0" smtClean="0"/>
              <a:t>screening to melt </a:t>
            </a:r>
            <a:r>
              <a:rPr kumimoji="1" lang="en-US" altLang="ja-JP" dirty="0" err="1" smtClean="0"/>
              <a:t>quarkonia</a:t>
            </a:r>
            <a:endParaRPr kumimoji="1" lang="en-US" altLang="ja-JP" dirty="0" smtClean="0"/>
          </a:p>
          <a:p>
            <a:r>
              <a:rPr kumimoji="1" lang="en-US" altLang="ja-JP" dirty="0" smtClean="0"/>
              <a:t>chiral symmetry restoration</a:t>
            </a:r>
          </a:p>
          <a:p>
            <a:pPr lvl="1"/>
            <a:r>
              <a:rPr lang="en-US" altLang="ja-JP" dirty="0" smtClean="0"/>
              <a:t>hadron mass modification</a:t>
            </a:r>
          </a:p>
          <a:p>
            <a:r>
              <a:rPr kumimoji="1" lang="en-US" altLang="ja-JP" dirty="0" smtClean="0"/>
              <a:t>more exotics</a:t>
            </a:r>
          </a:p>
          <a:p>
            <a:pPr lvl="1"/>
            <a:r>
              <a:rPr lang="en-US" altLang="ja-JP" dirty="0" smtClean="0"/>
              <a:t>physics under ultra-intense magnetic field and </a:t>
            </a:r>
            <a:r>
              <a:rPr lang="en-US" altLang="ja-JP" dirty="0" err="1" smtClean="0"/>
              <a:t>vorticity</a:t>
            </a: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Playground with Extreme Conditions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23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65356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r>
              <a:rPr lang="en-GB" altLang="ja-JP" dirty="0"/>
              <a:t>o</a:t>
            </a:r>
            <a:r>
              <a:rPr lang="en-GB" altLang="ja-JP" dirty="0" smtClean="0"/>
              <a:t>riginally as reference to bridge </a:t>
            </a:r>
            <a:r>
              <a:rPr lang="en-GB" altLang="ja-JP" i="1" dirty="0" err="1" smtClean="0"/>
              <a:t>p</a:t>
            </a:r>
            <a:r>
              <a:rPr lang="en-GB" altLang="ja-JP" dirty="0" err="1" smtClean="0"/>
              <a:t>+</a:t>
            </a:r>
            <a:r>
              <a:rPr lang="en-GB" altLang="ja-JP" i="1" dirty="0" err="1" smtClean="0"/>
              <a:t>p</a:t>
            </a:r>
            <a:r>
              <a:rPr lang="en-GB" altLang="ja-JP" dirty="0" smtClean="0"/>
              <a:t> and A+A</a:t>
            </a:r>
          </a:p>
          <a:p>
            <a:pPr lvl="1"/>
            <a:r>
              <a:rPr lang="en-GB" altLang="ja-JP" dirty="0"/>
              <a:t>i</a:t>
            </a:r>
            <a:r>
              <a:rPr lang="en-GB" altLang="ja-JP" dirty="0" smtClean="0"/>
              <a:t>nitial state nuclear effects</a:t>
            </a:r>
          </a:p>
          <a:p>
            <a:pPr lvl="1"/>
            <a:r>
              <a:rPr lang="en-GB" altLang="ja-JP" dirty="0"/>
              <a:t>f</a:t>
            </a:r>
            <a:r>
              <a:rPr lang="en-GB" altLang="ja-JP" dirty="0" smtClean="0"/>
              <a:t>inal state cold nuclear matter effects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/>
              <a:t>p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d</a:t>
            </a:r>
            <a:r>
              <a:rPr lang="en-US" altLang="ja-JP" dirty="0" smtClean="0"/>
              <a:t>)+A: Reference or Unexpected</a:t>
            </a:r>
          </a:p>
        </p:txBody>
      </p:sp>
      <p:pic>
        <p:nvPicPr>
          <p:cNvPr id="32772" name="Picture 4" descr="eventAu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35597"/>
            <a:ext cx="32416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eventd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37185"/>
            <a:ext cx="32194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331913" y="5909478"/>
            <a:ext cx="2674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Au+Au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 at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s</a:t>
            </a:r>
            <a:r>
              <a:rPr kumimoji="0" lang="en-US" altLang="ja-JP" baseline="-25000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NN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 =</a:t>
            </a:r>
            <a:r>
              <a:rPr lang="en-GB" altLang="ja-JP" dirty="0">
                <a:solidFill>
                  <a:srgbClr val="0033CC"/>
                </a:solidFill>
                <a:latin typeface="Franklin Gothic Medium" pitchFamily="34" charset="0"/>
              </a:rPr>
              <a:t>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200 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GeV</a:t>
            </a:r>
            <a:endParaRPr kumimoji="0" lang="en-US" altLang="ja-JP" dirty="0">
              <a:solidFill>
                <a:srgbClr val="0033CC"/>
              </a:solidFill>
              <a:latin typeface="Franklin Gothic Medium" pitchFamily="34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076825" y="5909478"/>
            <a:ext cx="2536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</a:rPr>
              <a:t>d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+Au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 at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s</a:t>
            </a:r>
            <a:r>
              <a:rPr kumimoji="0" lang="en-US" altLang="ja-JP" baseline="-25000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NN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 =</a:t>
            </a:r>
            <a:r>
              <a:rPr lang="en-GB" altLang="ja-JP" dirty="0">
                <a:solidFill>
                  <a:srgbClr val="0033CC"/>
                </a:solidFill>
                <a:latin typeface="Franklin Gothic Medium" pitchFamily="34" charset="0"/>
              </a:rPr>
              <a:t>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200 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GeV</a:t>
            </a:r>
            <a:endParaRPr kumimoji="0" lang="en-US" altLang="ja-JP" dirty="0">
              <a:solidFill>
                <a:srgbClr val="0033CC"/>
              </a:solidFill>
              <a:latin typeface="Franklin Gothic Medium" pitchFamily="34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24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29767693"/>
      </p:ext>
    </p:extLst>
  </p:cSld>
  <p:clrMapOvr>
    <a:masterClrMapping/>
  </p:clrMapOvr>
  <p:transition xmlns:p14="http://schemas.microsoft.com/office/powerpoint/2010/main" advTm="430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5522913"/>
            <a:ext cx="8218488" cy="787400"/>
          </a:xfrm>
        </p:spPr>
        <p:txBody>
          <a:bodyPr/>
          <a:lstStyle/>
          <a:p>
            <a:r>
              <a:rPr lang="en-US" altLang="ja-JP" dirty="0"/>
              <a:t>h</a:t>
            </a:r>
            <a:r>
              <a:rPr lang="en-US" altLang="ja-JP" dirty="0" smtClean="0"/>
              <a:t>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yield suppressed due to quark energy loss</a:t>
            </a:r>
            <a:endParaRPr lang="ja-JP" altLang="en-US" dirty="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 smtClean="0"/>
              <a:t>First PRL Cover with RHIC Year 1 Data</a:t>
            </a:r>
          </a:p>
        </p:txBody>
      </p:sp>
      <p:grpSp>
        <p:nvGrpSpPr>
          <p:cNvPr id="43012" name="Group 4"/>
          <p:cNvGrpSpPr>
            <a:grpSpLocks/>
          </p:cNvGrpSpPr>
          <p:nvPr/>
        </p:nvGrpSpPr>
        <p:grpSpPr bwMode="auto">
          <a:xfrm>
            <a:off x="682625" y="1198563"/>
            <a:ext cx="7578725" cy="4103687"/>
            <a:chOff x="384" y="240"/>
            <a:chExt cx="4774" cy="2663"/>
          </a:xfrm>
        </p:grpSpPr>
        <p:pic>
          <p:nvPicPr>
            <p:cNvPr id="4302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36"/>
              <a:ext cx="1798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Line 6"/>
            <p:cNvSpPr>
              <a:spLocks noChangeShapeType="1"/>
            </p:cNvSpPr>
            <p:nvPr/>
          </p:nvSpPr>
          <p:spPr bwMode="auto">
            <a:xfrm flipH="1" flipV="1">
              <a:off x="3120" y="336"/>
              <a:ext cx="100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022" name="Line 7"/>
            <p:cNvSpPr>
              <a:spLocks noChangeShapeType="1"/>
            </p:cNvSpPr>
            <p:nvPr/>
          </p:nvSpPr>
          <p:spPr bwMode="auto">
            <a:xfrm flipH="1">
              <a:off x="3120" y="2112"/>
              <a:ext cx="100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30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40"/>
              <a:ext cx="2832" cy="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13" name="Group 9"/>
          <p:cNvGrpSpPr>
            <a:grpSpLocks/>
          </p:cNvGrpSpPr>
          <p:nvPr/>
        </p:nvGrpSpPr>
        <p:grpSpPr bwMode="auto">
          <a:xfrm>
            <a:off x="1474788" y="2998788"/>
            <a:ext cx="1871662" cy="595312"/>
            <a:chOff x="839" y="1797"/>
            <a:chExt cx="1179" cy="375"/>
          </a:xfrm>
        </p:grpSpPr>
        <p:sp>
          <p:nvSpPr>
            <p:cNvPr id="43018" name="Text Box 10"/>
            <p:cNvSpPr txBox="1">
              <a:spLocks noChangeArrowheads="1"/>
            </p:cNvSpPr>
            <p:nvPr/>
          </p:nvSpPr>
          <p:spPr bwMode="auto">
            <a:xfrm>
              <a:off x="839" y="1797"/>
              <a:ext cx="1179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binary collision scaling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based on extrapolated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UA1 p+p data</a:t>
              </a:r>
              <a:endParaRPr kumimoji="0" lang="en-GB" altLang="ja-JP" sz="1400">
                <a:latin typeface="Franklin Gothic Medium" pitchFamily="34" charset="0"/>
              </a:endParaRPr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>
              <a:off x="1124" y="1985"/>
              <a:ext cx="182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GB" altLang="ja-JP" sz="1600">
                  <a:latin typeface="Franklin Gothic Medium" pitchFamily="34" charset="0"/>
                </a:rPr>
                <a:t>--</a:t>
              </a:r>
            </a:p>
          </p:txBody>
        </p:sp>
      </p:grpSp>
      <p:sp>
        <p:nvSpPr>
          <p:cNvPr id="43014" name="Text Box 12"/>
          <p:cNvSpPr txBox="1">
            <a:spLocks noChangeArrowheads="1"/>
          </p:cNvSpPr>
          <p:nvPr/>
        </p:nvSpPr>
        <p:spPr bwMode="auto">
          <a:xfrm>
            <a:off x="5435600" y="4941888"/>
            <a:ext cx="30035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Au+Au</a:t>
            </a:r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at 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lang="en-US" altLang="ja-JP" sz="1600" i="1" dirty="0" err="1">
                <a:solidFill>
                  <a:srgbClr val="000080"/>
                </a:solidFill>
                <a:latin typeface="Franklin Gothic Medium" pitchFamily="34" charset="0"/>
              </a:rPr>
              <a:t>s</a:t>
            </a:r>
            <a:r>
              <a:rPr lang="en-US" altLang="ja-JP" sz="1600" baseline="-25000" dirty="0" err="1">
                <a:solidFill>
                  <a:srgbClr val="000080"/>
                </a:solidFill>
                <a:latin typeface="Franklin Gothic Medium" pitchFamily="34" charset="0"/>
              </a:rPr>
              <a:t>NN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= 130 </a:t>
            </a:r>
            <a:r>
              <a:rPr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GeV</a:t>
            </a:r>
            <a:endParaRPr kumimoji="0" lang="en-US" altLang="ja-JP" sz="1600" dirty="0">
              <a:solidFill>
                <a:srgbClr val="000080"/>
              </a:solidFill>
              <a:latin typeface="Franklin Gothic Medium" pitchFamily="34" charset="0"/>
            </a:endParaRPr>
          </a:p>
          <a:p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PHENIX PRL 88, 022301 (2002)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25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78504342"/>
      </p:ext>
    </p:extLst>
  </p:cSld>
  <p:clrMapOvr>
    <a:masterClrMapping/>
  </p:clrMapOvr>
  <p:transition xmlns:p14="http://schemas.microsoft.com/office/powerpoint/2010/main" advTm="19248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“lack of suppression”</a:t>
            </a:r>
          </a:p>
          <a:p>
            <a:pPr lvl="1"/>
            <a:r>
              <a:rPr kumimoji="1" lang="en-US" altLang="ja-JP" dirty="0" smtClean="0"/>
              <a:t>indicating final state fireball effect in </a:t>
            </a:r>
            <a:r>
              <a:rPr kumimoji="1" lang="en-US" altLang="ja-JP" dirty="0" err="1" smtClean="0"/>
              <a:t>Au+Au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Another PRL Cover with </a:t>
            </a:r>
            <a:r>
              <a:rPr lang="en-US" altLang="ja-JP" i="1" dirty="0" err="1" smtClean="0"/>
              <a:t>d</a:t>
            </a:r>
            <a:r>
              <a:rPr lang="en-US" altLang="ja-JP" dirty="0" err="1" smtClean="0"/>
              <a:t>+Au</a:t>
            </a:r>
            <a:endParaRPr kumimoji="1" lang="ja-JP" altLang="en-US" dirty="0"/>
          </a:p>
        </p:txBody>
      </p:sp>
      <p:pic>
        <p:nvPicPr>
          <p:cNvPr id="7" name="Picture 3" descr="PRL_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007" y="2143986"/>
            <a:ext cx="3235137" cy="416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868144" y="5950681"/>
            <a:ext cx="23315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PRL 91 (August, 2003)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07952" y="4333582"/>
            <a:ext cx="9198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/>
            <a:r>
              <a:rPr kumimoji="0" lang="en-US" altLang="ja-JP" sz="1600" dirty="0">
                <a:solidFill>
                  <a:srgbClr val="FF0000"/>
                </a:solidFill>
                <a:latin typeface="Franklin Gothic Medium" pitchFamily="34" charset="0"/>
              </a:rPr>
              <a:t>PHENIX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619052" y="5146426"/>
            <a:ext cx="10087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/>
            <a:r>
              <a:rPr kumimoji="0" lang="en-US" altLang="ja-JP" sz="1600" dirty="0">
                <a:solidFill>
                  <a:srgbClr val="FF0000"/>
                </a:solidFill>
                <a:latin typeface="Franklin Gothic Medium" pitchFamily="34" charset="0"/>
              </a:rPr>
              <a:t>PHOBOS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868144" y="4333582"/>
            <a:ext cx="10173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>
                <a:solidFill>
                  <a:srgbClr val="FF0000"/>
                </a:solidFill>
                <a:latin typeface="Franklin Gothic Medium" pitchFamily="34" charset="0"/>
              </a:rPr>
              <a:t>BRAHMS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868144" y="5146426"/>
            <a:ext cx="7293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>
                <a:solidFill>
                  <a:srgbClr val="FF0000"/>
                </a:solidFill>
                <a:latin typeface="Franklin Gothic Medium" pitchFamily="34" charset="0"/>
              </a:rPr>
              <a:t>STAR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26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83908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o</a:t>
            </a:r>
            <a:r>
              <a:rPr lang="en-US" altLang="ja-JP" dirty="0" smtClean="0"/>
              <a:t>riginal thought: cold nuclear matter, </a:t>
            </a:r>
            <a:r>
              <a:rPr lang="en-US" altLang="ja-JP" i="1" dirty="0" smtClean="0"/>
              <a:t>i.e.</a:t>
            </a:r>
          </a:p>
          <a:p>
            <a:pPr lvl="1"/>
            <a:r>
              <a:rPr lang="en-US" altLang="ja-JP" i="1" u="sng" dirty="0" smtClean="0"/>
              <a:t>not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partonic</a:t>
            </a:r>
            <a:endParaRPr lang="en-US" altLang="ja-JP" dirty="0"/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</a:t>
            </a:r>
            <a:r>
              <a:rPr lang="en-US" altLang="ja-JP" dirty="0" smtClean="0"/>
              <a:t>dense</a:t>
            </a:r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strongly </a:t>
            </a:r>
            <a:r>
              <a:rPr lang="en-US" altLang="ja-JP" dirty="0" smtClean="0"/>
              <a:t>coupled</a:t>
            </a:r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hot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indications of strongly coupled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matter??</a:t>
            </a:r>
          </a:p>
          <a:p>
            <a:pPr lvl="1"/>
            <a:r>
              <a:rPr lang="en-US" altLang="ja-JP" i="1" dirty="0" smtClean="0"/>
              <a:t>note:</a:t>
            </a:r>
            <a:r>
              <a:rPr lang="en-US" altLang="ja-JP" dirty="0" smtClean="0"/>
              <a:t> only in high multiplicity events; still valid reference</a:t>
            </a:r>
          </a:p>
          <a:p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Something More Complicated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27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8738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“ridge”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smtClean="0"/>
              <a:t> and “double ridge”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+Pb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long range angular correlations in near and away sides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collective flow due to initial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fluctuation</a:t>
            </a:r>
          </a:p>
          <a:p>
            <a:pPr lvl="1"/>
            <a:r>
              <a:rPr lang="en-US" altLang="ja-JP" dirty="0"/>
              <a:t>s</a:t>
            </a:r>
            <a:r>
              <a:rPr lang="en-US" altLang="ja-JP" dirty="0" smtClean="0"/>
              <a:t>trongly coupled matter already in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/>
              <a:t>p</a:t>
            </a:r>
            <a:r>
              <a:rPr lang="en-US" altLang="ja-JP" dirty="0" smtClean="0"/>
              <a:t> and </a:t>
            </a:r>
            <a:r>
              <a:rPr lang="en-US" altLang="ja-JP" i="1" dirty="0" err="1"/>
              <a:t>p</a:t>
            </a:r>
            <a:r>
              <a:rPr lang="en-US" altLang="ja-JP" dirty="0" err="1" smtClean="0"/>
              <a:t>+A</a:t>
            </a:r>
            <a:r>
              <a:rPr lang="en-US" altLang="ja-JP" dirty="0" smtClean="0"/>
              <a:t>?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93" y="2465464"/>
            <a:ext cx="2949220" cy="1852479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New Discovery in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,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+A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65465"/>
            <a:ext cx="1869100" cy="18000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59" y="2465465"/>
            <a:ext cx="1869100" cy="18000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68" y="2465465"/>
            <a:ext cx="1869100" cy="1800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644947" y="3032818"/>
            <a:ext cx="279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panose="05050102010706020507" pitchFamily="18" charset="2"/>
              </a:rPr>
              <a:t>-                     =</a:t>
            </a:r>
            <a:endParaRPr kumimoji="1" lang="ja-JP" altLang="en-US" sz="3200" dirty="0">
              <a:latin typeface="Symbol" panose="05050102010706020507" pitchFamily="18" charset="2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4337515"/>
            <a:ext cx="791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80"/>
                </a:solidFill>
                <a:latin typeface="+mn-lt"/>
              </a:rPr>
              <a:t>high multiplicity </a:t>
            </a:r>
            <a:r>
              <a:rPr kumimoji="1" lang="en-US" altLang="ja-JP" i="1" dirty="0" err="1" smtClean="0">
                <a:solidFill>
                  <a:srgbClr val="000080"/>
                </a:solidFill>
                <a:latin typeface="+mn-lt"/>
              </a:rPr>
              <a:t>p</a:t>
            </a:r>
            <a:r>
              <a:rPr kumimoji="1" lang="en-US" altLang="ja-JP" dirty="0" err="1" smtClean="0">
                <a:solidFill>
                  <a:srgbClr val="000080"/>
                </a:solidFill>
                <a:latin typeface="+mn-lt"/>
              </a:rPr>
              <a:t>+Pb</a:t>
            </a:r>
            <a:r>
              <a:rPr kumimoji="1" lang="en-US" altLang="ja-JP" dirty="0" smtClean="0">
                <a:solidFill>
                  <a:srgbClr val="000080"/>
                </a:solidFill>
                <a:latin typeface="+mn-lt"/>
              </a:rPr>
              <a:t>     low multiplicity </a:t>
            </a:r>
            <a:r>
              <a:rPr kumimoji="1" lang="en-US" altLang="ja-JP" i="1" dirty="0" err="1" smtClean="0">
                <a:solidFill>
                  <a:srgbClr val="000080"/>
                </a:solidFill>
                <a:latin typeface="+mn-lt"/>
              </a:rPr>
              <a:t>p</a:t>
            </a:r>
            <a:r>
              <a:rPr kumimoji="1" lang="en-US" altLang="ja-JP" dirty="0" err="1" smtClean="0">
                <a:solidFill>
                  <a:srgbClr val="000080"/>
                </a:solidFill>
                <a:latin typeface="+mn-lt"/>
              </a:rPr>
              <a:t>+Pb</a:t>
            </a:r>
            <a:r>
              <a:rPr kumimoji="1" lang="en-US" altLang="ja-JP" dirty="0" smtClean="0">
                <a:solidFill>
                  <a:srgbClr val="000080"/>
                </a:solidFill>
                <a:latin typeface="+mn-lt"/>
              </a:rPr>
              <a:t>              long range correlation</a:t>
            </a:r>
            <a:endParaRPr kumimoji="1" lang="ja-JP" altLang="en-US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28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75220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physics of relativistic heavy ion collisions</a:t>
            </a:r>
          </a:p>
          <a:p>
            <a:pPr eaLnBrk="1" hangingPunct="1"/>
            <a:r>
              <a:rPr lang="en-US" altLang="ja-JP" dirty="0" smtClean="0"/>
              <a:t>discovery of </a:t>
            </a:r>
            <a:r>
              <a:rPr lang="en-US" altLang="ja-JP" dirty="0" err="1" smtClean="0"/>
              <a:t>deconfined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phase</a:t>
            </a:r>
          </a:p>
          <a:p>
            <a:pPr lvl="1" eaLnBrk="1" hangingPunct="1"/>
            <a:r>
              <a:rPr lang="en-US" altLang="ja-JP" dirty="0" smtClean="0"/>
              <a:t>achieved temperature and regime on phase diagram</a:t>
            </a:r>
          </a:p>
          <a:p>
            <a:pPr lvl="1" eaLnBrk="1" hangingPunct="1"/>
            <a:r>
              <a:rPr lang="en-US" altLang="ja-JP" dirty="0" smtClean="0"/>
              <a:t>unexpectedly also in high-multiplicity small systems!?</a:t>
            </a:r>
          </a:p>
          <a:p>
            <a:pPr eaLnBrk="1" hangingPunct="1"/>
            <a:r>
              <a:rPr lang="en-US" altLang="ja-JP" dirty="0" smtClean="0"/>
              <a:t>physics in extreme conditions</a:t>
            </a:r>
          </a:p>
          <a:p>
            <a:pPr lvl="1" eaLnBrk="1" hangingPunct="1"/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quark 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behavior/interaction 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in strong QCD 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field</a:t>
            </a:r>
          </a:p>
          <a:p>
            <a:pPr lvl="1" eaLnBrk="1" hangingPunct="1"/>
            <a:r>
              <a:rPr lang="en-US" altLang="ja-JP" dirty="0" smtClean="0"/>
              <a:t>chiral symmetry restoration</a:t>
            </a:r>
          </a:p>
          <a:p>
            <a:pPr lvl="1" eaLnBrk="1" hangingPunct="1"/>
            <a:r>
              <a:rPr lang="en-US" altLang="ja-JP" dirty="0" smtClean="0"/>
              <a:t>ultra-intense magnetic field and </a:t>
            </a:r>
            <a:r>
              <a:rPr lang="en-US" altLang="ja-JP" dirty="0" err="1" smtClean="0"/>
              <a:t>vorticity</a:t>
            </a:r>
            <a:endParaRPr lang="en-US" altLang="ja-JP" dirty="0" smtClean="0"/>
          </a:p>
          <a:p>
            <a:pPr eaLnBrk="1" hangingPunct="1"/>
            <a:r>
              <a:rPr lang="en-US" altLang="ja-JP" dirty="0" smtClean="0"/>
              <a:t>LHC-ALICE upgrade programs</a:t>
            </a:r>
          </a:p>
          <a:p>
            <a:pPr lvl="1" eaLnBrk="1" hangingPunct="1"/>
            <a:r>
              <a:rPr lang="en-US" altLang="ja-JP" dirty="0" smtClean="0"/>
              <a:t>new approach to solve remaining/emerging mysteries</a:t>
            </a:r>
          </a:p>
          <a:p>
            <a:pPr eaLnBrk="1" hangingPunct="1"/>
            <a:r>
              <a:rPr lang="en-US" altLang="ja-JP" dirty="0" smtClean="0"/>
              <a:t>summary and concluding remarks</a:t>
            </a:r>
          </a:p>
        </p:txBody>
      </p:sp>
      <p:sp>
        <p:nvSpPr>
          <p:cNvPr id="15363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Presentation Outline</a:t>
            </a:r>
            <a:endParaRPr lang="ja-JP" altLang="en-US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7192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h</a:t>
            </a:r>
            <a:r>
              <a:rPr lang="en-US" altLang="ja-JP" dirty="0" smtClean="0"/>
              <a:t>arder </a:t>
            </a:r>
            <a:r>
              <a:rPr kumimoji="1" lang="en-US" altLang="ja-JP" dirty="0" smtClean="0"/>
              <a:t>particle spectra at higher multiplicity</a:t>
            </a:r>
          </a:p>
          <a:p>
            <a:r>
              <a:rPr lang="en-US" altLang="ja-JP" dirty="0"/>
              <a:t>i</a:t>
            </a:r>
            <a:r>
              <a:rPr lang="en-US" altLang="ja-JP" dirty="0" smtClean="0"/>
              <a:t>ncreasing effect with particle mass</a:t>
            </a:r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better d</a:t>
            </a:r>
            <a:r>
              <a:rPr kumimoji="1" lang="en-US" altLang="ja-JP" dirty="0" smtClean="0"/>
              <a:t>escribed by models</a:t>
            </a:r>
          </a:p>
          <a:p>
            <a:pPr marL="0" indent="0">
              <a:buNone/>
            </a:pPr>
            <a:r>
              <a:rPr lang="en-US" altLang="ja-JP" dirty="0" smtClean="0"/>
              <a:t>    </a:t>
            </a:r>
            <a:r>
              <a:rPr kumimoji="1" lang="en-US" altLang="ja-JP" dirty="0" smtClean="0"/>
              <a:t>with </a:t>
            </a:r>
            <a:r>
              <a:rPr kumimoji="1" lang="en-US" altLang="ja-JP" dirty="0" err="1" smtClean="0"/>
              <a:t>hydrodymanics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Hydro-like Behaviors in 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</a:t>
            </a:r>
            <a:r>
              <a:rPr lang="en-US" altLang="ja-JP" dirty="0" err="1"/>
              <a:t>A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86" y="2171493"/>
            <a:ext cx="3096344" cy="421070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95536" y="4869160"/>
            <a:ext cx="4762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Blast-Wave: PRC 48,2462 (1993)</a:t>
            </a:r>
          </a:p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EPOS LHC: arXiv:1306.0121 [</a:t>
            </a:r>
            <a:r>
              <a:rPr lang="en-US" altLang="ja-JP" dirty="0" err="1">
                <a:solidFill>
                  <a:srgbClr val="000080"/>
                </a:solidFill>
                <a:latin typeface="+mn-lt"/>
              </a:rPr>
              <a:t>hep-ph</a:t>
            </a:r>
            <a:r>
              <a:rPr lang="en-US" altLang="ja-JP" dirty="0">
                <a:solidFill>
                  <a:srgbClr val="000080"/>
                </a:solidFill>
                <a:latin typeface="+mn-lt"/>
              </a:rPr>
              <a:t>]</a:t>
            </a:r>
          </a:p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Krakow: PRC 85,014911 (2012)</a:t>
            </a:r>
          </a:p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DPMJET: </a:t>
            </a:r>
            <a:r>
              <a:rPr lang="en-US" altLang="ja-JP" dirty="0" err="1" smtClean="0">
                <a:solidFill>
                  <a:srgbClr val="000080"/>
                </a:solidFill>
                <a:latin typeface="+mn-lt"/>
              </a:rPr>
              <a:t>arXiv:hep-ph</a:t>
            </a:r>
            <a:r>
              <a:rPr lang="en-US" altLang="ja-JP" dirty="0" smtClean="0">
                <a:solidFill>
                  <a:srgbClr val="000080"/>
                </a:solidFill>
                <a:latin typeface="+mn-lt"/>
              </a:rPr>
              <a:t>/0012252</a:t>
            </a:r>
            <a:endParaRPr lang="ja-JP" altLang="en-US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29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64038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b</a:t>
            </a:r>
            <a:r>
              <a:rPr kumimoji="1" lang="en-US" altLang="ja-JP" dirty="0" smtClean="0"/>
              <a:t>aryon enhancement in intermediate </a:t>
            </a:r>
            <a:r>
              <a:rPr kumimoji="1" lang="en-US" altLang="ja-JP" i="1" dirty="0" err="1" smtClean="0"/>
              <a:t>p</a:t>
            </a:r>
            <a:r>
              <a:rPr kumimoji="1" lang="en-US" altLang="ja-JP" baseline="-25000" dirty="0" err="1" smtClean="0"/>
              <a:t>T</a:t>
            </a:r>
            <a:endParaRPr lang="en-US" altLang="ja-JP" baseline="-25000" dirty="0"/>
          </a:p>
          <a:p>
            <a:pPr lvl="1"/>
            <a:r>
              <a:rPr lang="en-US" altLang="ja-JP" dirty="0"/>
              <a:t>u</a:t>
            </a:r>
            <a:r>
              <a:rPr lang="en-US" altLang="ja-JP" dirty="0" smtClean="0"/>
              <a:t>nderstood via quark recombination in A+A</a:t>
            </a:r>
          </a:p>
          <a:p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/>
              <a:t>s</a:t>
            </a:r>
            <a:r>
              <a:rPr kumimoji="1" lang="en-US" altLang="ja-JP" dirty="0" smtClean="0"/>
              <a:t>imilar evolution with multiplicity</a:t>
            </a:r>
            <a:endParaRPr lang="en-US" altLang="ja-JP" dirty="0"/>
          </a:p>
          <a:p>
            <a:r>
              <a:rPr kumimoji="1" lang="en-US" altLang="ja-JP" dirty="0" smtClean="0"/>
              <a:t>even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smtClean="0"/>
              <a:t>?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Quark Fluid in 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</a:t>
            </a:r>
            <a:r>
              <a:rPr lang="en-US" altLang="ja-JP" dirty="0" err="1"/>
              <a:t>A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9" y="2018802"/>
            <a:ext cx="4824536" cy="325907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9" t="27203" r="29616" b="2127"/>
          <a:stretch>
            <a:fillRect/>
          </a:stretch>
        </p:blipFill>
        <p:spPr bwMode="auto">
          <a:xfrm>
            <a:off x="5220072" y="2096864"/>
            <a:ext cx="31400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 flipV="1">
            <a:off x="7161584" y="4473351"/>
            <a:ext cx="0" cy="6477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 rot="2214581">
            <a:off x="7820397" y="4905151"/>
            <a:ext cx="360362" cy="215900"/>
          </a:xfrm>
          <a:prstGeom prst="ellipse">
            <a:avLst/>
          </a:prstGeom>
          <a:solidFill>
            <a:srgbClr val="3366FF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7244134" y="4401914"/>
            <a:ext cx="647700" cy="503237"/>
          </a:xfrm>
          <a:custGeom>
            <a:avLst/>
            <a:gdLst>
              <a:gd name="T0" fmla="*/ 2147483647 w 408"/>
              <a:gd name="T1" fmla="*/ 2147483647 h 317"/>
              <a:gd name="T2" fmla="*/ 2147483647 w 408"/>
              <a:gd name="T3" fmla="*/ 2147483647 h 317"/>
              <a:gd name="T4" fmla="*/ 0 w 408"/>
              <a:gd name="T5" fmla="*/ 2147483647 h 317"/>
              <a:gd name="T6" fmla="*/ 0 60000 65536"/>
              <a:gd name="T7" fmla="*/ 0 60000 65536"/>
              <a:gd name="T8" fmla="*/ 0 60000 65536"/>
              <a:gd name="T9" fmla="*/ 0 w 408"/>
              <a:gd name="T10" fmla="*/ 0 h 317"/>
              <a:gd name="T11" fmla="*/ 408 w 408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317">
                <a:moveTo>
                  <a:pt x="408" y="317"/>
                </a:moveTo>
                <a:cubicBezTo>
                  <a:pt x="374" y="203"/>
                  <a:pt x="340" y="90"/>
                  <a:pt x="272" y="45"/>
                </a:cubicBezTo>
                <a:cubicBezTo>
                  <a:pt x="204" y="0"/>
                  <a:pt x="45" y="45"/>
                  <a:pt x="0" y="45"/>
                </a:cubicBezTo>
              </a:path>
            </a:pathLst>
          </a:custGeom>
          <a:noFill/>
          <a:ln w="50800" cap="flat" cmpd="sng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 rot="3308732">
            <a:off x="6286871" y="3681189"/>
            <a:ext cx="358775" cy="215900"/>
          </a:xfrm>
          <a:prstGeom prst="ellipse">
            <a:avLst/>
          </a:prstGeom>
          <a:solidFill>
            <a:srgbClr val="996600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6499597" y="3930426"/>
            <a:ext cx="673100" cy="542925"/>
          </a:xfrm>
          <a:custGeom>
            <a:avLst/>
            <a:gdLst>
              <a:gd name="T0" fmla="*/ 2147483647 w 379"/>
              <a:gd name="T1" fmla="*/ 0 h 317"/>
              <a:gd name="T2" fmla="*/ 2147483647 w 379"/>
              <a:gd name="T3" fmla="*/ 2147483647 h 317"/>
              <a:gd name="T4" fmla="*/ 2147483647 w 379"/>
              <a:gd name="T5" fmla="*/ 2147483647 h 317"/>
              <a:gd name="T6" fmla="*/ 0 60000 65536"/>
              <a:gd name="T7" fmla="*/ 0 60000 65536"/>
              <a:gd name="T8" fmla="*/ 0 60000 65536"/>
              <a:gd name="T9" fmla="*/ 0 w 379"/>
              <a:gd name="T10" fmla="*/ 0 h 317"/>
              <a:gd name="T11" fmla="*/ 379 w 379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9" h="317">
                <a:moveTo>
                  <a:pt x="16" y="0"/>
                </a:moveTo>
                <a:cubicBezTo>
                  <a:pt x="8" y="64"/>
                  <a:pt x="0" y="128"/>
                  <a:pt x="61" y="181"/>
                </a:cubicBezTo>
                <a:cubicBezTo>
                  <a:pt x="122" y="234"/>
                  <a:pt x="250" y="275"/>
                  <a:pt x="379" y="317"/>
                </a:cubicBezTo>
              </a:path>
            </a:pathLst>
          </a:custGeom>
          <a:noFill/>
          <a:ln w="50800" cap="flat" cmpd="sng">
            <a:solidFill>
              <a:srgbClr val="996600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6226547" y="3754214"/>
            <a:ext cx="874712" cy="876300"/>
          </a:xfrm>
          <a:custGeom>
            <a:avLst/>
            <a:gdLst>
              <a:gd name="T0" fmla="*/ 2147483647 w 551"/>
              <a:gd name="T1" fmla="*/ 0 h 552"/>
              <a:gd name="T2" fmla="*/ 2147483647 w 551"/>
              <a:gd name="T3" fmla="*/ 2147483647 h 552"/>
              <a:gd name="T4" fmla="*/ 2147483647 w 551"/>
              <a:gd name="T5" fmla="*/ 2147483647 h 552"/>
              <a:gd name="T6" fmla="*/ 2147483647 w 551"/>
              <a:gd name="T7" fmla="*/ 2147483647 h 552"/>
              <a:gd name="T8" fmla="*/ 0 60000 65536"/>
              <a:gd name="T9" fmla="*/ 0 60000 65536"/>
              <a:gd name="T10" fmla="*/ 0 60000 65536"/>
              <a:gd name="T11" fmla="*/ 0 60000 65536"/>
              <a:gd name="T12" fmla="*/ 0 w 551"/>
              <a:gd name="T13" fmla="*/ 0 h 552"/>
              <a:gd name="T14" fmla="*/ 551 w 551"/>
              <a:gd name="T15" fmla="*/ 552 h 5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1" h="552">
                <a:moveTo>
                  <a:pt x="98" y="0"/>
                </a:moveTo>
                <a:cubicBezTo>
                  <a:pt x="49" y="49"/>
                  <a:pt x="0" y="98"/>
                  <a:pt x="7" y="181"/>
                </a:cubicBezTo>
                <a:cubicBezTo>
                  <a:pt x="14" y="264"/>
                  <a:pt x="52" y="446"/>
                  <a:pt x="143" y="499"/>
                </a:cubicBezTo>
                <a:cubicBezTo>
                  <a:pt x="234" y="552"/>
                  <a:pt x="392" y="525"/>
                  <a:pt x="551" y="499"/>
                </a:cubicBezTo>
              </a:path>
            </a:pathLst>
          </a:custGeom>
          <a:noFill/>
          <a:ln w="50800" cap="flat" cmpd="sng">
            <a:solidFill>
              <a:srgbClr val="996600"/>
            </a:solidFill>
            <a:prstDash val="solid"/>
            <a:round/>
            <a:headEnd type="none" w="med" len="med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 rot="2870955">
            <a:off x="5972546" y="3320827"/>
            <a:ext cx="396875" cy="215900"/>
          </a:xfrm>
          <a:prstGeom prst="ellipse">
            <a:avLst/>
          </a:prstGeom>
          <a:solidFill>
            <a:srgbClr val="008000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6309097" y="3382739"/>
            <a:ext cx="863600" cy="1019175"/>
          </a:xfrm>
          <a:custGeom>
            <a:avLst/>
            <a:gdLst>
              <a:gd name="T0" fmla="*/ 0 w 544"/>
              <a:gd name="T1" fmla="*/ 2147483647 h 642"/>
              <a:gd name="T2" fmla="*/ 2147483647 w 544"/>
              <a:gd name="T3" fmla="*/ 2147483647 h 642"/>
              <a:gd name="T4" fmla="*/ 2147483647 w 544"/>
              <a:gd name="T5" fmla="*/ 2147483647 h 642"/>
              <a:gd name="T6" fmla="*/ 0 60000 65536"/>
              <a:gd name="T7" fmla="*/ 0 60000 65536"/>
              <a:gd name="T8" fmla="*/ 0 60000 65536"/>
              <a:gd name="T9" fmla="*/ 0 w 544"/>
              <a:gd name="T10" fmla="*/ 0 h 642"/>
              <a:gd name="T11" fmla="*/ 544 w 544"/>
              <a:gd name="T12" fmla="*/ 642 h 6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4" h="642">
                <a:moveTo>
                  <a:pt x="0" y="52"/>
                </a:moveTo>
                <a:cubicBezTo>
                  <a:pt x="67" y="26"/>
                  <a:pt x="135" y="0"/>
                  <a:pt x="226" y="98"/>
                </a:cubicBezTo>
                <a:cubicBezTo>
                  <a:pt x="317" y="196"/>
                  <a:pt x="491" y="551"/>
                  <a:pt x="544" y="642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>
            <a:off x="6236072" y="3128739"/>
            <a:ext cx="1031875" cy="1273175"/>
          </a:xfrm>
          <a:custGeom>
            <a:avLst/>
            <a:gdLst>
              <a:gd name="T0" fmla="*/ 0 w 650"/>
              <a:gd name="T1" fmla="*/ 2147483647 h 802"/>
              <a:gd name="T2" fmla="*/ 2147483647 w 650"/>
              <a:gd name="T3" fmla="*/ 2147483647 h 802"/>
              <a:gd name="T4" fmla="*/ 2147483647 w 650"/>
              <a:gd name="T5" fmla="*/ 2147483647 h 802"/>
              <a:gd name="T6" fmla="*/ 2147483647 w 650"/>
              <a:gd name="T7" fmla="*/ 2147483647 h 802"/>
              <a:gd name="T8" fmla="*/ 0 60000 65536"/>
              <a:gd name="T9" fmla="*/ 0 60000 65536"/>
              <a:gd name="T10" fmla="*/ 0 60000 65536"/>
              <a:gd name="T11" fmla="*/ 0 60000 65536"/>
              <a:gd name="T12" fmla="*/ 0 w 650"/>
              <a:gd name="T13" fmla="*/ 0 h 802"/>
              <a:gd name="T14" fmla="*/ 650 w 650"/>
              <a:gd name="T15" fmla="*/ 802 h 8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0" h="802">
                <a:moveTo>
                  <a:pt x="0" y="121"/>
                </a:moveTo>
                <a:cubicBezTo>
                  <a:pt x="64" y="60"/>
                  <a:pt x="129" y="0"/>
                  <a:pt x="227" y="76"/>
                </a:cubicBezTo>
                <a:cubicBezTo>
                  <a:pt x="325" y="152"/>
                  <a:pt x="530" y="454"/>
                  <a:pt x="590" y="575"/>
                </a:cubicBezTo>
                <a:cubicBezTo>
                  <a:pt x="650" y="696"/>
                  <a:pt x="620" y="749"/>
                  <a:pt x="590" y="802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9" name="Freeform 14"/>
          <p:cNvSpPr>
            <a:spLocks/>
          </p:cNvSpPr>
          <p:nvPr/>
        </p:nvSpPr>
        <p:spPr bwMode="auto">
          <a:xfrm>
            <a:off x="6309097" y="3249389"/>
            <a:ext cx="863600" cy="1008062"/>
          </a:xfrm>
          <a:custGeom>
            <a:avLst/>
            <a:gdLst>
              <a:gd name="T0" fmla="*/ 0 w 544"/>
              <a:gd name="T1" fmla="*/ 2147483647 h 635"/>
              <a:gd name="T2" fmla="*/ 2147483647 w 544"/>
              <a:gd name="T3" fmla="*/ 2147483647 h 635"/>
              <a:gd name="T4" fmla="*/ 2147483647 w 544"/>
              <a:gd name="T5" fmla="*/ 2147483647 h 635"/>
              <a:gd name="T6" fmla="*/ 2147483647 w 544"/>
              <a:gd name="T7" fmla="*/ 2147483647 h 635"/>
              <a:gd name="T8" fmla="*/ 0 60000 65536"/>
              <a:gd name="T9" fmla="*/ 0 60000 65536"/>
              <a:gd name="T10" fmla="*/ 0 60000 65536"/>
              <a:gd name="T11" fmla="*/ 0 60000 65536"/>
              <a:gd name="T12" fmla="*/ 0 w 544"/>
              <a:gd name="T13" fmla="*/ 0 h 635"/>
              <a:gd name="T14" fmla="*/ 544 w 544"/>
              <a:gd name="T15" fmla="*/ 635 h 6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4" h="635">
                <a:moveTo>
                  <a:pt x="0" y="91"/>
                </a:moveTo>
                <a:cubicBezTo>
                  <a:pt x="34" y="45"/>
                  <a:pt x="68" y="0"/>
                  <a:pt x="136" y="45"/>
                </a:cubicBezTo>
                <a:cubicBezTo>
                  <a:pt x="204" y="90"/>
                  <a:pt x="340" y="265"/>
                  <a:pt x="408" y="363"/>
                </a:cubicBezTo>
                <a:cubicBezTo>
                  <a:pt x="476" y="461"/>
                  <a:pt x="510" y="548"/>
                  <a:pt x="544" y="635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86" y="2366736"/>
            <a:ext cx="3407646" cy="2424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30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05154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(Multi-)Strangeness Enhancement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94210" name="コンテンツ プレースホルダー 7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another “QGP signature” in high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mult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. </a:t>
            </a:r>
            <a:r>
              <a:rPr lang="en-US" altLang="ja-JP" i="1" dirty="0" err="1" smtClean="0"/>
              <a:t>p</a:t>
            </a:r>
            <a:r>
              <a:rPr lang="en-US" altLang="ja-JP" dirty="0" err="1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, </a:t>
            </a:r>
            <a:r>
              <a:rPr lang="en-US" altLang="ja-JP" i="1" dirty="0" err="1" smtClean="0"/>
              <a:t>p</a:t>
            </a:r>
            <a:r>
              <a:rPr lang="en-US" altLang="ja-JP" dirty="0" err="1"/>
              <a:t>+</a:t>
            </a:r>
            <a:r>
              <a:rPr lang="en-US" altLang="ja-JP" dirty="0" err="1" smtClean="0"/>
              <a:t>A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94211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08" y="1800422"/>
            <a:ext cx="4265612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846504" y="4374796"/>
            <a:ext cx="21098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ALICE, Nature Physics</a:t>
            </a:r>
          </a:p>
          <a:p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13, 535-539 (2017)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31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70891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363272" cy="51673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hydro-dynamical behaviors already seen</a:t>
            </a: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medium properties, </a:t>
            </a:r>
            <a:r>
              <a:rPr lang="en-US" altLang="ja-JP" i="1" dirty="0" smtClean="0">
                <a:latin typeface="Franklin Gothic Medium" charset="0"/>
                <a:ea typeface="ＭＳ Ｐゴシック" charset="0"/>
              </a:rPr>
              <a:t>e.g.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strange chemical potential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endParaRPr lang="en-US" altLang="ja-JP" sz="1000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energy loss probably hard to observe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path length ~ medium size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high statistics high precision measurement?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endParaRPr lang="en-US" altLang="ja-JP" sz="1000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thermal radiation?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quarkonia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suppression?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endParaRPr lang="en-US" altLang="ja-JP" sz="1000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high luminosity high statistic data essential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&lt;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1%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high multiplicity event selection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13666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Next Steps with High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Mult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.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A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32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0258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idx="13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ja-JP" dirty="0" smtClean="0"/>
              <a:t>total mass = sum of components’ masses?</a:t>
            </a:r>
            <a:endParaRPr lang="ja-JP" altLang="en-US" dirty="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Mysteries of Mass</a:t>
            </a:r>
            <a:endParaRPr lang="ja-JP" altLang="en-US" dirty="0" smtClean="0"/>
          </a:p>
        </p:txBody>
      </p:sp>
      <p:sp>
        <p:nvSpPr>
          <p:cNvPr id="10245" name="Line 4"/>
          <p:cNvSpPr>
            <a:spLocks noChangeShapeType="1"/>
          </p:cNvSpPr>
          <p:nvPr/>
        </p:nvSpPr>
        <p:spPr bwMode="auto">
          <a:xfrm>
            <a:off x="539750" y="4141168"/>
            <a:ext cx="8064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467544" y="2348880"/>
            <a:ext cx="2119313" cy="1792288"/>
            <a:chOff x="467544" y="2348880"/>
            <a:chExt cx="2119313" cy="1792288"/>
          </a:xfrm>
        </p:grpSpPr>
        <p:sp>
          <p:nvSpPr>
            <p:cNvPr id="10246" name="Line 5"/>
            <p:cNvSpPr>
              <a:spLocks noChangeShapeType="1"/>
            </p:cNvSpPr>
            <p:nvPr/>
          </p:nvSpPr>
          <p:spPr bwMode="auto">
            <a:xfrm flipH="1">
              <a:off x="1688332" y="2482230"/>
              <a:ext cx="4762" cy="156368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47" name="Line 6"/>
            <p:cNvSpPr>
              <a:spLocks noChangeShapeType="1"/>
            </p:cNvSpPr>
            <p:nvPr/>
          </p:nvSpPr>
          <p:spPr bwMode="auto">
            <a:xfrm flipV="1">
              <a:off x="797744" y="2348880"/>
              <a:ext cx="1789113" cy="69850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1626419" y="2382218"/>
              <a:ext cx="131763" cy="13335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49" name="Line 8"/>
            <p:cNvSpPr>
              <a:spLocks noChangeShapeType="1"/>
            </p:cNvSpPr>
            <p:nvPr/>
          </p:nvSpPr>
          <p:spPr bwMode="auto">
            <a:xfrm>
              <a:off x="2520182" y="2382218"/>
              <a:ext cx="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50" name="Oval 9"/>
            <p:cNvSpPr>
              <a:spLocks noChangeArrowheads="1"/>
            </p:cNvSpPr>
            <p:nvPr/>
          </p:nvSpPr>
          <p:spPr bwMode="auto">
            <a:xfrm>
              <a:off x="2486844" y="2613993"/>
              <a:ext cx="66675" cy="682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kumimoji="0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0251" name="Line 10"/>
            <p:cNvSpPr>
              <a:spLocks noChangeShapeType="1"/>
            </p:cNvSpPr>
            <p:nvPr/>
          </p:nvSpPr>
          <p:spPr bwMode="auto">
            <a:xfrm>
              <a:off x="931094" y="2980705"/>
              <a:ext cx="0" cy="333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52" name="Oval 11"/>
            <p:cNvSpPr>
              <a:spLocks noChangeArrowheads="1"/>
            </p:cNvSpPr>
            <p:nvPr/>
          </p:nvSpPr>
          <p:spPr bwMode="auto">
            <a:xfrm>
              <a:off x="467544" y="3214068"/>
              <a:ext cx="927100" cy="898525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53" name="AutoShape 12"/>
            <p:cNvSpPr>
              <a:spLocks noChangeArrowheads="1"/>
            </p:cNvSpPr>
            <p:nvPr/>
          </p:nvSpPr>
          <p:spPr bwMode="auto">
            <a:xfrm>
              <a:off x="1280344" y="4015755"/>
              <a:ext cx="814388" cy="125413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54" name="Text Box 13"/>
          <p:cNvSpPr txBox="1">
            <a:spLocks noChangeArrowheads="1"/>
          </p:cNvSpPr>
          <p:nvPr/>
        </p:nvSpPr>
        <p:spPr bwMode="auto">
          <a:xfrm>
            <a:off x="395537" y="3472187"/>
            <a:ext cx="1080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kumimoji="0" lang="en-US" altLang="ja-JP" dirty="0" smtClean="0">
                <a:latin typeface="+mn-lt"/>
              </a:rPr>
              <a:t>universe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0255" name="Text Box 14"/>
          <p:cNvSpPr txBox="1">
            <a:spLocks noChangeArrowheads="1"/>
          </p:cNvSpPr>
          <p:nvPr/>
        </p:nvSpPr>
        <p:spPr bwMode="auto">
          <a:xfrm>
            <a:off x="1763688" y="2734643"/>
            <a:ext cx="1512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kumimoji="0" lang="en-US" altLang="ja-JP" dirty="0" smtClean="0">
                <a:latin typeface="+mn-lt"/>
              </a:rPr>
              <a:t>astronomical objects</a:t>
            </a:r>
            <a:endParaRPr kumimoji="0" lang="ja-JP" altLang="en-US" dirty="0">
              <a:latin typeface="+mn-lt"/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3424978" y="2348883"/>
            <a:ext cx="1786785" cy="1792295"/>
            <a:chOff x="3424978" y="2348883"/>
            <a:chExt cx="1786785" cy="1792295"/>
          </a:xfrm>
        </p:grpSpPr>
        <p:sp>
          <p:nvSpPr>
            <p:cNvPr id="10273" name="Line 16"/>
            <p:cNvSpPr>
              <a:spLocks noChangeShapeType="1"/>
            </p:cNvSpPr>
            <p:nvPr/>
          </p:nvSpPr>
          <p:spPr bwMode="auto">
            <a:xfrm>
              <a:off x="4318969" y="2471003"/>
              <a:ext cx="0" cy="1560027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4" name="Line 17"/>
            <p:cNvSpPr>
              <a:spLocks noChangeShapeType="1"/>
            </p:cNvSpPr>
            <p:nvPr/>
          </p:nvSpPr>
          <p:spPr bwMode="auto">
            <a:xfrm flipV="1">
              <a:off x="3424978" y="2348883"/>
              <a:ext cx="1786785" cy="64173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5" name="Oval 18"/>
            <p:cNvSpPr>
              <a:spLocks noChangeArrowheads="1"/>
            </p:cNvSpPr>
            <p:nvPr/>
          </p:nvSpPr>
          <p:spPr bwMode="auto">
            <a:xfrm>
              <a:off x="4251950" y="2380012"/>
              <a:ext cx="132842" cy="12212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76" name="Line 19"/>
            <p:cNvSpPr>
              <a:spLocks noChangeShapeType="1"/>
            </p:cNvSpPr>
            <p:nvPr/>
          </p:nvSpPr>
          <p:spPr bwMode="auto">
            <a:xfrm>
              <a:off x="5145940" y="2380012"/>
              <a:ext cx="0" cy="2442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7" name="Line 20"/>
            <p:cNvSpPr>
              <a:spLocks noChangeShapeType="1"/>
            </p:cNvSpPr>
            <p:nvPr/>
          </p:nvSpPr>
          <p:spPr bwMode="auto">
            <a:xfrm>
              <a:off x="3557820" y="2929553"/>
              <a:ext cx="0" cy="306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82" name="Oval 25"/>
            <p:cNvSpPr>
              <a:spLocks noChangeArrowheads="1"/>
            </p:cNvSpPr>
            <p:nvPr/>
          </p:nvSpPr>
          <p:spPr bwMode="auto">
            <a:xfrm>
              <a:off x="5100463" y="2563192"/>
              <a:ext cx="99332" cy="909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83" name="AutoShape 26"/>
            <p:cNvSpPr>
              <a:spLocks noChangeArrowheads="1"/>
            </p:cNvSpPr>
            <p:nvPr/>
          </p:nvSpPr>
          <p:spPr bwMode="auto">
            <a:xfrm>
              <a:off x="3906082" y="4025044"/>
              <a:ext cx="812610" cy="11613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57" name="Text Box 27"/>
          <p:cNvSpPr txBox="1">
            <a:spLocks noChangeArrowheads="1"/>
          </p:cNvSpPr>
          <p:nvPr/>
        </p:nvSpPr>
        <p:spPr bwMode="auto">
          <a:xfrm>
            <a:off x="2483768" y="3645024"/>
            <a:ext cx="864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smtClean="0">
                <a:latin typeface="+mn-lt"/>
              </a:rPr>
              <a:t>proton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0258" name="Text Box 28"/>
          <p:cNvSpPr txBox="1">
            <a:spLocks noChangeArrowheads="1"/>
          </p:cNvSpPr>
          <p:nvPr/>
        </p:nvSpPr>
        <p:spPr bwMode="auto">
          <a:xfrm>
            <a:off x="4716016" y="2734643"/>
            <a:ext cx="862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smtClean="0">
                <a:latin typeface="+mn-lt"/>
              </a:rPr>
              <a:t>quarks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0259" name="Text Box 29"/>
          <p:cNvSpPr txBox="1">
            <a:spLocks noChangeArrowheads="1"/>
          </p:cNvSpPr>
          <p:nvPr/>
        </p:nvSpPr>
        <p:spPr bwMode="auto">
          <a:xfrm>
            <a:off x="5762712" y="3345830"/>
            <a:ext cx="762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smtClean="0">
                <a:latin typeface="+mn-lt"/>
              </a:rPr>
              <a:t>quark</a:t>
            </a:r>
            <a:endParaRPr kumimoji="0" lang="ja-JP" altLang="en-US" dirty="0">
              <a:latin typeface="+mn-lt"/>
            </a:endParaRPr>
          </a:p>
        </p:txBody>
      </p:sp>
      <p:grpSp>
        <p:nvGrpSpPr>
          <p:cNvPr id="10260" name="Group 30"/>
          <p:cNvGrpSpPr>
            <a:grpSpLocks/>
          </p:cNvGrpSpPr>
          <p:nvPr/>
        </p:nvGrpSpPr>
        <p:grpSpPr bwMode="auto">
          <a:xfrm>
            <a:off x="6011738" y="2348880"/>
            <a:ext cx="1846263" cy="1792288"/>
            <a:chOff x="816" y="912"/>
            <a:chExt cx="2592" cy="2791"/>
          </a:xfrm>
        </p:grpSpPr>
        <p:sp>
          <p:nvSpPr>
            <p:cNvPr id="10265" name="Line 31"/>
            <p:cNvSpPr>
              <a:spLocks noChangeShapeType="1"/>
            </p:cNvSpPr>
            <p:nvPr/>
          </p:nvSpPr>
          <p:spPr bwMode="auto">
            <a:xfrm>
              <a:off x="2112" y="1104"/>
              <a:ext cx="0" cy="244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6" name="Line 32"/>
            <p:cNvSpPr>
              <a:spLocks noChangeShapeType="1"/>
            </p:cNvSpPr>
            <p:nvPr/>
          </p:nvSpPr>
          <p:spPr bwMode="auto">
            <a:xfrm flipV="1">
              <a:off x="816" y="912"/>
              <a:ext cx="2592" cy="100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7" name="Oval 33"/>
            <p:cNvSpPr>
              <a:spLocks noChangeArrowheads="1"/>
            </p:cNvSpPr>
            <p:nvPr/>
          </p:nvSpPr>
          <p:spPr bwMode="auto">
            <a:xfrm>
              <a:off x="2016" y="960"/>
              <a:ext cx="192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68" name="Line 34"/>
            <p:cNvSpPr>
              <a:spLocks noChangeShapeType="1"/>
            </p:cNvSpPr>
            <p:nvPr/>
          </p:nvSpPr>
          <p:spPr bwMode="auto">
            <a:xfrm>
              <a:off x="3312" y="9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9" name="Line 35"/>
            <p:cNvSpPr>
              <a:spLocks noChangeShapeType="1"/>
            </p:cNvSpPr>
            <p:nvPr/>
          </p:nvSpPr>
          <p:spPr bwMode="auto">
            <a:xfrm>
              <a:off x="1008" y="182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0" name="Oval 36"/>
            <p:cNvSpPr>
              <a:spLocks noChangeArrowheads="1"/>
            </p:cNvSpPr>
            <p:nvPr/>
          </p:nvSpPr>
          <p:spPr bwMode="auto">
            <a:xfrm>
              <a:off x="3284" y="13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71" name="Oval 37"/>
            <p:cNvSpPr>
              <a:spLocks noChangeArrowheads="1"/>
            </p:cNvSpPr>
            <p:nvPr/>
          </p:nvSpPr>
          <p:spPr bwMode="auto">
            <a:xfrm>
              <a:off x="930" y="22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72" name="AutoShape 38"/>
            <p:cNvSpPr>
              <a:spLocks noChangeArrowheads="1"/>
            </p:cNvSpPr>
            <p:nvPr/>
          </p:nvSpPr>
          <p:spPr bwMode="auto">
            <a:xfrm>
              <a:off x="1519" y="3521"/>
              <a:ext cx="1179" cy="182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61" name="Text Box 39"/>
          <p:cNvSpPr txBox="1">
            <a:spLocks noChangeArrowheads="1"/>
          </p:cNvSpPr>
          <p:nvPr/>
        </p:nvSpPr>
        <p:spPr bwMode="auto">
          <a:xfrm>
            <a:off x="6841932" y="2710661"/>
            <a:ext cx="18892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kumimoji="0" lang="en-US" altLang="ja-JP" dirty="0" smtClean="0">
                <a:latin typeface="+mn-lt"/>
              </a:rPr>
              <a:t>quark in standard model</a:t>
            </a:r>
            <a:endParaRPr kumimoji="0" lang="ja-JP" altLang="en-US" dirty="0"/>
          </a:p>
        </p:txBody>
      </p:sp>
      <p:sp>
        <p:nvSpPr>
          <p:cNvPr id="10262" name="Text Box 40"/>
          <p:cNvSpPr txBox="1">
            <a:spLocks noChangeArrowheads="1"/>
          </p:cNvSpPr>
          <p:nvPr/>
        </p:nvSpPr>
        <p:spPr bwMode="auto">
          <a:xfrm>
            <a:off x="467544" y="4365104"/>
            <a:ext cx="28437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matter</a:t>
            </a:r>
            <a:r>
              <a:rPr lang="ja-JP" altLang="en-US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   </a:t>
            </a:r>
            <a:r>
              <a:rPr lang="en-US" altLang="ja-JP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            5 %</a:t>
            </a:r>
            <a:endParaRPr lang="en-US" altLang="ja-JP" sz="2000" dirty="0">
              <a:solidFill>
                <a:srgbClr val="002060"/>
              </a:solidFill>
              <a:latin typeface="+mn-lt"/>
              <a:ea typeface="ＭＳ ゴシック" pitchFamily="49" charset="-128"/>
            </a:endParaRPr>
          </a:p>
          <a:p>
            <a:pPr eaLnBrk="1" hangingPunct="1"/>
            <a:r>
              <a:rPr lang="ja-JP" altLang="en-US" sz="2000" dirty="0" smtClean="0">
                <a:solidFill>
                  <a:srgbClr val="002060"/>
                </a:solidFill>
                <a:latin typeface="ＭＳ ゴシック" pitchFamily="49" charset="-128"/>
                <a:ea typeface="ＭＳ ゴシック" pitchFamily="49" charset="-128"/>
              </a:rPr>
              <a:t>  </a:t>
            </a:r>
            <a:endParaRPr lang="en-US" altLang="ja-JP" sz="2000" dirty="0">
              <a:solidFill>
                <a:srgbClr val="002060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/>
        </p:nvSpPr>
        <p:spPr bwMode="auto">
          <a:xfrm>
            <a:off x="3203848" y="4365104"/>
            <a:ext cx="2520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quark mass         1%</a:t>
            </a:r>
            <a:endParaRPr lang="en-US" altLang="ja-JP" sz="2000" dirty="0">
              <a:solidFill>
                <a:srgbClr val="002060"/>
              </a:solidFill>
              <a:latin typeface="+mn-lt"/>
              <a:ea typeface="ＭＳ ゴシック" pitchFamily="49" charset="-128"/>
            </a:endParaRPr>
          </a:p>
        </p:txBody>
      </p:sp>
      <p:sp>
        <p:nvSpPr>
          <p:cNvPr id="48" name="Text Box 40"/>
          <p:cNvSpPr txBox="1">
            <a:spLocks noChangeArrowheads="1"/>
          </p:cNvSpPr>
          <p:nvPr/>
        </p:nvSpPr>
        <p:spPr bwMode="auto">
          <a:xfrm>
            <a:off x="6011738" y="4365104"/>
            <a:ext cx="26766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quark mass in standard model = 0</a:t>
            </a:r>
            <a:endParaRPr lang="en-US" altLang="ja-JP" sz="2000" dirty="0">
              <a:solidFill>
                <a:srgbClr val="002060"/>
              </a:solidFill>
              <a:latin typeface="+mn-lt"/>
              <a:ea typeface="ＭＳ ゴシック" pitchFamily="49" charset="-128"/>
            </a:endParaRPr>
          </a:p>
        </p:txBody>
      </p:sp>
      <p:sp>
        <p:nvSpPr>
          <p:cNvPr id="49" name="Text Box 40"/>
          <p:cNvSpPr txBox="1">
            <a:spLocks noChangeArrowheads="1"/>
          </p:cNvSpPr>
          <p:nvPr/>
        </p:nvSpPr>
        <p:spPr bwMode="auto">
          <a:xfrm>
            <a:off x="467544" y="5229200"/>
            <a:ext cx="8280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A50021"/>
                </a:solidFill>
                <a:latin typeface="+mn-lt"/>
                <a:ea typeface="ＭＳ ゴシック" pitchFamily="49" charset="-128"/>
              </a:rPr>
              <a:t>dark matter </a:t>
            </a:r>
            <a:r>
              <a:rPr lang="ja-JP" altLang="en-US" sz="2000" dirty="0" smtClean="0">
                <a:solidFill>
                  <a:srgbClr val="A50021"/>
                </a:solidFill>
                <a:latin typeface="+mn-lt"/>
                <a:ea typeface="ＭＳ ゴシック" pitchFamily="49" charset="-128"/>
              </a:rPr>
              <a:t> </a:t>
            </a:r>
            <a:r>
              <a:rPr lang="en-US" altLang="ja-JP" sz="2000" dirty="0" smtClean="0">
                <a:solidFill>
                  <a:srgbClr val="A50021"/>
                </a:solidFill>
                <a:latin typeface="+mn-lt"/>
                <a:ea typeface="ＭＳ ゴシック" pitchFamily="49" charset="-128"/>
              </a:rPr>
              <a:t>  27 %      chiral symmetry breaking      BEH mechanism</a:t>
            </a:r>
          </a:p>
          <a:p>
            <a:pPr eaLnBrk="1" hangingPunct="1"/>
            <a:r>
              <a:rPr lang="en-US" altLang="ja-JP" sz="2000" dirty="0" smtClean="0">
                <a:solidFill>
                  <a:srgbClr val="A50021"/>
                </a:solidFill>
                <a:latin typeface="+mn-lt"/>
                <a:ea typeface="ＭＳ ゴシック" pitchFamily="49" charset="-128"/>
              </a:rPr>
              <a:t>dark energy    68 %</a:t>
            </a:r>
          </a:p>
        </p:txBody>
      </p:sp>
      <p:sp>
        <p:nvSpPr>
          <p:cNvPr id="50" name="円/楕円 49"/>
          <p:cNvSpPr/>
          <p:nvPr/>
        </p:nvSpPr>
        <p:spPr>
          <a:xfrm>
            <a:off x="2888506" y="5168423"/>
            <a:ext cx="3096344" cy="563870"/>
          </a:xfrm>
          <a:prstGeom prst="ellipse">
            <a:avLst/>
          </a:prstGeom>
          <a:solidFill>
            <a:srgbClr val="FFC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3203575" y="3164216"/>
            <a:ext cx="758755" cy="725538"/>
            <a:chOff x="3203575" y="3164216"/>
            <a:chExt cx="758755" cy="725538"/>
          </a:xfrm>
        </p:grpSpPr>
        <p:sp>
          <p:nvSpPr>
            <p:cNvPr id="10278" name="Oval 21"/>
            <p:cNvSpPr>
              <a:spLocks noChangeArrowheads="1"/>
            </p:cNvSpPr>
            <p:nvPr/>
          </p:nvSpPr>
          <p:spPr bwMode="auto">
            <a:xfrm>
              <a:off x="3203575" y="3164216"/>
              <a:ext cx="758755" cy="725538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79" name="Oval 22"/>
            <p:cNvSpPr>
              <a:spLocks noChangeArrowheads="1"/>
            </p:cNvSpPr>
            <p:nvPr/>
          </p:nvSpPr>
          <p:spPr bwMode="auto">
            <a:xfrm>
              <a:off x="3636807" y="3327043"/>
              <a:ext cx="99332" cy="921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80" name="Oval 23"/>
            <p:cNvSpPr>
              <a:spLocks noChangeArrowheads="1"/>
            </p:cNvSpPr>
            <p:nvPr/>
          </p:nvSpPr>
          <p:spPr bwMode="auto">
            <a:xfrm>
              <a:off x="3311285" y="3489870"/>
              <a:ext cx="99332" cy="92189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81" name="Oval 24"/>
            <p:cNvSpPr>
              <a:spLocks noChangeArrowheads="1"/>
            </p:cNvSpPr>
            <p:nvPr/>
          </p:nvSpPr>
          <p:spPr bwMode="auto">
            <a:xfrm>
              <a:off x="3636807" y="3652697"/>
              <a:ext cx="98136" cy="9099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33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07129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only possible boundary to experimentally cross</a:t>
            </a:r>
          </a:p>
          <a:p>
            <a:pPr lvl="1"/>
            <a:r>
              <a:rPr lang="en-US" altLang="ja-JP" dirty="0" smtClean="0"/>
              <a:t>to prove (or disprove) paradigm of universe evolution</a:t>
            </a:r>
          </a:p>
          <a:p>
            <a:pPr lvl="1"/>
            <a:r>
              <a:rPr lang="en-US" altLang="ja-JP" dirty="0"/>
              <a:t>lost phase within experimental reach</a:t>
            </a:r>
          </a:p>
          <a:p>
            <a:pPr lvl="2"/>
            <a:r>
              <a:rPr lang="en-US" altLang="ja-JP" dirty="0" smtClean="0"/>
              <a:t>not just to catch residue</a:t>
            </a:r>
          </a:p>
          <a:p>
            <a:pPr lvl="1"/>
            <a:endParaRPr lang="ja-JP" altLang="en-US" dirty="0" smtClean="0"/>
          </a:p>
        </p:txBody>
      </p:sp>
      <p:sp>
        <p:nvSpPr>
          <p:cNvPr id="18435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 smtClean="0"/>
              <a:t>Uniqueness of Chiral Phase Transition</a:t>
            </a:r>
            <a:endParaRPr lang="ja-JP" altLang="en-US" dirty="0" smtClean="0"/>
          </a:p>
        </p:txBody>
      </p:sp>
      <p:graphicFrame>
        <p:nvGraphicFramePr>
          <p:cNvPr id="18436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904135"/>
              </p:ext>
            </p:extLst>
          </p:nvPr>
        </p:nvGraphicFramePr>
        <p:xfrm>
          <a:off x="3078788" y="2996952"/>
          <a:ext cx="4661564" cy="3295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89" name="Acrobat Document" r:id="rId3" imgW="10684800" imgH="7568280" progId="AcroExch.Document.7">
                  <p:embed/>
                </p:oleObj>
              </mc:Choice>
              <mc:Fallback>
                <p:oleObj name="Acrobat Document" r:id="rId3" imgW="10684800" imgH="75682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788" y="2996952"/>
                        <a:ext cx="4661564" cy="3295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34100" y="5922963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K. Homma, 2008/09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34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8566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Looking into “Parallel World”</a:t>
            </a:r>
            <a:endParaRPr lang="ja-JP" altLang="en-US" dirty="0" smtClean="0"/>
          </a:p>
        </p:txBody>
      </p:sp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644900"/>
            <a:ext cx="401478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5275263" y="5078413"/>
            <a:ext cx="23209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T.Hatsuda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H.Shiomi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 and </a:t>
            </a: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H.Kuwabara</a:t>
            </a:r>
            <a:endParaRPr lang="en-US" altLang="ja-JP" sz="1400" dirty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Prog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. </a:t>
            </a: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Theor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. Phys. 95</a:t>
            </a:r>
            <a:r>
              <a:rPr lang="ja-JP" altLang="en-US" sz="1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(1996)</a:t>
            </a:r>
            <a:r>
              <a:rPr lang="ja-JP" altLang="en-US" sz="1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1009 </a:t>
            </a:r>
          </a:p>
        </p:txBody>
      </p:sp>
      <p:sp>
        <p:nvSpPr>
          <p:cNvPr id="355333" name="Rectangle 5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henomena with restored symmetry</a:t>
            </a:r>
          </a:p>
          <a:p>
            <a:pPr>
              <a:defRPr/>
            </a:pPr>
            <a:r>
              <a:rPr lang="en-US" altLang="ja-JP" dirty="0" smtClean="0"/>
              <a:t>QCD phase </a:t>
            </a:r>
            <a:r>
              <a:rPr lang="en-US" altLang="ja-JP" smtClean="0"/>
              <a:t>transition with </a:t>
            </a:r>
            <a:r>
              <a:rPr lang="en-US" altLang="ja-JP" dirty="0" smtClean="0"/>
              <a:t>chiral symmetry →</a:t>
            </a:r>
          </a:p>
          <a:p>
            <a:pPr lvl="1">
              <a:defRPr/>
            </a:pPr>
            <a:r>
              <a:rPr lang="en-US" altLang="ja-JP" dirty="0"/>
              <a:t>d</a:t>
            </a:r>
            <a:r>
              <a:rPr lang="en-US" altLang="ja-JP" dirty="0" smtClean="0"/>
              <a:t>iminishing effective (light) quark masses</a:t>
            </a:r>
          </a:p>
          <a:p>
            <a:pPr lvl="1"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robably lower hadron masses</a:t>
            </a:r>
          </a:p>
          <a:p>
            <a:pPr>
              <a:defRPr/>
            </a:pPr>
            <a:r>
              <a:rPr lang="en-US" altLang="ja-JP" i="1" dirty="0" smtClean="0"/>
              <a:t>e.g.</a:t>
            </a:r>
            <a:r>
              <a:rPr lang="en-US" altLang="ja-JP" dirty="0"/>
              <a:t> light vector </a:t>
            </a:r>
            <a:r>
              <a:rPr lang="en-US" altLang="ja-JP" dirty="0" smtClean="0"/>
              <a:t>meson mass modification</a:t>
            </a:r>
          </a:p>
          <a:p>
            <a:pPr lvl="2">
              <a:defRPr/>
            </a:pPr>
            <a:endParaRPr lang="ja-JP" altLang="en-US" dirty="0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35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59652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“observations” in finite density </a:t>
            </a:r>
            <a:r>
              <a:rPr lang="en-US" altLang="ja-JP" dirty="0" smtClean="0"/>
              <a:t>regime</a:t>
            </a:r>
          </a:p>
          <a:p>
            <a:pPr lvl="1"/>
            <a:r>
              <a:rPr lang="en-US" altLang="ja-JP" baseline="-25000" dirty="0" smtClean="0">
                <a:cs typeface="Symbol" charset="2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in nuclei via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+A</a:t>
            </a:r>
            <a:r>
              <a:rPr kumimoji="1" lang="en-US" altLang="ja-JP" dirty="0" smtClean="0"/>
              <a:t> (KEK E325)</a:t>
            </a:r>
          </a:p>
          <a:p>
            <a:pPr lvl="2"/>
            <a:r>
              <a:rPr kumimoji="1" lang="en-US" altLang="ja-JP" dirty="0" smtClean="0"/>
              <a:t>though apparent contradiction to </a:t>
            </a:r>
            <a:r>
              <a:rPr lang="en-US" altLang="ja-JP" dirty="0" smtClean="0"/>
              <a:t>CB-ELSA</a:t>
            </a:r>
            <a:r>
              <a:rPr lang="en-US" altLang="ja-JP" dirty="0"/>
              <a:t>/</a:t>
            </a:r>
            <a:r>
              <a:rPr lang="en-US" altLang="ja-JP" dirty="0" smtClean="0"/>
              <a:t>TAPS and CLAS-G7</a:t>
            </a:r>
            <a:endParaRPr kumimoji="1" lang="is-IS" altLang="ja-JP" dirty="0" smtClean="0"/>
          </a:p>
          <a:p>
            <a:pPr lvl="1"/>
            <a:r>
              <a:rPr lang="en-US" altLang="ja-JP" baseline="-25000" dirty="0">
                <a:cs typeface="Symbol" charset="2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is-IS" altLang="ja-JP" dirty="0" smtClean="0"/>
              <a:t> in nuclei via (</a:t>
            </a:r>
            <a:r>
              <a:rPr lang="is-IS" altLang="ja-JP" i="1" dirty="0" smtClean="0"/>
              <a:t>d</a:t>
            </a:r>
            <a:r>
              <a:rPr lang="is-IS" altLang="ja-JP" dirty="0" smtClean="0"/>
              <a:t>, </a:t>
            </a:r>
            <a:r>
              <a:rPr lang="is-IS" altLang="ja-JP" baseline="30000" dirty="0" smtClean="0"/>
              <a:t>3</a:t>
            </a:r>
            <a:r>
              <a:rPr lang="is-IS" altLang="ja-JP" dirty="0" smtClean="0"/>
              <a:t>He)</a:t>
            </a:r>
          </a:p>
          <a:p>
            <a:pPr lvl="2"/>
            <a:endParaRPr lang="is-IS" altLang="ja-JP" dirty="0" smtClean="0"/>
          </a:p>
          <a:p>
            <a:endParaRPr lang="is-IS" altLang="ja-JP" dirty="0" smtClean="0"/>
          </a:p>
          <a:p>
            <a:endParaRPr lang="is-IS" altLang="ja-JP" dirty="0"/>
          </a:p>
          <a:p>
            <a:endParaRPr lang="is-IS" altLang="ja-JP" dirty="0" smtClean="0"/>
          </a:p>
          <a:p>
            <a:r>
              <a:rPr lang="is-IS" altLang="ja-JP" dirty="0" smtClean="0"/>
              <a:t>no evidence in high temperature regime yet</a:t>
            </a:r>
          </a:p>
          <a:p>
            <a:pPr lvl="1"/>
            <a:r>
              <a:rPr lang="is-IS" altLang="ja-JP" dirty="0" smtClean="0"/>
              <a:t>challenging dilepton measurements</a:t>
            </a:r>
          </a:p>
          <a:p>
            <a:pPr lvl="2"/>
            <a:r>
              <a:rPr lang="is-IS" altLang="ja-JP" i="1" dirty="0" smtClean="0"/>
              <a:t>e.g. </a:t>
            </a:r>
            <a:r>
              <a:rPr lang="is-IS" altLang="ja-JP" dirty="0" smtClean="0"/>
              <a:t>PHENIX with RICH, hadron blind detector, ...</a:t>
            </a:r>
          </a:p>
          <a:p>
            <a:endParaRPr kumimoji="1" lang="ja-JP" altLang="en-US" dirty="0"/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50" y="2708920"/>
            <a:ext cx="4015974" cy="177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Chiral Symmetry Restoration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974398"/>
            <a:ext cx="2893796" cy="1750746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138" y="4425834"/>
            <a:ext cx="4018248" cy="3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5426" y="3158130"/>
            <a:ext cx="657142" cy="91269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36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1855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1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first results from runs 1, 2</a:t>
            </a:r>
          </a:p>
          <a:p>
            <a:pPr lvl="1"/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 7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, 13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published; baseline established</a:t>
            </a:r>
          </a:p>
          <a:p>
            <a:pPr lvl="1"/>
            <a:r>
              <a:rPr kumimoji="1" lang="en-US" altLang="ja-JP" dirty="0" err="1" smtClean="0"/>
              <a:t>Pb+Pb</a:t>
            </a:r>
            <a:r>
              <a:rPr kumimoji="1" lang="en-US" altLang="ja-JP" dirty="0" smtClean="0"/>
              <a:t> 2.76 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to be submitted soon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very challenging S/B ratio in </a:t>
            </a:r>
            <a:r>
              <a:rPr lang="en-US" altLang="ja-JP" dirty="0" err="1" smtClean="0"/>
              <a:t>Pb+Pb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Dielectron</a:t>
            </a:r>
            <a:r>
              <a:rPr lang="en-US" altLang="ja-JP" dirty="0" err="1" smtClean="0"/>
              <a:t>s</a:t>
            </a:r>
            <a:r>
              <a:rPr lang="en-US" altLang="ja-JP" dirty="0" smtClean="0"/>
              <a:t> at ALICE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pic>
        <p:nvPicPr>
          <p:cNvPr id="11" name="図 10" descr="2016-Sep-14-dielectronSpectr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73" y="2708920"/>
            <a:ext cx="3367743" cy="2287259"/>
          </a:xfrm>
          <a:prstGeom prst="rect">
            <a:avLst/>
          </a:prstGeom>
        </p:spPr>
      </p:pic>
      <p:pic>
        <p:nvPicPr>
          <p:cNvPr id="13" name="図 12" descr="2018-May-10-Signal_cocktail_pt0_pyth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55012"/>
            <a:ext cx="2664296" cy="2217471"/>
          </a:xfrm>
          <a:prstGeom prst="rect">
            <a:avLst/>
          </a:prstGeom>
        </p:spPr>
      </p:pic>
      <p:pic>
        <p:nvPicPr>
          <p:cNvPr id="14" name="図 13" descr="2018-May-08-cSoverBCompare_Mee_ana_0080_pt200_bin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36912"/>
            <a:ext cx="2376032" cy="230425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748363" y="4948386"/>
            <a:ext cx="33200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ALICE, </a:t>
            </a:r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arXiv:1805.044.07 [</a:t>
            </a:r>
            <a:r>
              <a:rPr kumimoji="1" lang="en-US" altLang="ja-JP" sz="1600" dirty="0" err="1" smtClean="0">
                <a:solidFill>
                  <a:srgbClr val="000090"/>
                </a:solidFill>
                <a:latin typeface="+mn-lt"/>
              </a:rPr>
              <a:t>hep</a:t>
            </a:r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-ex]</a:t>
            </a:r>
          </a:p>
          <a:p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submitted to Phys. </a:t>
            </a:r>
            <a:r>
              <a:rPr lang="en-US" altLang="ja-JP" sz="1600" dirty="0" err="1" smtClean="0">
                <a:solidFill>
                  <a:srgbClr val="000090"/>
                </a:solidFill>
                <a:latin typeface="+mn-lt"/>
              </a:rPr>
              <a:t>Lett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. B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37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9510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ew low mass (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f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w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) </a:t>
            </a: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 err="1" smtClean="0">
                <a:latin typeface="Symbol" charset="0"/>
                <a:ea typeface="ＭＳ Ｐゴシック" charset="0"/>
                <a:cs typeface="Symbol" charset="0"/>
              </a:rPr>
              <a:t>+</a:t>
            </a: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 smtClean="0">
                <a:latin typeface="Symbol" charset="0"/>
                <a:ea typeface="ＭＳ Ｐゴシック" charset="0"/>
                <a:cs typeface="Symbol" charset="0"/>
              </a:rPr>
              <a:t>-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measurement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to further improve by detector upgrade from 2021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to be combined with more traditional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baseline="30000" dirty="0" err="1">
                <a:latin typeface="Symbol" charset="0"/>
                <a:ea typeface="ＭＳ Ｐゴシック" charset="0"/>
                <a:cs typeface="Symbol" charset="0"/>
              </a:rPr>
              <a:t>+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baseline="30000" dirty="0">
                <a:latin typeface="Symbol" charset="0"/>
                <a:ea typeface="ＭＳ Ｐゴシック" charset="0"/>
                <a:cs typeface="Symbol" charset="0"/>
              </a:rPr>
              <a:t>-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1202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Multiple Probes at ALICE</a:t>
            </a:r>
            <a:endParaRPr lang="ja-JP" altLang="en-US" dirty="0">
              <a:latin typeface="Symbol" charset="0"/>
              <a:ea typeface="ＭＳ Ｐゴシック" charset="0"/>
              <a:cs typeface="Symbol" charset="0"/>
            </a:endParaRPr>
          </a:p>
        </p:txBody>
      </p:sp>
      <p:pic>
        <p:nvPicPr>
          <p:cNvPr id="51203" name="図 6" descr="ali_prel_1211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37303"/>
            <a:ext cx="4824536" cy="39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図 7" descr="ali_prel_1174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42" y="4547098"/>
            <a:ext cx="2339148" cy="192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8" descr="ali_prel_11746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42" y="2659249"/>
            <a:ext cx="2339148" cy="192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38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1227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why nucleus-nucleus at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range?</a:t>
            </a:r>
          </a:p>
          <a:p>
            <a:pPr lvl="1" eaLnBrk="1" hangingPunct="1"/>
            <a:r>
              <a:rPr lang="en-US" altLang="ja-JP" dirty="0" smtClean="0"/>
              <a:t>“snowball + snowball”</a:t>
            </a:r>
          </a:p>
          <a:p>
            <a:pPr lvl="2" eaLnBrk="1" hangingPunct="1"/>
            <a:endParaRPr lang="en-US" altLang="ja-JP" sz="800" dirty="0" smtClean="0"/>
          </a:p>
          <a:p>
            <a:pPr eaLnBrk="1" hangingPunct="1"/>
            <a:r>
              <a:rPr lang="en-US" altLang="ja-JP" dirty="0" smtClean="0"/>
              <a:t>“system” of particles under strong QCD field</a:t>
            </a:r>
          </a:p>
          <a:p>
            <a:pPr lvl="1" eaLnBrk="1" hangingPunct="1"/>
            <a:r>
              <a:rPr lang="en-US" altLang="ja-JP" dirty="0" smtClean="0"/>
              <a:t>non-</a:t>
            </a:r>
            <a:r>
              <a:rPr lang="en-US" altLang="ja-JP" dirty="0" err="1" smtClean="0"/>
              <a:t>perturbative</a:t>
            </a:r>
            <a:r>
              <a:rPr lang="en-US" altLang="ja-JP" dirty="0" smtClean="0"/>
              <a:t> QCD under extreme conditions</a:t>
            </a:r>
            <a:endParaRPr lang="en-US" altLang="ja-JP" i="1" dirty="0" smtClean="0"/>
          </a:p>
          <a:p>
            <a:pPr lvl="2" eaLnBrk="1" hangingPunct="1"/>
            <a:r>
              <a:rPr lang="en-US" altLang="ja-JP" i="1" dirty="0" smtClean="0"/>
              <a:t>cf.</a:t>
            </a:r>
            <a:r>
              <a:rPr lang="en-US" altLang="ja-JP" dirty="0" smtClean="0"/>
              <a:t> “processes” between elementary particles</a:t>
            </a:r>
          </a:p>
          <a:p>
            <a:pPr eaLnBrk="1" hangingPunct="1"/>
            <a:r>
              <a:rPr lang="en-US" altLang="ja-JP" dirty="0" smtClean="0"/>
              <a:t>state of matter at ~ 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5</a:t>
            </a:r>
            <a:r>
              <a:rPr lang="en-US" altLang="ja-JP" dirty="0" smtClean="0"/>
              <a:t> seconds after Big Bang</a:t>
            </a:r>
          </a:p>
          <a:p>
            <a:pPr lvl="1" eaLnBrk="1" hangingPunct="1"/>
            <a:r>
              <a:rPr lang="en-US" altLang="ja-JP" dirty="0" smtClean="0"/>
              <a:t>quark (de)confinement</a:t>
            </a:r>
          </a:p>
          <a:p>
            <a:pPr lvl="2" eaLnBrk="1" hangingPunct="1"/>
            <a:r>
              <a:rPr lang="en-US" altLang="ja-JP" i="1" dirty="0" smtClean="0"/>
              <a:t>cf.</a:t>
            </a:r>
            <a:r>
              <a:rPr lang="en-US" altLang="ja-JP" dirty="0" smtClean="0"/>
              <a:t> production/interaction of matter at ~ 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 seconds</a:t>
            </a:r>
          </a:p>
          <a:p>
            <a:pPr eaLnBrk="1" hangingPunct="1"/>
            <a:r>
              <a:rPr lang="en-US" altLang="ja-JP" dirty="0" err="1" smtClean="0"/>
              <a:t>hadronic</a:t>
            </a:r>
            <a:r>
              <a:rPr lang="en-US" altLang="ja-JP" dirty="0" smtClean="0"/>
              <a:t> mass generation at confinement</a:t>
            </a:r>
          </a:p>
          <a:p>
            <a:pPr lvl="1" eaLnBrk="1" hangingPunct="1"/>
            <a:r>
              <a:rPr lang="en-US" altLang="ja-JP" dirty="0" smtClean="0"/>
              <a:t>spontaneous chiral symmetry breaking/restoration</a:t>
            </a:r>
          </a:p>
          <a:p>
            <a:pPr lvl="2" eaLnBrk="1" hangingPunct="1"/>
            <a:r>
              <a:rPr lang="en-US" altLang="ja-JP" i="1" dirty="0" smtClean="0"/>
              <a:t>cf.</a:t>
            </a:r>
            <a:r>
              <a:rPr lang="en-US" altLang="ja-JP" dirty="0" smtClean="0"/>
              <a:t> particle mass generation via BEH mechanism</a:t>
            </a:r>
          </a:p>
          <a:p>
            <a:pPr lvl="1" eaLnBrk="1" hangingPunct="1"/>
            <a:endParaRPr lang="en-US" altLang="ja-JP" dirty="0" smtClean="0"/>
          </a:p>
        </p:txBody>
      </p:sp>
      <p:sp>
        <p:nvSpPr>
          <p:cNvPr id="16387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Goals of High Energy A+A Collisions</a:t>
            </a:r>
            <a:endParaRPr lang="ja-JP" altLang="en-US" dirty="0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878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Ultra-Intense Magnetic Field</a:t>
            </a:r>
            <a:endParaRPr lang="ja-JP" altLang="en-US" dirty="0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57413"/>
            <a:ext cx="15843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平行四辺形 10"/>
          <p:cNvSpPr/>
          <p:nvPr/>
        </p:nvSpPr>
        <p:spPr>
          <a:xfrm>
            <a:off x="2339752" y="2416324"/>
            <a:ext cx="3948112" cy="3959225"/>
          </a:xfrm>
          <a:prstGeom prst="parallelogram">
            <a:avLst>
              <a:gd name="adj" fmla="val 53513"/>
            </a:avLst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808189" y="3721249"/>
            <a:ext cx="892175" cy="134778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8"/>
          <p:cNvSpPr/>
          <p:nvPr/>
        </p:nvSpPr>
        <p:spPr>
          <a:xfrm>
            <a:off x="5597302" y="2290911"/>
            <a:ext cx="465137" cy="1349375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8"/>
          <p:cNvSpPr/>
          <p:nvPr/>
        </p:nvSpPr>
        <p:spPr>
          <a:xfrm rot="10800000">
            <a:off x="2508027" y="5105549"/>
            <a:ext cx="465137" cy="1347787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4141564" y="3721249"/>
            <a:ext cx="1328738" cy="231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3073177" y="2967186"/>
            <a:ext cx="1249362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爆発 1 16"/>
          <p:cNvSpPr/>
          <p:nvPr/>
        </p:nvSpPr>
        <p:spPr>
          <a:xfrm>
            <a:off x="3903439" y="4108599"/>
            <a:ext cx="701675" cy="581025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8" name="グループ化 43"/>
          <p:cNvGrpSpPr>
            <a:grpSpLocks/>
          </p:cNvGrpSpPr>
          <p:nvPr/>
        </p:nvGrpSpPr>
        <p:grpSpPr bwMode="auto">
          <a:xfrm>
            <a:off x="3235102" y="2117874"/>
            <a:ext cx="2038350" cy="4257675"/>
            <a:chOff x="1278498" y="1757276"/>
            <a:chExt cx="2038708" cy="4257488"/>
          </a:xfrm>
        </p:grpSpPr>
        <p:sp>
          <p:nvSpPr>
            <p:cNvPr id="19" name="円柱 18"/>
            <p:cNvSpPr/>
            <p:nvPr/>
          </p:nvSpPr>
          <p:spPr>
            <a:xfrm>
              <a:off x="1278498" y="1757276"/>
              <a:ext cx="2038708" cy="4257488"/>
            </a:xfrm>
            <a:prstGeom prst="can">
              <a:avLst/>
            </a:prstGeom>
            <a:solidFill>
              <a:srgbClr val="00B0F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>
              <a:off x="2075563" y="1869983"/>
              <a:ext cx="444578" cy="1409638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テキスト ボックス 26"/>
            <p:cNvSpPr txBox="1">
              <a:spLocks noChangeArrowheads="1"/>
            </p:cNvSpPr>
            <p:nvPr/>
          </p:nvSpPr>
          <p:spPr bwMode="auto">
            <a:xfrm>
              <a:off x="1623367" y="2411009"/>
              <a:ext cx="1693838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 smtClean="0">
                  <a:solidFill>
                    <a:srgbClr val="FF0000"/>
                  </a:solidFill>
                  <a:latin typeface="+mn-lt"/>
                </a:rPr>
                <a:t>Magnetic Field</a:t>
              </a:r>
              <a:endParaRPr lang="ja-JP" altLang="en-US" sz="1800" b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5120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 smtClean="0"/>
              <a:t>U(1) magnetic field</a:t>
            </a:r>
          </a:p>
          <a:p>
            <a:pPr lvl="1"/>
            <a:r>
              <a:rPr lang="en-US" altLang="ja-JP" dirty="0" smtClean="0"/>
              <a:t>naturally expected with moving charged sources (nuclei)</a:t>
            </a:r>
          </a:p>
          <a:p>
            <a:pPr lvl="1"/>
            <a:r>
              <a:rPr lang="en-US" altLang="ja-JP" dirty="0" smtClean="0"/>
              <a:t>~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LHC, ~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RHIC</a:t>
            </a:r>
          </a:p>
          <a:p>
            <a:pPr lvl="2"/>
            <a:r>
              <a:rPr lang="en-US" altLang="ja-JP" i="1" dirty="0" smtClean="0"/>
              <a:t>cf.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magnetar</a:t>
            </a:r>
            <a:r>
              <a:rPr lang="en-US" altLang="ja-JP" dirty="0" smtClean="0"/>
              <a:t> surface ~ 10</a:t>
            </a:r>
            <a:r>
              <a:rPr lang="en-US" altLang="ja-JP" baseline="30000" dirty="0" smtClean="0"/>
              <a:t>11</a:t>
            </a:r>
            <a:r>
              <a:rPr lang="en-US" altLang="ja-JP" dirty="0" smtClean="0"/>
              <a:t> T</a:t>
            </a:r>
          </a:p>
          <a:p>
            <a:pPr lvl="1"/>
            <a:r>
              <a:rPr lang="en-US" altLang="ja-JP" dirty="0" smtClean="0"/>
              <a:t>could be long-lived in “perfect fluid”</a:t>
            </a:r>
          </a:p>
          <a:p>
            <a:r>
              <a:rPr lang="en-US" altLang="ja-JP" dirty="0" smtClean="0"/>
              <a:t>possible non-linear QED behaviors</a:t>
            </a:r>
          </a:p>
          <a:p>
            <a:pPr lvl="1"/>
            <a:r>
              <a:rPr lang="en-US" altLang="ja-JP" dirty="0" smtClean="0"/>
              <a:t>above electron critical magnetic field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= 4×10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 T</a:t>
            </a:r>
          </a:p>
          <a:p>
            <a:r>
              <a:rPr lang="en-US" altLang="ja-JP" dirty="0" smtClean="0"/>
              <a:t>various interesting physics under discussion</a:t>
            </a:r>
          </a:p>
          <a:p>
            <a:pPr lvl="1"/>
            <a:r>
              <a:rPr lang="en-US" altLang="ja-JP" dirty="0" smtClean="0"/>
              <a:t>chiral magnetic effects</a:t>
            </a:r>
          </a:p>
          <a:p>
            <a:pPr lvl="1"/>
            <a:r>
              <a:rPr lang="en-US" altLang="ja-JP" dirty="0" smtClean="0"/>
              <a:t>quark synchrotron radiation</a:t>
            </a:r>
          </a:p>
          <a:p>
            <a:pPr lvl="1"/>
            <a:r>
              <a:rPr lang="en-US" altLang="ja-JP" dirty="0" smtClean="0"/>
              <a:t>lower QCD critical temperature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39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6378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c</a:t>
            </a:r>
            <a:r>
              <a:rPr lang="en-US" altLang="ja-JP" dirty="0" smtClean="0"/>
              <a:t>ritical electric/magnetic field </a:t>
            </a:r>
            <a:r>
              <a:rPr kumimoji="1" lang="en-US" altLang="ja-JP" dirty="0" smtClean="0"/>
              <a:t>of electron</a:t>
            </a:r>
          </a:p>
          <a:p>
            <a:pPr lvl="1"/>
            <a:r>
              <a:rPr lang="en-US" altLang="ja-JP" dirty="0"/>
              <a:t>e</a:t>
            </a:r>
            <a:r>
              <a:rPr lang="en-US" altLang="ja-JP" dirty="0" smtClean="0"/>
              <a:t>nergy within Compton radius </a:t>
            </a:r>
            <a:r>
              <a:rPr lang="en-US" altLang="ja-JP" dirty="0" smtClean="0">
                <a:sym typeface="Symbol"/>
              </a:rPr>
              <a:t></a:t>
            </a:r>
            <a:r>
              <a:rPr lang="en-US" altLang="ja-JP" dirty="0" smtClean="0"/>
              <a:t> own rest mass</a:t>
            </a:r>
            <a:endParaRPr kumimoji="1" lang="en-US" altLang="ja-JP" dirty="0" smtClean="0"/>
          </a:p>
          <a:p>
            <a:pPr lvl="1"/>
            <a:r>
              <a:rPr lang="en-US" altLang="ja-JP" i="1" dirty="0" err="1" smtClean="0"/>
              <a:t>e</a:t>
            </a:r>
            <a:r>
              <a:rPr kumimoji="1" lang="en-US" altLang="ja-JP" i="1" dirty="0" err="1" smtClean="0"/>
              <a:t>E</a:t>
            </a:r>
            <a:r>
              <a:rPr lang="en-US" altLang="ja-JP" baseline="-25000" dirty="0" err="1" smtClean="0"/>
              <a:t>c</a:t>
            </a:r>
            <a:r>
              <a:rPr kumimoji="1" lang="en-US" altLang="ja-JP" i="1" dirty="0" err="1" smtClean="0"/>
              <a:t>h</a:t>
            </a:r>
            <a:r>
              <a:rPr kumimoji="1" lang="en-US" altLang="ja-JP" dirty="0" smtClean="0"/>
              <a:t>/</a:t>
            </a:r>
            <a:r>
              <a:rPr kumimoji="1" lang="en-US" altLang="ja-JP" i="1" dirty="0" err="1" smtClean="0"/>
              <a:t>m</a:t>
            </a:r>
            <a:r>
              <a:rPr kumimoji="1" lang="en-US" altLang="ja-JP" baseline="-25000" dirty="0" err="1" smtClean="0"/>
              <a:t>e</a:t>
            </a:r>
            <a:r>
              <a:rPr kumimoji="1" lang="en-US" altLang="ja-JP" i="1" dirty="0" err="1" smtClean="0"/>
              <a:t>c</a:t>
            </a:r>
            <a:r>
              <a:rPr kumimoji="1" lang="en-US" altLang="ja-JP" dirty="0" smtClean="0"/>
              <a:t> = </a:t>
            </a:r>
            <a:r>
              <a:rPr kumimoji="1" lang="en-US" altLang="ja-JP" i="1" dirty="0" smtClean="0"/>
              <a:t>m</a:t>
            </a:r>
            <a:r>
              <a:rPr kumimoji="1" lang="en-US" altLang="ja-JP" baseline="-25000" dirty="0" smtClean="0"/>
              <a:t>e</a:t>
            </a:r>
            <a:r>
              <a:rPr kumimoji="1" lang="en-US" altLang="ja-JP" i="1" dirty="0" smtClean="0"/>
              <a:t>c</a:t>
            </a:r>
            <a:r>
              <a:rPr kumimoji="1" lang="en-US" altLang="ja-JP" baseline="30000" dirty="0" smtClean="0"/>
              <a:t>2</a:t>
            </a:r>
            <a:r>
              <a:rPr lang="en-US" altLang="ja-JP" dirty="0" smtClean="0"/>
              <a:t> </a:t>
            </a:r>
            <a:r>
              <a:rPr lang="en-US" altLang="ja-JP" dirty="0"/>
              <a:t>;</a:t>
            </a:r>
            <a:r>
              <a:rPr lang="en-US" altLang="ja-JP" i="1" dirty="0"/>
              <a:t> </a:t>
            </a:r>
            <a:r>
              <a:rPr lang="en-US" altLang="ja-JP" i="1" dirty="0" smtClean="0"/>
              <a:t> </a:t>
            </a:r>
            <a:r>
              <a:rPr lang="en-US" altLang="ja-JP" i="1" dirty="0" err="1" smtClean="0"/>
              <a:t>E</a:t>
            </a:r>
            <a:r>
              <a:rPr lang="en-US" altLang="ja-JP" baseline="-25000" dirty="0" err="1" smtClean="0"/>
              <a:t>c</a:t>
            </a:r>
            <a:r>
              <a:rPr lang="en-US" altLang="ja-JP" i="1" dirty="0" smtClean="0"/>
              <a:t> </a:t>
            </a:r>
            <a:r>
              <a:rPr lang="en-US" altLang="ja-JP" i="1" dirty="0"/>
              <a:t>= </a:t>
            </a:r>
            <a:r>
              <a:rPr lang="en-US" altLang="ja-JP" i="1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i="1" dirty="0" smtClean="0"/>
              <a:t>c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eh </a:t>
            </a:r>
            <a:r>
              <a:rPr lang="en-US" altLang="ja-JP" dirty="0" smtClean="0"/>
              <a:t>~ 10</a:t>
            </a:r>
            <a:r>
              <a:rPr lang="en-US" altLang="ja-JP" baseline="30000" dirty="0" smtClean="0"/>
              <a:t>17</a:t>
            </a:r>
            <a:r>
              <a:rPr lang="en-US" altLang="ja-JP" dirty="0" smtClean="0"/>
              <a:t> V/m</a:t>
            </a:r>
          </a:p>
          <a:p>
            <a:pPr lvl="1"/>
            <a:r>
              <a:rPr lang="en-US" altLang="ja-JP" i="1" dirty="0" err="1" smtClean="0"/>
              <a:t>eB</a:t>
            </a:r>
            <a:r>
              <a:rPr lang="en-US" altLang="ja-JP" baseline="-25000" dirty="0" err="1" smtClean="0"/>
              <a:t>c</a:t>
            </a:r>
            <a:r>
              <a:rPr lang="en-US" altLang="ja-JP" i="1" dirty="0" err="1" smtClean="0"/>
              <a:t>h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m</a:t>
            </a:r>
            <a:r>
              <a:rPr lang="en-US" altLang="ja-JP" baseline="-25000" dirty="0" err="1" smtClean="0"/>
              <a:t>e</a:t>
            </a:r>
            <a:r>
              <a:rPr lang="en-US" altLang="ja-JP" i="1" dirty="0" err="1" smtClean="0"/>
              <a:t>c</a:t>
            </a:r>
            <a:r>
              <a:rPr lang="en-US" altLang="ja-JP" dirty="0" smtClean="0"/>
              <a:t> </a:t>
            </a:r>
            <a:r>
              <a:rPr lang="en-US" altLang="ja-JP" dirty="0"/>
              <a:t>= </a:t>
            </a:r>
            <a:r>
              <a:rPr lang="en-US" altLang="ja-JP" i="1" dirty="0" err="1" smtClean="0"/>
              <a:t>m</a:t>
            </a:r>
            <a:r>
              <a:rPr lang="en-US" altLang="ja-JP" baseline="-25000" dirty="0" err="1" smtClean="0"/>
              <a:t>e</a:t>
            </a:r>
            <a:r>
              <a:rPr lang="en-US" altLang="ja-JP" i="1" dirty="0" err="1" smtClean="0"/>
              <a:t>c</a:t>
            </a:r>
            <a:r>
              <a:rPr lang="en-US" altLang="ja-JP" i="1" dirty="0" smtClean="0"/>
              <a:t> </a:t>
            </a:r>
            <a:r>
              <a:rPr lang="en-US" altLang="ja-JP" dirty="0" smtClean="0"/>
              <a:t>; </a:t>
            </a:r>
            <a:r>
              <a:rPr lang="en-US" altLang="ja-JP" i="1" dirty="0" smtClean="0"/>
              <a:t>  </a:t>
            </a:r>
            <a:r>
              <a:rPr lang="en-US" altLang="ja-JP" i="1" dirty="0" err="1" smtClean="0"/>
              <a:t>B</a:t>
            </a:r>
            <a:r>
              <a:rPr lang="en-US" altLang="ja-JP" baseline="-25000" dirty="0" err="1" smtClean="0"/>
              <a:t>c</a:t>
            </a:r>
            <a:r>
              <a:rPr lang="en-US" altLang="ja-JP" i="1" dirty="0" smtClean="0"/>
              <a:t> = 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i="1" dirty="0" smtClean="0"/>
              <a:t>c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eh</a:t>
            </a:r>
            <a:r>
              <a:rPr lang="en-US" altLang="ja-JP" dirty="0" smtClean="0"/>
              <a:t> ~ 10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 T</a:t>
            </a:r>
            <a:endParaRPr lang="en-US" altLang="ja-JP" i="1" dirty="0" smtClean="0"/>
          </a:p>
          <a:p>
            <a:r>
              <a:rPr kumimoji="1" lang="en-US" altLang="ja-JP" dirty="0" smtClean="0"/>
              <a:t>Schwinger mechanism in case of electric field</a:t>
            </a:r>
          </a:p>
          <a:p>
            <a:pPr lvl="1"/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 pair production</a:t>
            </a:r>
          </a:p>
          <a:p>
            <a:pPr lvl="1"/>
            <a:r>
              <a:rPr lang="en-US" altLang="ja-JP" dirty="0" smtClean="0"/>
              <a:t>no sense to </a:t>
            </a:r>
            <a:r>
              <a:rPr lang="en-US" altLang="ja-JP" dirty="0" err="1" smtClean="0"/>
              <a:t>condsider</a:t>
            </a:r>
            <a:r>
              <a:rPr lang="en-US" altLang="ja-JP" dirty="0" smtClean="0"/>
              <a:t>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 &gt; </a:t>
            </a:r>
            <a:r>
              <a:rPr lang="en-US" altLang="ja-JP" i="1" dirty="0" err="1" smtClean="0"/>
              <a:t>E</a:t>
            </a:r>
            <a:r>
              <a:rPr lang="en-US" altLang="ja-JP" baseline="-25000" dirty="0" err="1" smtClean="0"/>
              <a:t>c</a:t>
            </a:r>
            <a:endParaRPr lang="en-US" altLang="ja-JP" baseline="-25000" dirty="0" smtClean="0"/>
          </a:p>
          <a:p>
            <a:r>
              <a:rPr lang="en-US" altLang="ja-JP" dirty="0"/>
              <a:t>n</a:t>
            </a:r>
            <a:r>
              <a:rPr kumimoji="1" lang="en-US" altLang="ja-JP" dirty="0" smtClean="0"/>
              <a:t>on-linear QED effects in case of magnetic field</a:t>
            </a:r>
          </a:p>
          <a:p>
            <a:pPr lvl="1"/>
            <a:r>
              <a:rPr lang="en-US" altLang="ja-JP" i="1" dirty="0"/>
              <a:t>e</a:t>
            </a:r>
            <a:r>
              <a:rPr lang="en-US" altLang="ja-JP" i="1" dirty="0" smtClean="0"/>
              <a:t>.g.</a:t>
            </a:r>
            <a:r>
              <a:rPr lang="en-US" altLang="ja-JP" dirty="0" smtClean="0"/>
              <a:t>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 err="1">
                <a:latin typeface="Symbol" pitchFamily="18" charset="2"/>
              </a:rPr>
              <a:t>g</a:t>
            </a:r>
            <a:r>
              <a:rPr lang="en-US" altLang="ja-JP" dirty="0"/>
              <a:t>, </a:t>
            </a:r>
            <a:r>
              <a:rPr lang="en-US" altLang="ja-JP" dirty="0" smtClean="0">
                <a:latin typeface="Symbol" pitchFamily="18" charset="2"/>
              </a:rPr>
              <a:t>g </a:t>
            </a:r>
            <a:r>
              <a:rPr lang="en-US" altLang="ja-JP" dirty="0" smtClean="0">
                <a:sym typeface="Symbol"/>
              </a:rPr>
              <a:t>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, bi-</a:t>
            </a:r>
            <a:r>
              <a:rPr lang="en-US" altLang="ja-JP" dirty="0" err="1" smtClean="0"/>
              <a:t>refringence</a:t>
            </a:r>
            <a:r>
              <a:rPr lang="en-US" altLang="ja-JP" dirty="0" smtClean="0"/>
              <a:t>, …</a:t>
            </a:r>
            <a:endParaRPr lang="en-US" altLang="ja-JP" baseline="30000" dirty="0" smtClean="0">
              <a:latin typeface="Symbol" pitchFamily="18" charset="2"/>
            </a:endParaRPr>
          </a:p>
          <a:p>
            <a:pPr lvl="1"/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Critical Magnetic Field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40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2818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if strong parity violation </a:t>
            </a:r>
            <a:r>
              <a:rPr kumimoji="1" lang="en-US" altLang="ja-JP" i="1" u="sng" dirty="0" smtClean="0"/>
              <a:t>and</a:t>
            </a:r>
            <a:r>
              <a:rPr kumimoji="1" lang="en-US" altLang="ja-JP" dirty="0" smtClean="0"/>
              <a:t> magnetic field</a:t>
            </a:r>
          </a:p>
          <a:p>
            <a:endParaRPr kumimoji="1" lang="en-US" altLang="ja-JP" dirty="0" smtClean="0"/>
          </a:p>
          <a:p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/>
          </a:p>
          <a:p>
            <a:r>
              <a:rPr kumimoji="1" lang="en-US" altLang="ja-JP" dirty="0" smtClean="0"/>
              <a:t>charge separation, observed at RHIC and LHC</a:t>
            </a: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Chiral Magnetic Effects</a:t>
            </a:r>
            <a:endParaRPr kumimoji="1" lang="ja-JP" altLang="en-US" dirty="0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629289"/>
            <a:ext cx="3213547" cy="2016224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4572000" y="1628800"/>
            <a:ext cx="2877084" cy="1872701"/>
            <a:chOff x="137" y="453"/>
            <a:chExt cx="2353" cy="1524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 rot="10800000">
              <a:off x="1897" y="512"/>
              <a:ext cx="259" cy="207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2900" y="0"/>
                  </a:moveTo>
                  <a:lnTo>
                    <a:pt x="5310" y="13161"/>
                  </a:lnTo>
                  <a:lnTo>
                    <a:pt x="0" y="13161"/>
                  </a:lnTo>
                  <a:lnTo>
                    <a:pt x="5040" y="21600"/>
                  </a:lnTo>
                  <a:lnTo>
                    <a:pt x="18930" y="13161"/>
                  </a:lnTo>
                  <a:lnTo>
                    <a:pt x="13950" y="13266"/>
                  </a:lnTo>
                  <a:lnTo>
                    <a:pt x="21600" y="0"/>
                  </a:lnTo>
                  <a:lnTo>
                    <a:pt x="12900" y="0"/>
                  </a:lnTo>
                  <a:close/>
                  <a:moveTo>
                    <a:pt x="12900" y="0"/>
                  </a:moveTo>
                </a:path>
              </a:pathLst>
            </a:cu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H="1">
              <a:off x="554" y="711"/>
              <a:ext cx="469" cy="61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>
              <a:off x="773" y="711"/>
              <a:ext cx="460" cy="606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922" y="839"/>
              <a:ext cx="1475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886" y="1488"/>
              <a:ext cx="1037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146" y="707"/>
              <a:ext cx="2344" cy="1199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8014" y="0"/>
                  </a:moveTo>
                  <a:lnTo>
                    <a:pt x="0" y="21600"/>
                  </a:lnTo>
                  <a:lnTo>
                    <a:pt x="13586" y="21600"/>
                  </a:lnTo>
                  <a:lnTo>
                    <a:pt x="21600" y="0"/>
                  </a:lnTo>
                  <a:close/>
                  <a:moveTo>
                    <a:pt x="8014" y="0"/>
                  </a:moveTo>
                </a:path>
              </a:pathLst>
            </a:cu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137" y="1649"/>
              <a:ext cx="206" cy="260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>
              <a:off x="879" y="711"/>
              <a:ext cx="564" cy="74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 flipH="1">
              <a:off x="866" y="1391"/>
              <a:ext cx="181" cy="476"/>
            </a:xfrm>
            <a:custGeom>
              <a:avLst/>
              <a:gdLst>
                <a:gd name="T0" fmla="*/ 0 w 21361"/>
                <a:gd name="T1" fmla="*/ 0 h 21401"/>
                <a:gd name="T2" fmla="*/ 21361 w 21361"/>
                <a:gd name="T3" fmla="*/ 21401 h 21401"/>
              </a:gdLst>
              <a:ahLst/>
              <a:cxnLst/>
              <a:rect l="T0" t="T1" r="T2" b="T3"/>
              <a:pathLst>
                <a:path w="21361" h="21401">
                  <a:moveTo>
                    <a:pt x="7120" y="19313"/>
                  </a:moveTo>
                  <a:cubicBezTo>
                    <a:pt x="5406" y="18346"/>
                    <a:pt x="3177" y="17047"/>
                    <a:pt x="1977" y="15567"/>
                  </a:cubicBezTo>
                  <a:cubicBezTo>
                    <a:pt x="777" y="14087"/>
                    <a:pt x="-80" y="12063"/>
                    <a:pt x="6" y="10492"/>
                  </a:cubicBezTo>
                  <a:cubicBezTo>
                    <a:pt x="91" y="8921"/>
                    <a:pt x="1120" y="7471"/>
                    <a:pt x="2491" y="6081"/>
                  </a:cubicBezTo>
                  <a:cubicBezTo>
                    <a:pt x="3863" y="4691"/>
                    <a:pt x="6520" y="3090"/>
                    <a:pt x="8491" y="2093"/>
                  </a:cubicBezTo>
                  <a:cubicBezTo>
                    <a:pt x="10463" y="1096"/>
                    <a:pt x="13891" y="-112"/>
                    <a:pt x="14149" y="9"/>
                  </a:cubicBezTo>
                  <a:cubicBezTo>
                    <a:pt x="16891" y="1610"/>
                    <a:pt x="18091" y="3513"/>
                    <a:pt x="19206" y="5054"/>
                  </a:cubicBezTo>
                  <a:cubicBezTo>
                    <a:pt x="20406" y="6715"/>
                    <a:pt x="21006" y="8347"/>
                    <a:pt x="21263" y="10069"/>
                  </a:cubicBezTo>
                  <a:cubicBezTo>
                    <a:pt x="21520" y="11791"/>
                    <a:pt x="21263" y="13905"/>
                    <a:pt x="20577" y="15416"/>
                  </a:cubicBezTo>
                  <a:cubicBezTo>
                    <a:pt x="19891" y="16926"/>
                    <a:pt x="18434" y="18105"/>
                    <a:pt x="16977" y="19101"/>
                  </a:cubicBezTo>
                  <a:cubicBezTo>
                    <a:pt x="15520" y="20098"/>
                    <a:pt x="12091" y="21488"/>
                    <a:pt x="12091" y="21397"/>
                  </a:cubicBezTo>
                  <a:cubicBezTo>
                    <a:pt x="12091" y="21367"/>
                    <a:pt x="8834" y="20280"/>
                    <a:pt x="7120" y="19313"/>
                  </a:cubicBezTo>
                  <a:close/>
                  <a:moveTo>
                    <a:pt x="7120" y="19313"/>
                  </a:moveTo>
                </a:path>
              </a:pathLst>
            </a:custGeom>
            <a:solidFill>
              <a:srgbClr val="FFFFFF"/>
            </a:solidFill>
            <a:ln w="381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>
              <a:off x="758" y="1350"/>
              <a:ext cx="419" cy="55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1489" y="598"/>
              <a:ext cx="737" cy="662"/>
              <a:chOff x="1489" y="598"/>
              <a:chExt cx="737" cy="662"/>
            </a:xfrm>
          </p:grpSpPr>
          <p:grpSp>
            <p:nvGrpSpPr>
              <p:cNvPr id="90" name="Group 15"/>
              <p:cNvGrpSpPr>
                <a:grpSpLocks/>
              </p:cNvGrpSpPr>
              <p:nvPr/>
            </p:nvGrpSpPr>
            <p:grpSpPr bwMode="auto">
              <a:xfrm>
                <a:off x="1489" y="598"/>
                <a:ext cx="737" cy="662"/>
                <a:chOff x="1489" y="598"/>
                <a:chExt cx="737" cy="662"/>
              </a:xfrm>
            </p:grpSpPr>
            <p:sp>
              <p:nvSpPr>
                <p:cNvPr id="92" name="Oval 16"/>
                <p:cNvSpPr>
                  <a:spLocks noChangeArrowheads="1"/>
                </p:cNvSpPr>
                <p:nvPr/>
              </p:nvSpPr>
              <p:spPr bwMode="auto">
                <a:xfrm>
                  <a:off x="1503" y="599"/>
                  <a:ext cx="705" cy="6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lin ang="0" scaled="1"/>
                </a:gradFill>
                <a:ln w="126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3" name="Oval 17"/>
                <p:cNvSpPr>
                  <a:spLocks noChangeArrowheads="1"/>
                </p:cNvSpPr>
                <p:nvPr/>
              </p:nvSpPr>
              <p:spPr bwMode="auto">
                <a:xfrm>
                  <a:off x="1503" y="598"/>
                  <a:ext cx="705" cy="654"/>
                </a:xfrm>
                <a:prstGeom prst="ellipse">
                  <a:avLst/>
                </a:prstGeom>
                <a:noFill/>
                <a:ln w="255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4" name="AutoShape 18"/>
                <p:cNvSpPr>
                  <a:spLocks noChangeArrowheads="1"/>
                </p:cNvSpPr>
                <p:nvPr/>
              </p:nvSpPr>
              <p:spPr bwMode="auto">
                <a:xfrm>
                  <a:off x="1489" y="869"/>
                  <a:ext cx="738" cy="391"/>
                </a:xfrm>
                <a:custGeom>
                  <a:avLst/>
                  <a:gdLst>
                    <a:gd name="T0" fmla="*/ 0 w 21580"/>
                    <a:gd name="T1" fmla="*/ 0 h 21198"/>
                    <a:gd name="T2" fmla="*/ 21580 w 21580"/>
                    <a:gd name="T3" fmla="*/ 21198 h 21198"/>
                  </a:gdLst>
                  <a:ahLst/>
                  <a:cxnLst/>
                  <a:rect l="T0" t="T1" r="T2" b="T3"/>
                  <a:pathLst>
                    <a:path w="21580" h="21198">
                      <a:moveTo>
                        <a:pt x="885" y="4138"/>
                      </a:moveTo>
                      <a:cubicBezTo>
                        <a:pt x="1264" y="4606"/>
                        <a:pt x="1748" y="5470"/>
                        <a:pt x="2506" y="6226"/>
                      </a:cubicBezTo>
                      <a:cubicBezTo>
                        <a:pt x="3264" y="6982"/>
                        <a:pt x="4401" y="8098"/>
                        <a:pt x="5496" y="8710"/>
                      </a:cubicBezTo>
                      <a:cubicBezTo>
                        <a:pt x="6591" y="9322"/>
                        <a:pt x="7769" y="9754"/>
                        <a:pt x="9075" y="9790"/>
                      </a:cubicBezTo>
                      <a:cubicBezTo>
                        <a:pt x="10380" y="9826"/>
                        <a:pt x="12043" y="9502"/>
                        <a:pt x="13327" y="9034"/>
                      </a:cubicBezTo>
                      <a:cubicBezTo>
                        <a:pt x="14612" y="8566"/>
                        <a:pt x="15748" y="7954"/>
                        <a:pt x="16801" y="6946"/>
                      </a:cubicBezTo>
                      <a:cubicBezTo>
                        <a:pt x="17854" y="5938"/>
                        <a:pt x="18906" y="4102"/>
                        <a:pt x="19706" y="2950"/>
                      </a:cubicBezTo>
                      <a:cubicBezTo>
                        <a:pt x="20506" y="1798"/>
                        <a:pt x="21285" y="-290"/>
                        <a:pt x="21580" y="34"/>
                      </a:cubicBezTo>
                      <a:cubicBezTo>
                        <a:pt x="21475" y="178"/>
                        <a:pt x="21559" y="3346"/>
                        <a:pt x="21433" y="4894"/>
                      </a:cubicBezTo>
                      <a:cubicBezTo>
                        <a:pt x="21306" y="6442"/>
                        <a:pt x="21180" y="7882"/>
                        <a:pt x="20864" y="9322"/>
                      </a:cubicBezTo>
                      <a:cubicBezTo>
                        <a:pt x="20569" y="10762"/>
                        <a:pt x="20022" y="12346"/>
                        <a:pt x="19538" y="13534"/>
                      </a:cubicBezTo>
                      <a:cubicBezTo>
                        <a:pt x="19075" y="14722"/>
                        <a:pt x="18633" y="15550"/>
                        <a:pt x="18022" y="16522"/>
                      </a:cubicBezTo>
                      <a:cubicBezTo>
                        <a:pt x="17391" y="17458"/>
                        <a:pt x="16612" y="18466"/>
                        <a:pt x="15748" y="19222"/>
                      </a:cubicBezTo>
                      <a:cubicBezTo>
                        <a:pt x="14885" y="19942"/>
                        <a:pt x="13854" y="20590"/>
                        <a:pt x="12822" y="20878"/>
                      </a:cubicBezTo>
                      <a:cubicBezTo>
                        <a:pt x="11791" y="21166"/>
                        <a:pt x="10612" y="21310"/>
                        <a:pt x="9559" y="21094"/>
                      </a:cubicBezTo>
                      <a:cubicBezTo>
                        <a:pt x="8485" y="20878"/>
                        <a:pt x="7412" y="20302"/>
                        <a:pt x="6506" y="19618"/>
                      </a:cubicBezTo>
                      <a:cubicBezTo>
                        <a:pt x="5601" y="18898"/>
                        <a:pt x="4801" y="18070"/>
                        <a:pt x="4043" y="16954"/>
                      </a:cubicBezTo>
                      <a:cubicBezTo>
                        <a:pt x="3285" y="15838"/>
                        <a:pt x="2527" y="14398"/>
                        <a:pt x="1980" y="12958"/>
                      </a:cubicBezTo>
                      <a:cubicBezTo>
                        <a:pt x="1433" y="11518"/>
                        <a:pt x="1075" y="10006"/>
                        <a:pt x="738" y="8242"/>
                      </a:cubicBezTo>
                      <a:cubicBezTo>
                        <a:pt x="401" y="6478"/>
                        <a:pt x="-20" y="3022"/>
                        <a:pt x="1" y="2338"/>
                      </a:cubicBezTo>
                      <a:lnTo>
                        <a:pt x="885" y="4138"/>
                      </a:lnTo>
                      <a:close/>
                      <a:moveTo>
                        <a:pt x="885" y="4138"/>
                      </a:moveTo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5" name="AutoShape 19"/>
                <p:cNvSpPr>
                  <a:spLocks noChangeArrowheads="1"/>
                </p:cNvSpPr>
                <p:nvPr/>
              </p:nvSpPr>
              <p:spPr bwMode="auto">
                <a:xfrm>
                  <a:off x="1503" y="879"/>
                  <a:ext cx="704" cy="171"/>
                </a:xfrm>
                <a:custGeom>
                  <a:avLst/>
                  <a:gdLst>
                    <a:gd name="T0" fmla="*/ 0 w 21600"/>
                    <a:gd name="T1" fmla="*/ 0 h 21530"/>
                    <a:gd name="T2" fmla="*/ 21600 w 21600"/>
                    <a:gd name="T3" fmla="*/ 21530 h 21530"/>
                  </a:gdLst>
                  <a:ahLst/>
                  <a:cxnLst/>
                  <a:rect l="T0" t="T1" r="T2" b="T3"/>
                  <a:pathLst>
                    <a:path w="21600" h="21530">
                      <a:moveTo>
                        <a:pt x="0" y="6556"/>
                      </a:moveTo>
                      <a:cubicBezTo>
                        <a:pt x="375" y="7732"/>
                        <a:pt x="1258" y="11262"/>
                        <a:pt x="2228" y="13447"/>
                      </a:cubicBezTo>
                      <a:cubicBezTo>
                        <a:pt x="3199" y="15633"/>
                        <a:pt x="4699" y="18154"/>
                        <a:pt x="5803" y="19499"/>
                      </a:cubicBezTo>
                      <a:cubicBezTo>
                        <a:pt x="6906" y="20844"/>
                        <a:pt x="7656" y="21432"/>
                        <a:pt x="8914" y="21516"/>
                      </a:cubicBezTo>
                      <a:cubicBezTo>
                        <a:pt x="10171" y="21600"/>
                        <a:pt x="11958" y="21348"/>
                        <a:pt x="13415" y="20003"/>
                      </a:cubicBezTo>
                      <a:cubicBezTo>
                        <a:pt x="14871" y="18658"/>
                        <a:pt x="16283" y="16809"/>
                        <a:pt x="17651" y="13447"/>
                      </a:cubicBezTo>
                      <a:cubicBezTo>
                        <a:pt x="19019" y="10086"/>
                        <a:pt x="20784" y="2774"/>
                        <a:pt x="21600" y="0"/>
                      </a:cubicBezTo>
                    </a:path>
                  </a:pathLst>
                </a:custGeom>
                <a:noFill/>
                <a:ln w="126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91" name="AutoShape 20"/>
              <p:cNvSpPr>
                <a:spLocks noChangeArrowheads="1"/>
              </p:cNvSpPr>
              <p:nvPr/>
            </p:nvSpPr>
            <p:spPr bwMode="auto">
              <a:xfrm>
                <a:off x="1501" y="693"/>
                <a:ext cx="181" cy="475"/>
              </a:xfrm>
              <a:custGeom>
                <a:avLst/>
                <a:gdLst>
                  <a:gd name="T0" fmla="*/ 0 w 21361"/>
                  <a:gd name="T1" fmla="*/ 0 h 21401"/>
                  <a:gd name="T2" fmla="*/ 21361 w 21361"/>
                  <a:gd name="T3" fmla="*/ 21401 h 21401"/>
                </a:gdLst>
                <a:ahLst/>
                <a:cxnLst/>
                <a:rect l="T0" t="T1" r="T2" b="T3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6336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027" y="708"/>
              <a:ext cx="605" cy="1"/>
            </a:xfrm>
            <a:prstGeom prst="line">
              <a:avLst/>
            </a:pr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248" y="840"/>
              <a:ext cx="437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825" y="968"/>
              <a:ext cx="863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H="1">
              <a:off x="1443" y="919"/>
              <a:ext cx="253" cy="32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720" y="1125"/>
              <a:ext cx="1477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H="1">
              <a:off x="760" y="708"/>
              <a:ext cx="882" cy="119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635" y="1226"/>
              <a:ext cx="1479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8" name="Group 28"/>
            <p:cNvGrpSpPr>
              <a:grpSpLocks/>
            </p:cNvGrpSpPr>
            <p:nvPr/>
          </p:nvGrpSpPr>
          <p:grpSpPr bwMode="auto">
            <a:xfrm>
              <a:off x="1101" y="972"/>
              <a:ext cx="349" cy="656"/>
              <a:chOff x="1101" y="972"/>
              <a:chExt cx="349" cy="656"/>
            </a:xfrm>
          </p:grpSpPr>
          <p:sp>
            <p:nvSpPr>
              <p:cNvPr id="86" name="Oval 29"/>
              <p:cNvSpPr>
                <a:spLocks noChangeArrowheads="1"/>
              </p:cNvSpPr>
              <p:nvPr/>
            </p:nvSpPr>
            <p:spPr bwMode="auto">
              <a:xfrm>
                <a:off x="1101" y="973"/>
                <a:ext cx="350" cy="657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lin ang="0" scaled="1"/>
              </a:gra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7" name="AutoShape 30"/>
              <p:cNvSpPr>
                <a:spLocks noChangeArrowheads="1"/>
              </p:cNvSpPr>
              <p:nvPr/>
            </p:nvSpPr>
            <p:spPr bwMode="auto">
              <a:xfrm>
                <a:off x="1101" y="1291"/>
                <a:ext cx="350" cy="337"/>
              </a:xfrm>
              <a:custGeom>
                <a:avLst/>
                <a:gdLst>
                  <a:gd name="T0" fmla="*/ 0 w 21530"/>
                  <a:gd name="T1" fmla="*/ 0 h 21245"/>
                  <a:gd name="T2" fmla="*/ 21530 w 21530"/>
                  <a:gd name="T3" fmla="*/ 21245 h 21245"/>
                </a:gdLst>
                <a:ahLst/>
                <a:cxnLst/>
                <a:rect l="T0" t="T1" r="T2" b="T3"/>
                <a:pathLst>
                  <a:path w="21530" h="21245">
                    <a:moveTo>
                      <a:pt x="574" y="1704"/>
                    </a:moveTo>
                    <a:cubicBezTo>
                      <a:pt x="1060" y="2082"/>
                      <a:pt x="2076" y="2795"/>
                      <a:pt x="2871" y="3172"/>
                    </a:cubicBezTo>
                    <a:cubicBezTo>
                      <a:pt x="3666" y="3550"/>
                      <a:pt x="4550" y="3634"/>
                      <a:pt x="5345" y="3843"/>
                    </a:cubicBezTo>
                    <a:cubicBezTo>
                      <a:pt x="6140" y="4053"/>
                      <a:pt x="6891" y="4347"/>
                      <a:pt x="7774" y="4472"/>
                    </a:cubicBezTo>
                    <a:cubicBezTo>
                      <a:pt x="8658" y="4598"/>
                      <a:pt x="9629" y="4598"/>
                      <a:pt x="10645" y="4556"/>
                    </a:cubicBezTo>
                    <a:cubicBezTo>
                      <a:pt x="11661" y="4514"/>
                      <a:pt x="12766" y="4347"/>
                      <a:pt x="13826" y="4095"/>
                    </a:cubicBezTo>
                    <a:cubicBezTo>
                      <a:pt x="14886" y="3843"/>
                      <a:pt x="15990" y="3550"/>
                      <a:pt x="17006" y="3046"/>
                    </a:cubicBezTo>
                    <a:cubicBezTo>
                      <a:pt x="18022" y="2543"/>
                      <a:pt x="19215" y="1495"/>
                      <a:pt x="19966" y="991"/>
                    </a:cubicBezTo>
                    <a:cubicBezTo>
                      <a:pt x="20717" y="488"/>
                      <a:pt x="21158" y="-225"/>
                      <a:pt x="21423" y="69"/>
                    </a:cubicBezTo>
                    <a:cubicBezTo>
                      <a:pt x="21335" y="236"/>
                      <a:pt x="21600" y="1453"/>
                      <a:pt x="21512" y="2711"/>
                    </a:cubicBezTo>
                    <a:cubicBezTo>
                      <a:pt x="21423" y="3969"/>
                      <a:pt x="21247" y="6108"/>
                      <a:pt x="20937" y="7744"/>
                    </a:cubicBezTo>
                    <a:cubicBezTo>
                      <a:pt x="20628" y="9380"/>
                      <a:pt x="20098" y="11183"/>
                      <a:pt x="19612" y="12525"/>
                    </a:cubicBezTo>
                    <a:cubicBezTo>
                      <a:pt x="19126" y="13867"/>
                      <a:pt x="18685" y="14832"/>
                      <a:pt x="18022" y="15923"/>
                    </a:cubicBezTo>
                    <a:cubicBezTo>
                      <a:pt x="17404" y="17013"/>
                      <a:pt x="16609" y="18145"/>
                      <a:pt x="15725" y="18984"/>
                    </a:cubicBezTo>
                    <a:cubicBezTo>
                      <a:pt x="14842" y="19823"/>
                      <a:pt x="13826" y="20536"/>
                      <a:pt x="12766" y="20872"/>
                    </a:cubicBezTo>
                    <a:cubicBezTo>
                      <a:pt x="11706" y="21207"/>
                      <a:pt x="10513" y="21375"/>
                      <a:pt x="9453" y="21123"/>
                    </a:cubicBezTo>
                    <a:cubicBezTo>
                      <a:pt x="8348" y="20872"/>
                      <a:pt x="7244" y="20243"/>
                      <a:pt x="6317" y="19446"/>
                    </a:cubicBezTo>
                    <a:cubicBezTo>
                      <a:pt x="5389" y="18649"/>
                      <a:pt x="4594" y="17684"/>
                      <a:pt x="3843" y="16426"/>
                    </a:cubicBezTo>
                    <a:cubicBezTo>
                      <a:pt x="3048" y="15168"/>
                      <a:pt x="2297" y="13532"/>
                      <a:pt x="1723" y="11896"/>
                    </a:cubicBezTo>
                    <a:cubicBezTo>
                      <a:pt x="1193" y="10260"/>
                      <a:pt x="751" y="8331"/>
                      <a:pt x="442" y="6528"/>
                    </a:cubicBezTo>
                    <a:cubicBezTo>
                      <a:pt x="177" y="4724"/>
                      <a:pt x="0" y="1746"/>
                      <a:pt x="0" y="949"/>
                    </a:cubicBezTo>
                    <a:lnTo>
                      <a:pt x="574" y="1704"/>
                    </a:lnTo>
                    <a:close/>
                    <a:moveTo>
                      <a:pt x="574" y="1704"/>
                    </a:move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8" name="AutoShape 31"/>
              <p:cNvSpPr>
                <a:spLocks noChangeArrowheads="1"/>
              </p:cNvSpPr>
              <p:nvPr/>
            </p:nvSpPr>
            <p:spPr bwMode="auto">
              <a:xfrm>
                <a:off x="1101" y="1288"/>
                <a:ext cx="348" cy="73"/>
              </a:xfrm>
              <a:custGeom>
                <a:avLst/>
                <a:gdLst>
                  <a:gd name="T0" fmla="*/ 0 w 21600"/>
                  <a:gd name="T1" fmla="*/ 0 h 21530"/>
                  <a:gd name="T2" fmla="*/ 21600 w 21600"/>
                  <a:gd name="T3" fmla="*/ 21530 h 21530"/>
                </a:gdLst>
                <a:ahLst/>
                <a:cxnLst/>
                <a:rect l="T0" t="T1" r="T2" b="T3"/>
                <a:pathLst>
                  <a:path w="21600" h="21530">
                    <a:moveTo>
                      <a:pt x="0" y="6556"/>
                    </a:moveTo>
                    <a:cubicBezTo>
                      <a:pt x="375" y="7732"/>
                      <a:pt x="1258" y="11262"/>
                      <a:pt x="2228" y="13447"/>
                    </a:cubicBezTo>
                    <a:cubicBezTo>
                      <a:pt x="3199" y="15633"/>
                      <a:pt x="4699" y="18154"/>
                      <a:pt x="5803" y="19499"/>
                    </a:cubicBezTo>
                    <a:cubicBezTo>
                      <a:pt x="6906" y="20844"/>
                      <a:pt x="7656" y="21432"/>
                      <a:pt x="8914" y="21516"/>
                    </a:cubicBezTo>
                    <a:cubicBezTo>
                      <a:pt x="10171" y="21600"/>
                      <a:pt x="11958" y="21348"/>
                      <a:pt x="13415" y="20003"/>
                    </a:cubicBezTo>
                    <a:cubicBezTo>
                      <a:pt x="14871" y="18658"/>
                      <a:pt x="16283" y="16809"/>
                      <a:pt x="17651" y="13447"/>
                    </a:cubicBezTo>
                    <a:cubicBezTo>
                      <a:pt x="19019" y="10086"/>
                      <a:pt x="20784" y="2774"/>
                      <a:pt x="21600" y="0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9" name="Oval 32"/>
              <p:cNvSpPr>
                <a:spLocks noChangeArrowheads="1"/>
              </p:cNvSpPr>
              <p:nvPr/>
            </p:nvSpPr>
            <p:spPr bwMode="auto">
              <a:xfrm>
                <a:off x="1101" y="972"/>
                <a:ext cx="350" cy="656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9" name="Line 33"/>
            <p:cNvSpPr>
              <a:spLocks noChangeShapeType="1"/>
            </p:cNvSpPr>
            <p:nvPr/>
          </p:nvSpPr>
          <p:spPr bwMode="auto">
            <a:xfrm flipH="1">
              <a:off x="1395" y="1008"/>
              <a:ext cx="666" cy="89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Line 34"/>
            <p:cNvSpPr>
              <a:spLocks noChangeShapeType="1"/>
            </p:cNvSpPr>
            <p:nvPr/>
          </p:nvSpPr>
          <p:spPr bwMode="auto">
            <a:xfrm flipH="1">
              <a:off x="1185" y="1057"/>
              <a:ext cx="629" cy="84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Line 35"/>
            <p:cNvSpPr>
              <a:spLocks noChangeShapeType="1"/>
            </p:cNvSpPr>
            <p:nvPr/>
          </p:nvSpPr>
          <p:spPr bwMode="auto">
            <a:xfrm>
              <a:off x="1342" y="1355"/>
              <a:ext cx="678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flipH="1">
              <a:off x="966" y="1340"/>
              <a:ext cx="431" cy="564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H="1">
              <a:off x="1058" y="1350"/>
              <a:ext cx="119" cy="13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Line 38"/>
            <p:cNvSpPr>
              <a:spLocks noChangeShapeType="1"/>
            </p:cNvSpPr>
            <p:nvPr/>
          </p:nvSpPr>
          <p:spPr bwMode="auto">
            <a:xfrm>
              <a:off x="842" y="1355"/>
              <a:ext cx="346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5" name="Group 39"/>
            <p:cNvGrpSpPr>
              <a:grpSpLocks/>
            </p:cNvGrpSpPr>
            <p:nvPr/>
          </p:nvGrpSpPr>
          <p:grpSpPr bwMode="auto">
            <a:xfrm>
              <a:off x="326" y="1302"/>
              <a:ext cx="729" cy="665"/>
              <a:chOff x="326" y="1302"/>
              <a:chExt cx="729" cy="665"/>
            </a:xfrm>
          </p:grpSpPr>
          <p:sp>
            <p:nvSpPr>
              <p:cNvPr id="80" name="Oval 40"/>
              <p:cNvSpPr>
                <a:spLocks noChangeArrowheads="1"/>
              </p:cNvSpPr>
              <p:nvPr/>
            </p:nvSpPr>
            <p:spPr bwMode="auto">
              <a:xfrm>
                <a:off x="334" y="1302"/>
                <a:ext cx="708" cy="65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lin ang="0" scaled="1"/>
              </a:gra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1" name="Oval 41"/>
              <p:cNvSpPr>
                <a:spLocks noChangeArrowheads="1"/>
              </p:cNvSpPr>
              <p:nvPr/>
            </p:nvSpPr>
            <p:spPr bwMode="auto">
              <a:xfrm>
                <a:off x="334" y="1302"/>
                <a:ext cx="706" cy="655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2" name="AutoShape 42"/>
              <p:cNvSpPr>
                <a:spLocks noChangeArrowheads="1"/>
              </p:cNvSpPr>
              <p:nvPr/>
            </p:nvSpPr>
            <p:spPr bwMode="auto">
              <a:xfrm>
                <a:off x="326" y="1578"/>
                <a:ext cx="730" cy="391"/>
              </a:xfrm>
              <a:custGeom>
                <a:avLst/>
                <a:gdLst>
                  <a:gd name="T0" fmla="*/ 0 w 21535"/>
                  <a:gd name="T1" fmla="*/ 0 h 21239"/>
                  <a:gd name="T2" fmla="*/ 21535 w 21535"/>
                  <a:gd name="T3" fmla="*/ 21239 h 21239"/>
                </a:gdLst>
                <a:ahLst/>
                <a:cxnLst/>
                <a:rect l="T0" t="T1" r="T2" b="T3"/>
                <a:pathLst>
                  <a:path w="21535" h="21239">
                    <a:moveTo>
                      <a:pt x="484" y="3789"/>
                    </a:moveTo>
                    <a:cubicBezTo>
                      <a:pt x="858" y="4321"/>
                      <a:pt x="1320" y="5234"/>
                      <a:pt x="2200" y="6071"/>
                    </a:cubicBezTo>
                    <a:cubicBezTo>
                      <a:pt x="3079" y="6907"/>
                      <a:pt x="4663" y="8200"/>
                      <a:pt x="5763" y="8809"/>
                    </a:cubicBezTo>
                    <a:cubicBezTo>
                      <a:pt x="6863" y="9417"/>
                      <a:pt x="7611" y="9683"/>
                      <a:pt x="8864" y="9721"/>
                    </a:cubicBezTo>
                    <a:cubicBezTo>
                      <a:pt x="10118" y="9759"/>
                      <a:pt x="12010" y="9531"/>
                      <a:pt x="13352" y="9037"/>
                    </a:cubicBezTo>
                    <a:cubicBezTo>
                      <a:pt x="14693" y="8543"/>
                      <a:pt x="15815" y="7744"/>
                      <a:pt x="16915" y="6717"/>
                    </a:cubicBezTo>
                    <a:cubicBezTo>
                      <a:pt x="18015" y="5690"/>
                      <a:pt x="19180" y="3979"/>
                      <a:pt x="19950" y="2876"/>
                    </a:cubicBezTo>
                    <a:cubicBezTo>
                      <a:pt x="20720" y="1773"/>
                      <a:pt x="21248" y="-242"/>
                      <a:pt x="21512" y="24"/>
                    </a:cubicBezTo>
                    <a:cubicBezTo>
                      <a:pt x="21402" y="176"/>
                      <a:pt x="21600" y="2952"/>
                      <a:pt x="21512" y="4435"/>
                    </a:cubicBezTo>
                    <a:cubicBezTo>
                      <a:pt x="21424" y="5919"/>
                      <a:pt x="21248" y="7516"/>
                      <a:pt x="20940" y="8999"/>
                    </a:cubicBezTo>
                    <a:cubicBezTo>
                      <a:pt x="20632" y="10482"/>
                      <a:pt x="20082" y="12117"/>
                      <a:pt x="19598" y="13334"/>
                    </a:cubicBezTo>
                    <a:cubicBezTo>
                      <a:pt x="19114" y="14551"/>
                      <a:pt x="18675" y="15426"/>
                      <a:pt x="18037" y="16414"/>
                    </a:cubicBezTo>
                    <a:cubicBezTo>
                      <a:pt x="17399" y="17403"/>
                      <a:pt x="16607" y="18430"/>
                      <a:pt x="15727" y="19190"/>
                    </a:cubicBezTo>
                    <a:cubicBezTo>
                      <a:pt x="14847" y="19951"/>
                      <a:pt x="13813" y="20597"/>
                      <a:pt x="12758" y="20902"/>
                    </a:cubicBezTo>
                    <a:cubicBezTo>
                      <a:pt x="11702" y="21206"/>
                      <a:pt x="10514" y="21358"/>
                      <a:pt x="9436" y="21130"/>
                    </a:cubicBezTo>
                    <a:cubicBezTo>
                      <a:pt x="8358" y="20902"/>
                      <a:pt x="7259" y="20331"/>
                      <a:pt x="6335" y="19609"/>
                    </a:cubicBezTo>
                    <a:cubicBezTo>
                      <a:pt x="5411" y="18886"/>
                      <a:pt x="4597" y="18012"/>
                      <a:pt x="3827" y="16871"/>
                    </a:cubicBezTo>
                    <a:cubicBezTo>
                      <a:pt x="3057" y="15730"/>
                      <a:pt x="2288" y="14247"/>
                      <a:pt x="1738" y="12764"/>
                    </a:cubicBezTo>
                    <a:cubicBezTo>
                      <a:pt x="1188" y="11281"/>
                      <a:pt x="748" y="9531"/>
                      <a:pt x="462" y="7896"/>
                    </a:cubicBezTo>
                    <a:cubicBezTo>
                      <a:pt x="176" y="6261"/>
                      <a:pt x="0" y="3523"/>
                      <a:pt x="0" y="2838"/>
                    </a:cubicBezTo>
                    <a:lnTo>
                      <a:pt x="484" y="3789"/>
                    </a:lnTo>
                    <a:close/>
                    <a:moveTo>
                      <a:pt x="484" y="3789"/>
                    </a:move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3" name="AutoShape 43"/>
              <p:cNvSpPr>
                <a:spLocks noChangeArrowheads="1"/>
              </p:cNvSpPr>
              <p:nvPr/>
            </p:nvSpPr>
            <p:spPr bwMode="auto">
              <a:xfrm flipH="1">
                <a:off x="864" y="1384"/>
                <a:ext cx="181" cy="471"/>
              </a:xfrm>
              <a:custGeom>
                <a:avLst/>
                <a:gdLst>
                  <a:gd name="T0" fmla="*/ 0 w 21361"/>
                  <a:gd name="T1" fmla="*/ 0 h 21401"/>
                  <a:gd name="T2" fmla="*/ 21361 w 21361"/>
                  <a:gd name="T3" fmla="*/ 21401 h 21401"/>
                </a:gdLst>
                <a:ahLst/>
                <a:cxnLst/>
                <a:rect l="T0" t="T1" r="T2" b="T3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3816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4" name="AutoShape 44"/>
              <p:cNvSpPr>
                <a:spLocks noChangeArrowheads="1"/>
              </p:cNvSpPr>
              <p:nvPr/>
            </p:nvSpPr>
            <p:spPr bwMode="auto">
              <a:xfrm>
                <a:off x="847" y="1382"/>
                <a:ext cx="82" cy="478"/>
              </a:xfrm>
              <a:custGeom>
                <a:avLst/>
                <a:gdLst>
                  <a:gd name="T0" fmla="*/ 0 w 21248"/>
                  <a:gd name="T1" fmla="*/ 0 h 21318"/>
                  <a:gd name="T2" fmla="*/ 21248 w 21248"/>
                  <a:gd name="T3" fmla="*/ 21318 h 21318"/>
                </a:gdLst>
                <a:ahLst/>
                <a:cxnLst/>
                <a:rect l="T0" t="T1" r="T2" b="T3"/>
                <a:pathLst>
                  <a:path w="21248" h="21318">
                    <a:moveTo>
                      <a:pt x="16701" y="18255"/>
                    </a:moveTo>
                    <a:cubicBezTo>
                      <a:pt x="15943" y="17395"/>
                      <a:pt x="15943" y="16801"/>
                      <a:pt x="15564" y="15852"/>
                    </a:cubicBezTo>
                    <a:cubicBezTo>
                      <a:pt x="15185" y="14903"/>
                      <a:pt x="14427" y="13686"/>
                      <a:pt x="14427" y="12470"/>
                    </a:cubicBezTo>
                    <a:cubicBezTo>
                      <a:pt x="14427" y="11253"/>
                      <a:pt x="14806" y="9888"/>
                      <a:pt x="14995" y="8464"/>
                    </a:cubicBezTo>
                    <a:cubicBezTo>
                      <a:pt x="15185" y="7040"/>
                      <a:pt x="15374" y="5319"/>
                      <a:pt x="15564" y="3925"/>
                    </a:cubicBezTo>
                    <a:cubicBezTo>
                      <a:pt x="15753" y="2530"/>
                      <a:pt x="17648" y="-170"/>
                      <a:pt x="15943" y="8"/>
                    </a:cubicBezTo>
                    <a:cubicBezTo>
                      <a:pt x="9880" y="1581"/>
                      <a:pt x="7227" y="3450"/>
                      <a:pt x="4764" y="4963"/>
                    </a:cubicBezTo>
                    <a:cubicBezTo>
                      <a:pt x="2111" y="6595"/>
                      <a:pt x="785" y="8197"/>
                      <a:pt x="216" y="9888"/>
                    </a:cubicBezTo>
                    <a:cubicBezTo>
                      <a:pt x="-352" y="11579"/>
                      <a:pt x="216" y="13627"/>
                      <a:pt x="1732" y="15140"/>
                    </a:cubicBezTo>
                    <a:cubicBezTo>
                      <a:pt x="3248" y="16653"/>
                      <a:pt x="6280" y="17870"/>
                      <a:pt x="9501" y="18908"/>
                    </a:cubicBezTo>
                    <a:cubicBezTo>
                      <a:pt x="12722" y="19946"/>
                      <a:pt x="20111" y="21430"/>
                      <a:pt x="21248" y="21311"/>
                    </a:cubicBezTo>
                    <a:cubicBezTo>
                      <a:pt x="21248" y="21282"/>
                      <a:pt x="17648" y="18878"/>
                      <a:pt x="16701" y="18255"/>
                    </a:cubicBezTo>
                    <a:close/>
                    <a:moveTo>
                      <a:pt x="16701" y="18255"/>
                    </a:moveTo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5" name="AutoShape 45"/>
              <p:cNvSpPr>
                <a:spLocks noChangeArrowheads="1"/>
              </p:cNvSpPr>
              <p:nvPr/>
            </p:nvSpPr>
            <p:spPr bwMode="auto">
              <a:xfrm>
                <a:off x="334" y="1638"/>
                <a:ext cx="571" cy="119"/>
              </a:xfrm>
              <a:custGeom>
                <a:avLst/>
                <a:gdLst>
                  <a:gd name="T0" fmla="*/ 0 w 21600"/>
                  <a:gd name="T1" fmla="*/ 0 h 21488"/>
                  <a:gd name="T2" fmla="*/ 21600 w 21600"/>
                  <a:gd name="T3" fmla="*/ 21488 h 21488"/>
                </a:gdLst>
                <a:ahLst/>
                <a:cxnLst/>
                <a:rect l="T0" t="T1" r="T2" b="T3"/>
                <a:pathLst>
                  <a:path w="21600" h="21488">
                    <a:moveTo>
                      <a:pt x="0" y="0"/>
                    </a:moveTo>
                    <a:cubicBezTo>
                      <a:pt x="465" y="1689"/>
                      <a:pt x="1558" y="6758"/>
                      <a:pt x="2762" y="9895"/>
                    </a:cubicBezTo>
                    <a:cubicBezTo>
                      <a:pt x="3965" y="13032"/>
                      <a:pt x="5824" y="16653"/>
                      <a:pt x="7191" y="18583"/>
                    </a:cubicBezTo>
                    <a:cubicBezTo>
                      <a:pt x="8558" y="20514"/>
                      <a:pt x="9488" y="21359"/>
                      <a:pt x="11046" y="21479"/>
                    </a:cubicBezTo>
                    <a:cubicBezTo>
                      <a:pt x="12605" y="21600"/>
                      <a:pt x="15202" y="20393"/>
                      <a:pt x="16624" y="19307"/>
                    </a:cubicBezTo>
                    <a:cubicBezTo>
                      <a:pt x="18046" y="18221"/>
                      <a:pt x="18784" y="16894"/>
                      <a:pt x="19522" y="14842"/>
                    </a:cubicBezTo>
                    <a:cubicBezTo>
                      <a:pt x="20260" y="12791"/>
                      <a:pt x="20643" y="8809"/>
                      <a:pt x="20998" y="7240"/>
                    </a:cubicBezTo>
                    <a:cubicBezTo>
                      <a:pt x="21354" y="5672"/>
                      <a:pt x="21463" y="5551"/>
                      <a:pt x="21600" y="5068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36" name="Line 46"/>
            <p:cNvSpPr>
              <a:spLocks noChangeShapeType="1"/>
            </p:cNvSpPr>
            <p:nvPr/>
          </p:nvSpPr>
          <p:spPr bwMode="auto">
            <a:xfrm flipH="1">
              <a:off x="883" y="1228"/>
              <a:ext cx="182" cy="224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Line 47"/>
            <p:cNvSpPr>
              <a:spLocks noChangeShapeType="1"/>
            </p:cNvSpPr>
            <p:nvPr/>
          </p:nvSpPr>
          <p:spPr bwMode="auto">
            <a:xfrm>
              <a:off x="884" y="1488"/>
              <a:ext cx="914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Line 48"/>
            <p:cNvSpPr>
              <a:spLocks noChangeShapeType="1"/>
            </p:cNvSpPr>
            <p:nvPr/>
          </p:nvSpPr>
          <p:spPr bwMode="auto">
            <a:xfrm>
              <a:off x="818" y="1744"/>
              <a:ext cx="918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Line 49"/>
            <p:cNvSpPr>
              <a:spLocks noChangeShapeType="1"/>
            </p:cNvSpPr>
            <p:nvPr/>
          </p:nvSpPr>
          <p:spPr bwMode="auto">
            <a:xfrm>
              <a:off x="872" y="1617"/>
              <a:ext cx="969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Line 50"/>
            <p:cNvSpPr>
              <a:spLocks noChangeShapeType="1"/>
            </p:cNvSpPr>
            <p:nvPr/>
          </p:nvSpPr>
          <p:spPr bwMode="auto">
            <a:xfrm flipH="1">
              <a:off x="756" y="1479"/>
              <a:ext cx="328" cy="426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Line 51"/>
            <p:cNvSpPr>
              <a:spLocks noChangeShapeType="1"/>
            </p:cNvSpPr>
            <p:nvPr/>
          </p:nvSpPr>
          <p:spPr bwMode="auto">
            <a:xfrm flipH="1">
              <a:off x="554" y="1768"/>
              <a:ext cx="121" cy="13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Line 52"/>
            <p:cNvSpPr>
              <a:spLocks noChangeShapeType="1"/>
            </p:cNvSpPr>
            <p:nvPr/>
          </p:nvSpPr>
          <p:spPr bwMode="auto">
            <a:xfrm flipH="1">
              <a:off x="348" y="1737"/>
              <a:ext cx="139" cy="168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Line 53"/>
            <p:cNvSpPr>
              <a:spLocks noChangeShapeType="1"/>
            </p:cNvSpPr>
            <p:nvPr/>
          </p:nvSpPr>
          <p:spPr bwMode="auto">
            <a:xfrm>
              <a:off x="175" y="1907"/>
              <a:ext cx="1445" cy="3"/>
            </a:xfrm>
            <a:prstGeom prst="line">
              <a:avLst/>
            </a:pr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AutoShape 54"/>
            <p:cNvSpPr>
              <a:spLocks noChangeArrowheads="1"/>
            </p:cNvSpPr>
            <p:nvPr/>
          </p:nvSpPr>
          <p:spPr bwMode="auto">
            <a:xfrm>
              <a:off x="390" y="1771"/>
              <a:ext cx="261" cy="206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2900" y="0"/>
                  </a:moveTo>
                  <a:lnTo>
                    <a:pt x="5310" y="13161"/>
                  </a:lnTo>
                  <a:lnTo>
                    <a:pt x="0" y="13161"/>
                  </a:lnTo>
                  <a:lnTo>
                    <a:pt x="5040" y="21600"/>
                  </a:lnTo>
                  <a:lnTo>
                    <a:pt x="18930" y="13161"/>
                  </a:lnTo>
                  <a:lnTo>
                    <a:pt x="13950" y="13266"/>
                  </a:lnTo>
                  <a:lnTo>
                    <a:pt x="21600" y="0"/>
                  </a:lnTo>
                  <a:lnTo>
                    <a:pt x="12900" y="0"/>
                  </a:lnTo>
                  <a:close/>
                  <a:moveTo>
                    <a:pt x="12900" y="0"/>
                  </a:moveTo>
                </a:path>
              </a:pathLst>
            </a:cu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45" name="Group 55"/>
            <p:cNvGrpSpPr>
              <a:grpSpLocks/>
            </p:cNvGrpSpPr>
            <p:nvPr/>
          </p:nvGrpSpPr>
          <p:grpSpPr bwMode="auto">
            <a:xfrm>
              <a:off x="892" y="940"/>
              <a:ext cx="795" cy="366"/>
              <a:chOff x="892" y="940"/>
              <a:chExt cx="795" cy="366"/>
            </a:xfrm>
          </p:grpSpPr>
          <p:sp>
            <p:nvSpPr>
              <p:cNvPr id="67" name="Line 56"/>
              <p:cNvSpPr>
                <a:spLocks noChangeShapeType="1"/>
              </p:cNvSpPr>
              <p:nvPr/>
            </p:nvSpPr>
            <p:spPr bwMode="auto">
              <a:xfrm flipV="1">
                <a:off x="1325" y="1007"/>
                <a:ext cx="48" cy="122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Line 57"/>
              <p:cNvSpPr>
                <a:spLocks noChangeShapeType="1"/>
              </p:cNvSpPr>
              <p:nvPr/>
            </p:nvSpPr>
            <p:spPr bwMode="auto">
              <a:xfrm flipV="1">
                <a:off x="1411" y="939"/>
                <a:ext cx="122" cy="177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9" name="Line 58"/>
              <p:cNvSpPr>
                <a:spLocks noChangeShapeType="1"/>
              </p:cNvSpPr>
              <p:nvPr/>
            </p:nvSpPr>
            <p:spPr bwMode="auto">
              <a:xfrm flipV="1">
                <a:off x="1465" y="1113"/>
                <a:ext cx="193" cy="94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Line 59"/>
              <p:cNvSpPr>
                <a:spLocks noChangeShapeType="1"/>
              </p:cNvSpPr>
              <p:nvPr/>
            </p:nvSpPr>
            <p:spPr bwMode="auto">
              <a:xfrm flipV="1">
                <a:off x="1465" y="1235"/>
                <a:ext cx="223" cy="40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" name="Line 60"/>
              <p:cNvSpPr>
                <a:spLocks noChangeShapeType="1"/>
              </p:cNvSpPr>
              <p:nvPr/>
            </p:nvSpPr>
            <p:spPr bwMode="auto">
              <a:xfrm flipH="1" flipV="1">
                <a:off x="970" y="966"/>
                <a:ext cx="217" cy="146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" name="Line 61"/>
              <p:cNvSpPr>
                <a:spLocks noChangeShapeType="1"/>
              </p:cNvSpPr>
              <p:nvPr/>
            </p:nvSpPr>
            <p:spPr bwMode="auto">
              <a:xfrm flipH="1" flipV="1">
                <a:off x="907" y="1124"/>
                <a:ext cx="234" cy="95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3" name="Line 62"/>
              <p:cNvSpPr>
                <a:spLocks noChangeShapeType="1"/>
              </p:cNvSpPr>
              <p:nvPr/>
            </p:nvSpPr>
            <p:spPr bwMode="auto">
              <a:xfrm flipH="1" flipV="1">
                <a:off x="891" y="1284"/>
                <a:ext cx="210" cy="24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4" name="Line 63"/>
              <p:cNvSpPr>
                <a:spLocks noChangeShapeType="1"/>
              </p:cNvSpPr>
              <p:nvPr/>
            </p:nvSpPr>
            <p:spPr bwMode="auto">
              <a:xfrm flipH="1" flipV="1">
                <a:off x="1071" y="1231"/>
                <a:ext cx="155" cy="40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5" name="Line 64"/>
              <p:cNvSpPr>
                <a:spLocks noChangeShapeType="1"/>
              </p:cNvSpPr>
              <p:nvPr/>
            </p:nvSpPr>
            <p:spPr bwMode="auto">
              <a:xfrm flipH="1" flipV="1">
                <a:off x="1086" y="1102"/>
                <a:ext cx="139" cy="73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6" name="Line 65"/>
              <p:cNvSpPr>
                <a:spLocks noChangeShapeType="1"/>
              </p:cNvSpPr>
              <p:nvPr/>
            </p:nvSpPr>
            <p:spPr bwMode="auto">
              <a:xfrm flipH="1" flipV="1">
                <a:off x="1209" y="1031"/>
                <a:ext cx="64" cy="98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7" name="Line 66"/>
              <p:cNvSpPr>
                <a:spLocks noChangeShapeType="1"/>
              </p:cNvSpPr>
              <p:nvPr/>
            </p:nvSpPr>
            <p:spPr bwMode="auto">
              <a:xfrm flipV="1">
                <a:off x="1372" y="1094"/>
                <a:ext cx="83" cy="63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8" name="Line 67"/>
              <p:cNvSpPr>
                <a:spLocks noChangeShapeType="1"/>
              </p:cNvSpPr>
              <p:nvPr/>
            </p:nvSpPr>
            <p:spPr bwMode="auto">
              <a:xfrm flipV="1">
                <a:off x="1365" y="1203"/>
                <a:ext cx="137" cy="31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9" name="Line 68"/>
              <p:cNvSpPr>
                <a:spLocks noChangeShapeType="1"/>
              </p:cNvSpPr>
              <p:nvPr/>
            </p:nvSpPr>
            <p:spPr bwMode="auto">
              <a:xfrm flipH="1" flipV="1">
                <a:off x="1185" y="1179"/>
                <a:ext cx="95" cy="56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46" name="Group 69"/>
            <p:cNvGrpSpPr>
              <a:grpSpLocks/>
            </p:cNvGrpSpPr>
            <p:nvPr/>
          </p:nvGrpSpPr>
          <p:grpSpPr bwMode="auto">
            <a:xfrm>
              <a:off x="892" y="1382"/>
              <a:ext cx="751" cy="325"/>
              <a:chOff x="892" y="1382"/>
              <a:chExt cx="751" cy="325"/>
            </a:xfrm>
          </p:grpSpPr>
          <p:sp>
            <p:nvSpPr>
              <p:cNvPr id="54" name="Line 70"/>
              <p:cNvSpPr>
                <a:spLocks noChangeShapeType="1"/>
              </p:cNvSpPr>
              <p:nvPr/>
            </p:nvSpPr>
            <p:spPr bwMode="auto">
              <a:xfrm flipH="1">
                <a:off x="1165" y="1511"/>
                <a:ext cx="68" cy="127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Line 71"/>
              <p:cNvSpPr>
                <a:spLocks noChangeShapeType="1"/>
              </p:cNvSpPr>
              <p:nvPr/>
            </p:nvSpPr>
            <p:spPr bwMode="auto">
              <a:xfrm flipH="1">
                <a:off x="1014" y="1559"/>
                <a:ext cx="137" cy="149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Line 72"/>
              <p:cNvSpPr>
                <a:spLocks noChangeShapeType="1"/>
              </p:cNvSpPr>
              <p:nvPr/>
            </p:nvSpPr>
            <p:spPr bwMode="auto">
              <a:xfrm flipH="1">
                <a:off x="891" y="1475"/>
                <a:ext cx="206" cy="7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" name="Line 73"/>
              <p:cNvSpPr>
                <a:spLocks noChangeShapeType="1"/>
              </p:cNvSpPr>
              <p:nvPr/>
            </p:nvSpPr>
            <p:spPr bwMode="auto">
              <a:xfrm flipH="1">
                <a:off x="938" y="1410"/>
                <a:ext cx="160" cy="15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Line 74"/>
              <p:cNvSpPr>
                <a:spLocks noChangeShapeType="1"/>
              </p:cNvSpPr>
              <p:nvPr/>
            </p:nvSpPr>
            <p:spPr bwMode="auto">
              <a:xfrm>
                <a:off x="1372" y="1565"/>
                <a:ext cx="196" cy="119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Line 75"/>
              <p:cNvSpPr>
                <a:spLocks noChangeShapeType="1"/>
              </p:cNvSpPr>
              <p:nvPr/>
            </p:nvSpPr>
            <p:spPr bwMode="auto">
              <a:xfrm>
                <a:off x="1416" y="1463"/>
                <a:ext cx="213" cy="7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0" name="Line 76"/>
              <p:cNvSpPr>
                <a:spLocks noChangeShapeType="1"/>
              </p:cNvSpPr>
              <p:nvPr/>
            </p:nvSpPr>
            <p:spPr bwMode="auto">
              <a:xfrm>
                <a:off x="1456" y="1382"/>
                <a:ext cx="188" cy="5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" name="Line 77"/>
              <p:cNvSpPr>
                <a:spLocks noChangeShapeType="1"/>
              </p:cNvSpPr>
              <p:nvPr/>
            </p:nvSpPr>
            <p:spPr bwMode="auto">
              <a:xfrm>
                <a:off x="1334" y="1416"/>
                <a:ext cx="135" cy="20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Line 78"/>
              <p:cNvSpPr>
                <a:spLocks noChangeShapeType="1"/>
              </p:cNvSpPr>
              <p:nvPr/>
            </p:nvSpPr>
            <p:spPr bwMode="auto">
              <a:xfrm>
                <a:off x="1334" y="1506"/>
                <a:ext cx="122" cy="51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Line 79"/>
              <p:cNvSpPr>
                <a:spLocks noChangeShapeType="1"/>
              </p:cNvSpPr>
              <p:nvPr/>
            </p:nvSpPr>
            <p:spPr bwMode="auto">
              <a:xfrm>
                <a:off x="1291" y="1547"/>
                <a:ext cx="46" cy="76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Line 80"/>
              <p:cNvSpPr>
                <a:spLocks noChangeShapeType="1"/>
              </p:cNvSpPr>
              <p:nvPr/>
            </p:nvSpPr>
            <p:spPr bwMode="auto">
              <a:xfrm flipH="1">
                <a:off x="1090" y="1523"/>
                <a:ext cx="100" cy="41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" name="Line 81"/>
              <p:cNvSpPr>
                <a:spLocks noChangeShapeType="1"/>
              </p:cNvSpPr>
              <p:nvPr/>
            </p:nvSpPr>
            <p:spPr bwMode="auto">
              <a:xfrm flipH="1">
                <a:off x="1047" y="1448"/>
                <a:ext cx="152" cy="1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Line 82"/>
              <p:cNvSpPr>
                <a:spLocks noChangeShapeType="1"/>
              </p:cNvSpPr>
              <p:nvPr/>
            </p:nvSpPr>
            <p:spPr bwMode="auto">
              <a:xfrm>
                <a:off x="1279" y="1449"/>
                <a:ext cx="77" cy="3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7" name="Line 83"/>
            <p:cNvSpPr>
              <a:spLocks noChangeShapeType="1"/>
            </p:cNvSpPr>
            <p:nvPr/>
          </p:nvSpPr>
          <p:spPr bwMode="auto">
            <a:xfrm>
              <a:off x="265" y="1746"/>
              <a:ext cx="239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Line 84"/>
            <p:cNvSpPr>
              <a:spLocks noChangeShapeType="1"/>
            </p:cNvSpPr>
            <p:nvPr/>
          </p:nvSpPr>
          <p:spPr bwMode="auto">
            <a:xfrm>
              <a:off x="2119" y="969"/>
              <a:ext cx="181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Line 85"/>
            <p:cNvSpPr>
              <a:spLocks noChangeShapeType="1"/>
            </p:cNvSpPr>
            <p:nvPr/>
          </p:nvSpPr>
          <p:spPr bwMode="auto">
            <a:xfrm flipH="1">
              <a:off x="2188" y="708"/>
              <a:ext cx="92" cy="10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AutoShape 86"/>
            <p:cNvSpPr>
              <a:spLocks noChangeArrowheads="1"/>
            </p:cNvSpPr>
            <p:nvPr/>
          </p:nvSpPr>
          <p:spPr bwMode="auto">
            <a:xfrm>
              <a:off x="1208" y="1080"/>
              <a:ext cx="133" cy="135"/>
            </a:xfrm>
            <a:prstGeom prst="plus">
              <a:avLst>
                <a:gd name="adj" fmla="val 34722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" name="Rectangle 87"/>
            <p:cNvSpPr>
              <a:spLocks noChangeArrowheads="1"/>
            </p:cNvSpPr>
            <p:nvPr/>
          </p:nvSpPr>
          <p:spPr bwMode="auto">
            <a:xfrm>
              <a:off x="1208" y="1444"/>
              <a:ext cx="133" cy="45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AutoShape 88"/>
            <p:cNvSpPr>
              <a:spLocks noChangeArrowheads="1"/>
            </p:cNvSpPr>
            <p:nvPr/>
          </p:nvSpPr>
          <p:spPr bwMode="auto">
            <a:xfrm>
              <a:off x="1240" y="575"/>
              <a:ext cx="89" cy="315"/>
            </a:xfrm>
            <a:prstGeom prst="upArrow">
              <a:avLst>
                <a:gd name="adj1" fmla="val 50000"/>
                <a:gd name="adj2" fmla="val 88483"/>
              </a:avLst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" name="Text Box 89"/>
            <p:cNvSpPr txBox="1">
              <a:spLocks noChangeArrowheads="1"/>
            </p:cNvSpPr>
            <p:nvPr/>
          </p:nvSpPr>
          <p:spPr bwMode="auto">
            <a:xfrm>
              <a:off x="961" y="453"/>
              <a:ext cx="319" cy="302"/>
            </a:xfrm>
            <a:prstGeom prst="rect">
              <a:avLst/>
            </a:prstGeom>
            <a:solidFill>
              <a:srgbClr val="FFFFCC">
                <a:alpha val="3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2A7E50"/>
                </a:buClr>
              </a:pPr>
              <a:r>
                <a:rPr lang="en-US" i="1" dirty="0" smtClean="0">
                  <a:solidFill>
                    <a:srgbClr val="2A7E50"/>
                  </a:solidFill>
                </a:rPr>
                <a:t>B</a:t>
              </a:r>
              <a:endParaRPr lang="en-US" i="1" dirty="0">
                <a:solidFill>
                  <a:srgbClr val="2A7E50"/>
                </a:solidFill>
              </a:endParaRPr>
            </a:p>
          </p:txBody>
        </p:sp>
      </p:grpSp>
      <p:pic>
        <p:nvPicPr>
          <p:cNvPr id="4" name="図 3" descr="2012-Aug-14-figur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0" y="4054201"/>
            <a:ext cx="3384376" cy="2428994"/>
          </a:xfrm>
          <a:prstGeom prst="rect">
            <a:avLst/>
          </a:prstGeom>
        </p:spPr>
      </p:pic>
      <p:sp>
        <p:nvSpPr>
          <p:cNvPr id="96" name="テキスト ボックス 95"/>
          <p:cNvSpPr txBox="1"/>
          <p:nvPr/>
        </p:nvSpPr>
        <p:spPr>
          <a:xfrm>
            <a:off x="3939608" y="5610726"/>
            <a:ext cx="4447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correlation between particles with same charges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3939608" y="4818638"/>
            <a:ext cx="471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n>
                  <a:solidFill>
                    <a:srgbClr val="000090"/>
                  </a:solidFill>
                </a:ln>
                <a:noFill/>
                <a:latin typeface="+mn-lt"/>
              </a:rPr>
              <a:t>correlation between particles with different charges</a:t>
            </a:r>
            <a:endParaRPr kumimoji="1" lang="ja-JP" altLang="en-US" sz="1600" dirty="0">
              <a:ln>
                <a:solidFill>
                  <a:srgbClr val="000090"/>
                </a:solidFill>
              </a:ln>
              <a:noFill/>
              <a:latin typeface="+mn-lt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41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70819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a</a:t>
            </a:r>
            <a:r>
              <a:rPr kumimoji="1" lang="en-US" altLang="ja-JP" dirty="0" smtClean="0"/>
              <a:t>ssuming perfect alignment and distribution</a:t>
            </a:r>
          </a:p>
          <a:p>
            <a:pPr lvl="2"/>
            <a:endParaRPr kumimoji="1" lang="en-US" altLang="ja-JP" sz="1400" dirty="0" smtClean="0"/>
          </a:p>
          <a:p>
            <a:r>
              <a:rPr lang="en-US" altLang="ja-JP" dirty="0"/>
              <a:t>i</a:t>
            </a:r>
            <a:r>
              <a:rPr lang="en-US" altLang="ja-JP" dirty="0" smtClean="0"/>
              <a:t>f 1 domain,</a:t>
            </a:r>
            <a:r>
              <a:rPr lang="ja-JP" altLang="en-US" dirty="0" smtClean="0"/>
              <a:t> </a:t>
            </a:r>
            <a:r>
              <a:rPr lang="en-US" altLang="ja-JP" dirty="0" smtClean="0"/>
              <a:t>[(n</a:t>
            </a:r>
            <a:r>
              <a:rPr lang="en-US" altLang="ja-JP" baseline="-25000" dirty="0" smtClean="0">
                <a:latin typeface="Symbol" pitchFamily="18" charset="2"/>
              </a:rPr>
              <a:t>+</a:t>
            </a:r>
            <a:r>
              <a:rPr lang="en-US" altLang="ja-JP" baseline="30000" dirty="0" smtClean="0">
                <a:sym typeface="Symbol"/>
              </a:rPr>
              <a:t></a:t>
            </a:r>
            <a:r>
              <a:rPr lang="en-US" altLang="ja-JP" dirty="0" smtClean="0">
                <a:sym typeface="Symbol"/>
              </a:rPr>
              <a:t> </a:t>
            </a:r>
            <a:r>
              <a:rPr lang="en-US" altLang="ja-JP" dirty="0" smtClean="0">
                <a:latin typeface="Symbol" pitchFamily="18" charset="2"/>
                <a:sym typeface="Symbol"/>
              </a:rPr>
              <a:t>-</a:t>
            </a:r>
            <a:r>
              <a:rPr lang="en-US" altLang="ja-JP" dirty="0" smtClean="0">
                <a:sym typeface="Symbol"/>
              </a:rPr>
              <a:t> n</a:t>
            </a:r>
            <a:r>
              <a:rPr lang="en-US" altLang="ja-JP" baseline="-25000" dirty="0" smtClean="0">
                <a:latin typeface="Symbol" pitchFamily="18" charset="2"/>
              </a:rPr>
              <a:t>+</a:t>
            </a:r>
            <a:r>
              <a:rPr lang="en-US" altLang="ja-JP" baseline="30000" dirty="0" smtClean="0">
                <a:sym typeface="Symbol"/>
              </a:rPr>
              <a:t></a:t>
            </a:r>
            <a:r>
              <a:rPr lang="en-US" altLang="ja-JP" dirty="0" smtClean="0">
                <a:sym typeface="Symbol"/>
              </a:rPr>
              <a:t>)/</a:t>
            </a:r>
            <a:r>
              <a:rPr lang="en-US" altLang="ja-JP" dirty="0" smtClean="0"/>
              <a:t>(</a:t>
            </a:r>
            <a:r>
              <a:rPr lang="en-US" altLang="ja-JP" dirty="0"/>
              <a:t>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</a:t>
            </a:r>
            <a:r>
              <a:rPr lang="en-US" altLang="ja-JP" dirty="0">
                <a:sym typeface="Symbol"/>
              </a:rPr>
              <a:t> </a:t>
            </a:r>
            <a:r>
              <a:rPr lang="en-US" altLang="ja-JP" dirty="0" smtClean="0">
                <a:latin typeface="Symbol" pitchFamily="18" charset="2"/>
                <a:sym typeface="Symbol"/>
              </a:rPr>
              <a:t>+</a:t>
            </a:r>
            <a:r>
              <a:rPr lang="en-US" altLang="ja-JP" dirty="0" smtClean="0">
                <a:sym typeface="Symbol"/>
              </a:rPr>
              <a:t> </a:t>
            </a:r>
            <a:r>
              <a:rPr lang="en-US" altLang="ja-JP" dirty="0">
                <a:sym typeface="Symbol"/>
              </a:rPr>
              <a:t>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</a:t>
            </a:r>
            <a:r>
              <a:rPr lang="en-US" altLang="ja-JP" dirty="0" smtClean="0">
                <a:sym typeface="Symbol"/>
              </a:rPr>
              <a:t>)]</a:t>
            </a:r>
            <a:r>
              <a:rPr lang="en-US" altLang="ja-JP" baseline="30000" dirty="0" smtClean="0">
                <a:sym typeface="Symbol"/>
              </a:rPr>
              <a:t>2</a:t>
            </a:r>
            <a:r>
              <a:rPr lang="en-US" altLang="ja-JP" dirty="0" smtClean="0">
                <a:sym typeface="Symbol"/>
              </a:rPr>
              <a:t> is </a:t>
            </a:r>
            <a:r>
              <a:rPr lang="en-US" altLang="ja-JP" i="1" u="sng" dirty="0" smtClean="0">
                <a:sym typeface="Symbol"/>
              </a:rPr>
              <a:t>always</a:t>
            </a:r>
            <a:r>
              <a:rPr lang="en-US" altLang="ja-JP" dirty="0" smtClean="0">
                <a:sym typeface="Symbol"/>
              </a:rPr>
              <a:t> 1</a:t>
            </a:r>
          </a:p>
          <a:p>
            <a:r>
              <a:rPr lang="en-US" altLang="ja-JP" dirty="0">
                <a:sym typeface="Symbol"/>
              </a:rPr>
              <a:t>i</a:t>
            </a:r>
            <a:r>
              <a:rPr lang="en-US" altLang="ja-JP" dirty="0" smtClean="0">
                <a:sym typeface="Symbol"/>
              </a:rPr>
              <a:t>f 2, it is 1 (50%) or 0 (50%), </a:t>
            </a:r>
            <a:r>
              <a:rPr lang="en-US" altLang="ja-JP" i="1" dirty="0" smtClean="0">
                <a:sym typeface="Symbol"/>
              </a:rPr>
              <a:t>i.e. </a:t>
            </a:r>
            <a:r>
              <a:rPr lang="en-US" altLang="ja-JP" dirty="0" smtClean="0">
                <a:sym typeface="Symbol"/>
              </a:rPr>
              <a:t>average at 1/2</a:t>
            </a:r>
          </a:p>
          <a:p>
            <a:r>
              <a:rPr lang="en-US" altLang="ja-JP" dirty="0" smtClean="0"/>
              <a:t>if 3, it is 1 (25%) or 0.11 (75%)</a:t>
            </a:r>
            <a:r>
              <a:rPr lang="en-US" altLang="ja-JP" dirty="0" smtClean="0">
                <a:sym typeface="Symbol"/>
              </a:rPr>
              <a:t>, </a:t>
            </a:r>
            <a:r>
              <a:rPr lang="en-US" altLang="ja-JP" i="1" dirty="0" smtClean="0">
                <a:sym typeface="Symbol"/>
              </a:rPr>
              <a:t>i.e. </a:t>
            </a:r>
            <a:r>
              <a:rPr lang="en-US" altLang="ja-JP" dirty="0" smtClean="0">
                <a:sym typeface="Symbol"/>
              </a:rPr>
              <a:t>average at 1/3</a:t>
            </a:r>
            <a:endParaRPr lang="en-US" altLang="ja-JP" dirty="0" smtClean="0"/>
          </a:p>
          <a:p>
            <a:r>
              <a:rPr lang="en-US" altLang="ja-JP" dirty="0" smtClean="0"/>
              <a:t># domains </a:t>
            </a:r>
            <a:r>
              <a:rPr lang="en-US" altLang="ja-JP" dirty="0" smtClean="0">
                <a:sym typeface="Symbol"/>
              </a:rPr>
              <a:t> </a:t>
            </a:r>
            <a:r>
              <a:rPr lang="en-US" altLang="ja-JP" dirty="0" smtClean="0"/>
              <a:t>width of </a:t>
            </a:r>
            <a:r>
              <a:rPr lang="en-US" altLang="ja-JP" dirty="0"/>
              <a:t>[(n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</a:t>
            </a:r>
            <a:r>
              <a:rPr lang="en-US" altLang="ja-JP" dirty="0">
                <a:sym typeface="Symbol"/>
              </a:rPr>
              <a:t> </a:t>
            </a:r>
            <a:r>
              <a:rPr lang="en-US" altLang="ja-JP" dirty="0">
                <a:latin typeface="Symbol" pitchFamily="18" charset="2"/>
                <a:sym typeface="Symbol"/>
              </a:rPr>
              <a:t>-</a:t>
            </a:r>
            <a:r>
              <a:rPr lang="en-US" altLang="ja-JP" dirty="0">
                <a:sym typeface="Symbol"/>
              </a:rPr>
              <a:t> 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</a:t>
            </a:r>
            <a:r>
              <a:rPr lang="en-US" altLang="ja-JP" dirty="0">
                <a:sym typeface="Symbol"/>
              </a:rPr>
              <a:t>)/n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dirty="0">
                <a:sym typeface="Symbol"/>
              </a:rPr>
              <a:t>]</a:t>
            </a:r>
            <a:r>
              <a:rPr lang="en-US" altLang="ja-JP" baseline="30000" dirty="0">
                <a:sym typeface="Symbol"/>
              </a:rPr>
              <a:t>2</a:t>
            </a:r>
            <a:r>
              <a:rPr lang="en-US" altLang="ja-JP" dirty="0">
                <a:sym typeface="Symbol"/>
              </a:rPr>
              <a:t> </a:t>
            </a:r>
            <a:r>
              <a:rPr lang="en-US" altLang="ja-JP" dirty="0" smtClean="0">
                <a:sym typeface="Symbol"/>
              </a:rPr>
              <a:t>distribution</a:t>
            </a:r>
          </a:p>
          <a:p>
            <a:r>
              <a:rPr lang="en-US" altLang="ja-JP" dirty="0">
                <a:sym typeface="Symbol"/>
              </a:rPr>
              <a:t>l</a:t>
            </a:r>
            <a:r>
              <a:rPr lang="en-US" altLang="ja-JP" dirty="0" smtClean="0">
                <a:sym typeface="Symbol"/>
              </a:rPr>
              <a:t>arge N limit </a:t>
            </a:r>
            <a:r>
              <a:rPr lang="en-US" altLang="ja-JP" dirty="0">
                <a:sym typeface="Symbol"/>
              </a:rPr>
              <a:t></a:t>
            </a:r>
            <a:r>
              <a:rPr lang="en-US" altLang="ja-JP" dirty="0" smtClean="0">
                <a:sym typeface="Symbol"/>
              </a:rPr>
              <a:t> independent N particle production</a:t>
            </a:r>
          </a:p>
          <a:p>
            <a:pPr lvl="2"/>
            <a:endParaRPr lang="en-US" altLang="ja-JP" sz="1400" dirty="0" smtClean="0"/>
          </a:p>
          <a:p>
            <a:r>
              <a:rPr lang="en-US" altLang="ja-JP" dirty="0" smtClean="0"/>
              <a:t>btw </a:t>
            </a:r>
            <a:r>
              <a:rPr lang="en-US" altLang="ja-JP" dirty="0"/>
              <a:t>h</a:t>
            </a:r>
            <a:r>
              <a:rPr lang="en-US" altLang="ja-JP" dirty="0" smtClean="0"/>
              <a:t>ere, [(</a:t>
            </a:r>
            <a:r>
              <a:rPr lang="en-US" altLang="ja-JP" dirty="0"/>
              <a:t>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</a:t>
            </a:r>
            <a:r>
              <a:rPr lang="en-US" altLang="ja-JP" dirty="0">
                <a:sym typeface="Symbol"/>
              </a:rPr>
              <a:t> </a:t>
            </a:r>
            <a:r>
              <a:rPr lang="en-US" altLang="ja-JP" dirty="0">
                <a:latin typeface="Symbol" pitchFamily="18" charset="2"/>
                <a:sym typeface="Symbol"/>
              </a:rPr>
              <a:t>-</a:t>
            </a:r>
            <a:r>
              <a:rPr lang="en-US" altLang="ja-JP" dirty="0">
                <a:sym typeface="Symbol"/>
              </a:rPr>
              <a:t> </a:t>
            </a:r>
            <a:r>
              <a:rPr lang="en-US" altLang="ja-JP" dirty="0" smtClean="0">
                <a:sym typeface="Symbol"/>
              </a:rPr>
              <a:t>n</a:t>
            </a:r>
            <a:r>
              <a:rPr lang="en-US" altLang="ja-JP" baseline="-25000" dirty="0" smtClean="0">
                <a:latin typeface="Symbol" pitchFamily="18" charset="2"/>
              </a:rPr>
              <a:t>-</a:t>
            </a:r>
            <a:r>
              <a:rPr lang="en-US" altLang="ja-JP" baseline="30000" dirty="0" smtClean="0">
                <a:sym typeface="Symbol"/>
              </a:rPr>
              <a:t></a:t>
            </a:r>
            <a:r>
              <a:rPr lang="en-US" altLang="ja-JP" dirty="0" smtClean="0">
                <a:sym typeface="Symbol"/>
              </a:rPr>
              <a:t>)/</a:t>
            </a:r>
            <a:r>
              <a:rPr lang="en-US" altLang="ja-JP" dirty="0" smtClean="0"/>
              <a:t>(</a:t>
            </a:r>
            <a:r>
              <a:rPr lang="en-US" altLang="ja-JP" dirty="0"/>
              <a:t>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</a:t>
            </a:r>
            <a:r>
              <a:rPr lang="en-US" altLang="ja-JP" dirty="0">
                <a:sym typeface="Symbol"/>
              </a:rPr>
              <a:t> </a:t>
            </a:r>
            <a:r>
              <a:rPr lang="en-US" altLang="ja-JP" dirty="0" smtClean="0">
                <a:latin typeface="Symbol" pitchFamily="18" charset="2"/>
                <a:sym typeface="Symbol"/>
              </a:rPr>
              <a:t>+</a:t>
            </a:r>
            <a:r>
              <a:rPr lang="en-US" altLang="ja-JP" dirty="0" smtClean="0">
                <a:sym typeface="Symbol"/>
              </a:rPr>
              <a:t> </a:t>
            </a:r>
            <a:r>
              <a:rPr lang="en-US" altLang="ja-JP" dirty="0">
                <a:sym typeface="Symbol"/>
              </a:rPr>
              <a:t>n</a:t>
            </a:r>
            <a:r>
              <a:rPr lang="en-US" altLang="ja-JP" baseline="-25000" dirty="0">
                <a:latin typeface="Symbol" pitchFamily="18" charset="2"/>
              </a:rPr>
              <a:t>-</a:t>
            </a:r>
            <a:r>
              <a:rPr lang="en-US" altLang="ja-JP" baseline="30000" dirty="0">
                <a:sym typeface="Symbol"/>
              </a:rPr>
              <a:t></a:t>
            </a:r>
            <a:r>
              <a:rPr lang="en-US" altLang="ja-JP" dirty="0" smtClean="0">
                <a:sym typeface="Symbol"/>
              </a:rPr>
              <a:t>)]</a:t>
            </a:r>
            <a:r>
              <a:rPr lang="en-US" altLang="ja-JP" baseline="30000" dirty="0" smtClean="0">
                <a:sym typeface="Symbol"/>
              </a:rPr>
              <a:t>2</a:t>
            </a:r>
            <a:r>
              <a:rPr lang="en-US" altLang="ja-JP" dirty="0" smtClean="0">
                <a:sym typeface="Symbol"/>
              </a:rPr>
              <a:t> </a:t>
            </a:r>
            <a:r>
              <a:rPr lang="en-US" altLang="ja-JP" dirty="0">
                <a:sym typeface="Symbol"/>
              </a:rPr>
              <a:t>is </a:t>
            </a:r>
            <a:r>
              <a:rPr lang="en-US" altLang="ja-JP" i="1" u="sng" dirty="0">
                <a:sym typeface="Symbol"/>
              </a:rPr>
              <a:t>always</a:t>
            </a:r>
            <a:r>
              <a:rPr lang="en-US" altLang="ja-JP" dirty="0">
                <a:sym typeface="Symbol"/>
              </a:rPr>
              <a:t> </a:t>
            </a:r>
            <a:r>
              <a:rPr lang="en-US" altLang="ja-JP" dirty="0" smtClean="0">
                <a:sym typeface="Symbol"/>
              </a:rPr>
              <a:t>0</a:t>
            </a:r>
          </a:p>
          <a:p>
            <a:pPr lvl="1"/>
            <a:r>
              <a:rPr lang="en-US" altLang="ja-JP" dirty="0">
                <a:sym typeface="Symbol"/>
              </a:rPr>
              <a:t>n</a:t>
            </a:r>
            <a:r>
              <a:rPr lang="en-US" altLang="ja-JP" dirty="0" smtClean="0">
                <a:sym typeface="Symbol"/>
              </a:rPr>
              <a:t>ote this </a:t>
            </a:r>
            <a:r>
              <a:rPr lang="en-US" altLang="ja-JP" i="1" u="sng" dirty="0" smtClean="0">
                <a:sym typeface="Symbol"/>
              </a:rPr>
              <a:t>does</a:t>
            </a:r>
            <a:r>
              <a:rPr lang="en-US" altLang="ja-JP" dirty="0" smtClean="0">
                <a:sym typeface="Symbol"/>
              </a:rPr>
              <a:t> mean correlation</a:t>
            </a:r>
          </a:p>
          <a:p>
            <a:r>
              <a:rPr lang="en-US" altLang="ja-JP" dirty="0">
                <a:sym typeface="Symbol"/>
              </a:rPr>
              <a:t>large N limit </a:t>
            </a:r>
            <a:r>
              <a:rPr lang="en-US" altLang="ja-JP" dirty="0" smtClean="0">
                <a:sym typeface="Symbol"/>
              </a:rPr>
              <a:t> </a:t>
            </a:r>
            <a:r>
              <a:rPr lang="en-US" altLang="ja-JP" dirty="0">
                <a:sym typeface="Symbol"/>
              </a:rPr>
              <a:t>independent N particle </a:t>
            </a:r>
            <a:r>
              <a:rPr lang="en-US" altLang="ja-JP" dirty="0" smtClean="0">
                <a:sym typeface="Symbol"/>
              </a:rPr>
              <a:t>production</a:t>
            </a:r>
            <a:endParaRPr lang="en-US" altLang="ja-JP" dirty="0">
              <a:sym typeface="Symbol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LPV Domain Size and Observables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42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6248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common approach: cascade models</a:t>
            </a:r>
          </a:p>
          <a:p>
            <a:pPr lvl="1"/>
            <a:r>
              <a:rPr lang="en-US" altLang="ja-JP" dirty="0" smtClean="0"/>
              <a:t>spectator contribution dominant</a:t>
            </a:r>
          </a:p>
          <a:p>
            <a:pPr lvl="2"/>
            <a:r>
              <a:rPr lang="en-US" altLang="ja-JP" dirty="0" smtClean="0"/>
              <a:t>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–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</a:t>
            </a:r>
          </a:p>
          <a:p>
            <a:pPr lvl="2"/>
            <a:r>
              <a:rPr lang="en-US" altLang="ja-JP" dirty="0" smtClean="0"/>
              <a:t>short life time &lt; 1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  <a:r>
              <a:rPr lang="en-US" altLang="ja-JP" dirty="0" smtClean="0"/>
              <a:t> due to Lorentz contraction</a:t>
            </a:r>
            <a:endParaRPr lang="en-US" altLang="ja-JP" dirty="0" smtClean="0">
              <a:latin typeface="Symbol" pitchFamily="18" charset="2"/>
            </a:endParaRPr>
          </a:p>
          <a:p>
            <a:pPr lvl="2"/>
            <a:r>
              <a:rPr lang="en-US" altLang="ja-JP" dirty="0"/>
              <a:t>though still above m</a:t>
            </a:r>
            <a:r>
              <a:rPr lang="en-US" altLang="ja-JP" baseline="-25000" dirty="0"/>
              <a:t>e</a:t>
            </a:r>
            <a:r>
              <a:rPr lang="en-US" altLang="ja-JP" baseline="30000" dirty="0"/>
              <a:t>2</a:t>
            </a:r>
            <a:r>
              <a:rPr lang="en-US" altLang="ja-JP" dirty="0"/>
              <a:t>/</a:t>
            </a:r>
            <a:r>
              <a:rPr lang="en-US" altLang="ja-JP" i="1" dirty="0"/>
              <a:t>e </a:t>
            </a:r>
            <a:r>
              <a:rPr lang="en-US" altLang="ja-JP" dirty="0"/>
              <a:t>after several </a:t>
            </a:r>
            <a:r>
              <a:rPr lang="en-US" altLang="ja-JP" dirty="0" err="1"/>
              <a:t>fm</a:t>
            </a:r>
            <a:r>
              <a:rPr lang="en-US" altLang="ja-JP" dirty="0"/>
              <a:t>/</a:t>
            </a:r>
            <a:r>
              <a:rPr lang="en-US" altLang="ja-JP" i="1" dirty="0"/>
              <a:t>c</a:t>
            </a:r>
          </a:p>
          <a:p>
            <a:pPr lvl="1"/>
            <a:endParaRPr lang="en-US" altLang="ja-JP" dirty="0" smtClean="0"/>
          </a:p>
        </p:txBody>
      </p:sp>
      <p:sp>
        <p:nvSpPr>
          <p:cNvPr id="6041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Field Intensity and Time Evolution</a:t>
            </a:r>
            <a:endParaRPr lang="ja-JP" altLang="en-US" dirty="0" smtClean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6275"/>
            <a:ext cx="35925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グループ化 64"/>
          <p:cNvGrpSpPr>
            <a:grpSpLocks/>
          </p:cNvGrpSpPr>
          <p:nvPr/>
        </p:nvGrpSpPr>
        <p:grpSpPr bwMode="auto">
          <a:xfrm>
            <a:off x="4284663" y="3325813"/>
            <a:ext cx="3965575" cy="2746375"/>
            <a:chOff x="590204" y="1295694"/>
            <a:chExt cx="7123125" cy="4688379"/>
          </a:xfrm>
        </p:grpSpPr>
        <p:pic>
          <p:nvPicPr>
            <p:cNvPr id="6043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" t="6120" r="34769" b="17715"/>
            <a:stretch>
              <a:fillRect/>
            </a:stretch>
          </p:blipFill>
          <p:spPr bwMode="auto">
            <a:xfrm>
              <a:off x="590204" y="1295694"/>
              <a:ext cx="7123125" cy="468837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436" name="テキスト ボックス 67"/>
            <p:cNvSpPr txBox="1">
              <a:spLocks noChangeArrowheads="1"/>
            </p:cNvSpPr>
            <p:nvPr/>
          </p:nvSpPr>
          <p:spPr bwMode="auto">
            <a:xfrm>
              <a:off x="2563416" y="1295694"/>
              <a:ext cx="345638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1176338" y="5516563"/>
            <a:ext cx="23669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URQMD;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67400" y="3608388"/>
            <a:ext cx="20462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JAM;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en-US" altLang="ja-JP" sz="1600" dirty="0">
              <a:solidFill>
                <a:srgbClr val="000080"/>
              </a:solidFill>
              <a:latin typeface="+mn-lt"/>
            </a:endParaRPr>
          </a:p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(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A.Tsuji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)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43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652649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long lived participant contribution in perfect fluid?</a:t>
            </a:r>
          </a:p>
          <a:p>
            <a:pPr lvl="1"/>
            <a:r>
              <a:rPr lang="en-US" altLang="ja-JP" dirty="0" smtClean="0"/>
              <a:t>“static field” approximation w/ </a:t>
            </a:r>
            <a:r>
              <a:rPr lang="en-US" altLang="ja-JP" dirty="0" err="1" smtClean="0"/>
              <a:t>Glauber</a:t>
            </a:r>
            <a:r>
              <a:rPr lang="en-US" altLang="ja-JP" dirty="0" smtClean="0"/>
              <a:t> model</a:t>
            </a:r>
          </a:p>
          <a:p>
            <a:pPr lvl="2"/>
            <a:r>
              <a:rPr lang="en-US" altLang="ja-JP" dirty="0"/>
              <a:t>f</a:t>
            </a:r>
            <a:r>
              <a:rPr lang="en-US" altLang="ja-JP" dirty="0" smtClean="0"/>
              <a:t>inite baryon stopping taken into account</a:t>
            </a:r>
          </a:p>
          <a:p>
            <a:pPr lvl="2"/>
            <a:r>
              <a:rPr lang="en-US" altLang="ja-JP" dirty="0" smtClean="0"/>
              <a:t>10</a:t>
            </a:r>
            <a:r>
              <a:rPr lang="en-US" altLang="ja-JP" baseline="30000" dirty="0" smtClean="0"/>
              <a:t>13</a:t>
            </a:r>
            <a:r>
              <a:rPr lang="en-US" altLang="ja-JP" dirty="0" smtClean="0"/>
              <a:t> –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LHC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hydro model with local charge nearly available</a:t>
            </a:r>
            <a:endParaRPr lang="ja-JP" altLang="en-US" dirty="0" smtClean="0"/>
          </a:p>
        </p:txBody>
      </p:sp>
      <p:sp>
        <p:nvSpPr>
          <p:cNvPr id="57346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Field Possibly Longer Lived</a:t>
            </a:r>
            <a:endParaRPr lang="ja-JP" altLang="en-US" dirty="0" smtClean="0"/>
          </a:p>
        </p:txBody>
      </p:sp>
      <p:grpSp>
        <p:nvGrpSpPr>
          <p:cNvPr id="91" name="グループ化 90"/>
          <p:cNvGrpSpPr>
            <a:grpSpLocks/>
          </p:cNvGrpSpPr>
          <p:nvPr/>
        </p:nvGrpSpPr>
        <p:grpSpPr bwMode="auto">
          <a:xfrm>
            <a:off x="1530350" y="2924944"/>
            <a:ext cx="3473450" cy="2451100"/>
            <a:chOff x="3779912" y="2276632"/>
            <a:chExt cx="5294849" cy="4025198"/>
          </a:xfrm>
        </p:grpSpPr>
        <p:pic>
          <p:nvPicPr>
            <p:cNvPr id="5736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7" t="8452" r="36816" b="18019"/>
            <a:stretch>
              <a:fillRect/>
            </a:stretch>
          </p:blipFill>
          <p:spPr bwMode="auto">
            <a:xfrm>
              <a:off x="3779912" y="2276632"/>
              <a:ext cx="5294849" cy="4025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3" name="テキスト ボックス 92"/>
            <p:cNvSpPr txBox="1"/>
            <p:nvPr/>
          </p:nvSpPr>
          <p:spPr>
            <a:xfrm>
              <a:off x="6405558" y="2719821"/>
              <a:ext cx="2204573" cy="1212253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 5.5 </a:t>
              </a: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0000FF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 2.76 </a:t>
              </a: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FF0000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Au+Au</a:t>
              </a:r>
              <a:r>
                <a:rPr lang="en-US" altLang="ja-JP" sz="1400" dirty="0">
                  <a:latin typeface="+mn-lt"/>
                  <a:ea typeface="HGP創英角ｺﾞｼｯｸUB" pitchFamily="50" charset="-128"/>
                </a:rPr>
                <a:t> 200 </a:t>
              </a: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GeV</a:t>
              </a:r>
              <a:endParaRPr lang="ja-JP" altLang="en-US" sz="1400" dirty="0">
                <a:latin typeface="+mn-lt"/>
                <a:ea typeface="HGP創英角ｺﾞｼｯｸUB" pitchFamily="50" charset="-128"/>
              </a:endParaRPr>
            </a:p>
          </p:txBody>
        </p:sp>
      </p:grpSp>
      <p:pic>
        <p:nvPicPr>
          <p:cNvPr id="100" name="Picture 2" descr="http://www.scielo.br/img/revistas/bjp/v37n2c/a27fig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670" r="9474" b="29698"/>
          <a:stretch>
            <a:fillRect/>
          </a:stretch>
        </p:blipFill>
        <p:spPr bwMode="auto">
          <a:xfrm>
            <a:off x="5375275" y="3645669"/>
            <a:ext cx="25812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正方形/長方形 103"/>
          <p:cNvSpPr/>
          <p:nvPr/>
        </p:nvSpPr>
        <p:spPr>
          <a:xfrm>
            <a:off x="869950" y="2924944"/>
            <a:ext cx="1071563" cy="245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" name="テキスト ボックス 101"/>
          <p:cNvSpPr txBox="1">
            <a:spLocks noChangeArrowheads="1"/>
          </p:cNvSpPr>
          <p:nvPr/>
        </p:nvSpPr>
        <p:spPr bwMode="auto">
          <a:xfrm>
            <a:off x="1182688" y="4918844"/>
            <a:ext cx="796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>
                <a:solidFill>
                  <a:srgbClr val="000080"/>
                </a:solidFill>
                <a:latin typeface="Franklin Gothic Medium" pitchFamily="34" charset="0"/>
              </a:rPr>
              <a:t>13</a:t>
            </a:r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3" name="テキスト ボックス 102"/>
          <p:cNvSpPr txBox="1">
            <a:spLocks noChangeArrowheads="1"/>
          </p:cNvSpPr>
          <p:nvPr/>
        </p:nvSpPr>
        <p:spPr bwMode="auto">
          <a:xfrm>
            <a:off x="1187450" y="3682182"/>
            <a:ext cx="795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>
                <a:solidFill>
                  <a:srgbClr val="000080"/>
                </a:solidFill>
                <a:latin typeface="Franklin Gothic Medium" pitchFamily="34" charset="0"/>
              </a:rPr>
              <a:t>14</a:t>
            </a:r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5" name="テキスト ボックス 104"/>
          <p:cNvSpPr txBox="1">
            <a:spLocks noChangeArrowheads="1"/>
          </p:cNvSpPr>
          <p:nvPr/>
        </p:nvSpPr>
        <p:spPr bwMode="auto">
          <a:xfrm>
            <a:off x="5652120" y="3121804"/>
            <a:ext cx="2325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dirty="0">
                <a:solidFill>
                  <a:srgbClr val="000080"/>
                </a:solidFill>
                <a:latin typeface="Franklin Gothic Medium" pitchFamily="34" charset="0"/>
              </a:rPr>
              <a:t>baryon stopping </a:t>
            </a:r>
            <a:r>
              <a:rPr lang="en-US" altLang="ja-JP" sz="1400" dirty="0" smtClean="0">
                <a:solidFill>
                  <a:srgbClr val="000080"/>
                </a:solidFill>
                <a:latin typeface="Franklin Gothic Medium" pitchFamily="34" charset="0"/>
              </a:rPr>
              <a:t>power</a:t>
            </a:r>
          </a:p>
          <a:p>
            <a:pPr eaLnBrk="1" hangingPunct="1"/>
            <a:r>
              <a:rPr lang="en-US" altLang="ja-JP" sz="1400" dirty="0" smtClean="0">
                <a:solidFill>
                  <a:srgbClr val="000080"/>
                </a:solidFill>
                <a:latin typeface="Franklin Gothic Medium" pitchFamily="34" charset="0"/>
              </a:rPr>
              <a:t>from net baryon distribution</a:t>
            </a:r>
            <a:endParaRPr lang="ja-JP" altLang="en-US" sz="1400" dirty="0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82612" y="2857377"/>
            <a:ext cx="8774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0080"/>
                </a:solidFill>
                <a:latin typeface="+mn-lt"/>
              </a:rPr>
              <a:t>(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A.Tsuji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)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44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36130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angular momentum transfer to </a:t>
            </a:r>
            <a:r>
              <a:rPr kumimoji="1" lang="en-US" altLang="ja-JP" dirty="0" err="1" smtClean="0"/>
              <a:t>Λ</a:t>
            </a:r>
            <a:r>
              <a:rPr lang="en-US" altLang="ja-JP" dirty="0"/>
              <a:t> </a:t>
            </a:r>
            <a:r>
              <a:rPr lang="en-US" altLang="ja-JP" dirty="0" smtClean="0"/>
              <a:t>polarization</a:t>
            </a:r>
          </a:p>
          <a:p>
            <a:pPr lvl="1"/>
            <a:r>
              <a:rPr kumimoji="1" lang="en-US" altLang="ja-JP" dirty="0" smtClean="0"/>
              <a:t>spin - orbit coupling</a:t>
            </a:r>
          </a:p>
          <a:p>
            <a:r>
              <a:rPr lang="en-US" altLang="ja-JP" dirty="0" smtClean="0"/>
              <a:t>magnetic field also possible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 polarization source</a:t>
            </a:r>
          </a:p>
          <a:p>
            <a:pPr lvl="1"/>
            <a:r>
              <a:rPr lang="en-US" altLang="ja-JP" dirty="0" smtClean="0"/>
              <a:t>opposite alignment of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Λ</a:t>
            </a:r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kumimoji="1" lang="en-US" altLang="ja-JP" dirty="0" smtClean="0"/>
              <a:t>detectable via parity violating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decay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Vorticity</a:t>
            </a:r>
            <a:r>
              <a:rPr kumimoji="1" lang="en-US" altLang="ja-JP" dirty="0" smtClean="0"/>
              <a:t> (and/or Magnetic Field)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01" y="3164449"/>
            <a:ext cx="4657328" cy="24170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17" y="3318896"/>
            <a:ext cx="1943100" cy="2108200"/>
          </a:xfrm>
          <a:prstGeom prst="rect">
            <a:avLst/>
          </a:prstGeom>
        </p:spPr>
      </p:pic>
      <p:sp>
        <p:nvSpPr>
          <p:cNvPr id="10" name="ストライプ矢印 9"/>
          <p:cNvSpPr/>
          <p:nvPr/>
        </p:nvSpPr>
        <p:spPr>
          <a:xfrm>
            <a:off x="5829659" y="3508900"/>
            <a:ext cx="216024" cy="1728192"/>
          </a:xfrm>
          <a:prstGeom prst="stripedRightArrow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/>
        </p:nvCxnSpPr>
        <p:spPr>
          <a:xfrm>
            <a:off x="5004048" y="2670435"/>
            <a:ext cx="21602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78667" y="5307300"/>
            <a:ext cx="2184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kumimoji="1" lang="en-US" altLang="ja-JP" sz="1600" dirty="0" err="1" smtClean="0">
                <a:solidFill>
                  <a:srgbClr val="000090"/>
                </a:solidFill>
                <a:latin typeface="+mn-lt"/>
              </a:rPr>
              <a:t>T.Niida</a:t>
            </a:r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 for STAR, IS’17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45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32687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1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successful example of precision improvement </a:t>
            </a:r>
          </a:p>
          <a:p>
            <a:pPr lvl="1"/>
            <a:r>
              <a:rPr lang="en-US" altLang="ja-JP" dirty="0" smtClean="0"/>
              <a:t>zero consistent with upper limit at 0.2% in 2007</a:t>
            </a:r>
          </a:p>
          <a:p>
            <a:pPr lvl="1"/>
            <a:r>
              <a:rPr kumimoji="1" lang="en-US" altLang="ja-JP" dirty="0" smtClean="0"/>
              <a:t>√</a:t>
            </a:r>
            <a:r>
              <a:rPr kumimoji="1" lang="en-US" altLang="ja-JP" dirty="0" err="1" smtClean="0"/>
              <a:t>s</a:t>
            </a:r>
            <a:r>
              <a:rPr kumimoji="1" lang="en-US" altLang="ja-JP" baseline="-25000" dirty="0" err="1" smtClean="0"/>
              <a:t>NN</a:t>
            </a:r>
            <a:r>
              <a:rPr kumimoji="1" lang="en-US" altLang="ja-JP" dirty="0" smtClean="0"/>
              <a:t> dependent polarization found </a:t>
            </a:r>
            <a:r>
              <a:rPr lang="en-US" altLang="ja-JP" dirty="0" smtClean="0"/>
              <a:t>by</a:t>
            </a:r>
            <a:r>
              <a:rPr kumimoji="1" lang="en-US" altLang="ja-JP" dirty="0" smtClean="0"/>
              <a:t> 2017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Λ</a:t>
            </a:r>
            <a:r>
              <a:rPr kumimoji="1" lang="en-US" altLang="ja-JP" dirty="0" smtClean="0"/>
              <a:t> Polarization Measurements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9" y="3526834"/>
            <a:ext cx="3761592" cy="280831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983" y="2708920"/>
            <a:ext cx="3441393" cy="3720425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46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61488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err="1" smtClean="0"/>
              <a:t>ω</a:t>
            </a:r>
            <a:r>
              <a:rPr kumimoji="1" lang="en-US" altLang="ja-JP" dirty="0" smtClean="0"/>
              <a:t> = (9 ± 1) × 10</a:t>
            </a:r>
            <a:r>
              <a:rPr kumimoji="1" lang="en-US" altLang="ja-JP" baseline="30000" dirty="0" smtClean="0"/>
              <a:t>21</a:t>
            </a:r>
            <a:r>
              <a:rPr kumimoji="1" lang="en-US" altLang="ja-JP" dirty="0" smtClean="0"/>
              <a:t> s</a:t>
            </a:r>
            <a:r>
              <a:rPr kumimoji="1" lang="en-US" altLang="ja-JP" baseline="30000" dirty="0" smtClean="0"/>
              <a:t>-1</a:t>
            </a:r>
          </a:p>
          <a:p>
            <a:pPr lvl="1"/>
            <a:r>
              <a:rPr lang="en-US" altLang="ja-JP" dirty="0"/>
              <a:t>√</a:t>
            </a:r>
            <a:r>
              <a:rPr lang="en-US" altLang="ja-JP" dirty="0" err="1"/>
              <a:t>s</a:t>
            </a:r>
            <a:r>
              <a:rPr lang="en-US" altLang="ja-JP" baseline="-25000" dirty="0" err="1"/>
              <a:t>NN</a:t>
            </a:r>
            <a:r>
              <a:rPr lang="en-US" altLang="ja-JP" dirty="0"/>
              <a:t> </a:t>
            </a:r>
            <a:r>
              <a:rPr lang="en-US" altLang="ja-JP" dirty="0" smtClean="0"/>
              <a:t>averaged</a:t>
            </a:r>
          </a:p>
          <a:p>
            <a:pPr lvl="1"/>
            <a:r>
              <a:rPr kumimoji="1" lang="en-US" altLang="ja-JP" dirty="0" smtClean="0"/>
              <a:t>assuming T = 160 MeV</a:t>
            </a:r>
          </a:p>
          <a:p>
            <a:r>
              <a:rPr lang="en-US" altLang="ja-JP" dirty="0" smtClean="0"/>
              <a:t>magnetic field?</a:t>
            </a:r>
          </a:p>
          <a:p>
            <a:pPr lvl="1"/>
            <a:r>
              <a:rPr lang="en-US" altLang="ja-JP" dirty="0" smtClean="0"/>
              <a:t>implied by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 difference</a:t>
            </a:r>
          </a:p>
          <a:p>
            <a:pPr lvl="1"/>
            <a:r>
              <a:rPr lang="en-US" altLang="ja-JP" dirty="0" smtClean="0"/>
              <a:t>though still zero consistent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Non-Zero (and Large) </a:t>
            </a:r>
            <a:r>
              <a:rPr lang="en-US" altLang="ja-JP" dirty="0" err="1" smtClean="0"/>
              <a:t>Vorticity</a:t>
            </a:r>
            <a:r>
              <a:rPr lang="en-US" altLang="ja-JP" dirty="0" smtClean="0"/>
              <a:t> Found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49" y="1760146"/>
            <a:ext cx="3401367" cy="450299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035960" y="5517232"/>
            <a:ext cx="2184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kumimoji="1" lang="en-US" altLang="ja-JP" sz="1600" dirty="0" err="1" smtClean="0">
                <a:solidFill>
                  <a:srgbClr val="000090"/>
                </a:solidFill>
                <a:latin typeface="+mn-lt"/>
              </a:rPr>
              <a:t>T.Niida</a:t>
            </a:r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 for STAR, IS’17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499577" y="3122839"/>
            <a:ext cx="21602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47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8152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kumimoji="1" lang="en-US" altLang="ja-JP" dirty="0" smtClean="0"/>
              <a:t>magnetic field not yet caught</a:t>
            </a:r>
          </a:p>
          <a:p>
            <a:r>
              <a:rPr lang="en-US" altLang="ja-JP" dirty="0" smtClean="0"/>
              <a:t>long-lived medium rotation; very promising source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higher statistics data required at LHC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kumimoji="1" lang="en-US" altLang="ja-JP" dirty="0" smtClean="0"/>
              <a:t>Implications for Magnetic Field Search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10" y="2348881"/>
            <a:ext cx="4193446" cy="339317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988288" y="5034662"/>
            <a:ext cx="2184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kumimoji="1" lang="en-US" altLang="ja-JP" sz="1600" dirty="0" err="1" smtClean="0">
                <a:solidFill>
                  <a:srgbClr val="000090"/>
                </a:solidFill>
                <a:latin typeface="+mn-lt"/>
              </a:rPr>
              <a:t>T.Niida</a:t>
            </a:r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 for STAR, IS’17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48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69576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"/>
          <p:cNvGrpSpPr>
            <a:grpSpLocks/>
          </p:cNvGrpSpPr>
          <p:nvPr/>
        </p:nvGrpSpPr>
        <p:grpSpPr bwMode="auto">
          <a:xfrm>
            <a:off x="900113" y="1196975"/>
            <a:ext cx="7188192" cy="5135563"/>
            <a:chOff x="385" y="799"/>
            <a:chExt cx="4528" cy="3235"/>
          </a:xfrm>
        </p:grpSpPr>
        <p:pic>
          <p:nvPicPr>
            <p:cNvPr id="24582" name="Picture 3" descr="91080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799"/>
              <a:ext cx="2235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Text Box 4"/>
            <p:cNvSpPr txBox="1">
              <a:spLocks noChangeArrowheads="1"/>
            </p:cNvSpPr>
            <p:nvPr/>
          </p:nvSpPr>
          <p:spPr bwMode="auto">
            <a:xfrm>
              <a:off x="3334" y="3798"/>
              <a:ext cx="67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Big Bang</a:t>
              </a:r>
              <a:endParaRPr lang="en-US" altLang="ja-JP" sz="1800" dirty="0">
                <a:solidFill>
                  <a:schemeClr val="bg2"/>
                </a:solidFill>
                <a:latin typeface="+mn-lt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84" name="AutoShape 5"/>
            <p:cNvSpPr>
              <a:spLocks noChangeArrowheads="1"/>
            </p:cNvSpPr>
            <p:nvPr/>
          </p:nvSpPr>
          <p:spPr bwMode="auto">
            <a:xfrm flipH="1">
              <a:off x="2630" y="2750"/>
              <a:ext cx="697" cy="242"/>
            </a:xfrm>
            <a:prstGeom prst="homePlate">
              <a:avLst>
                <a:gd name="adj" fmla="val 7200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-6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5" name="AutoShape 6"/>
            <p:cNvSpPr>
              <a:spLocks noChangeArrowheads="1"/>
            </p:cNvSpPr>
            <p:nvPr/>
          </p:nvSpPr>
          <p:spPr bwMode="auto">
            <a:xfrm flipH="1">
              <a:off x="2631" y="3793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0.00 s</a:t>
              </a:r>
              <a:endParaRPr lang="en-US" altLang="ja-JP">
                <a:latin typeface="Franklin Gothic Medium" charset="0"/>
              </a:endParaRPr>
            </a:p>
          </p:txBody>
        </p:sp>
        <p:sp>
          <p:nvSpPr>
            <p:cNvPr id="24586" name="AutoShape 7"/>
            <p:cNvSpPr>
              <a:spLocks noChangeArrowheads="1"/>
            </p:cNvSpPr>
            <p:nvPr/>
          </p:nvSpPr>
          <p:spPr bwMode="auto">
            <a:xfrm flipH="1">
              <a:off x="2630" y="2069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12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7" name="AutoShape 8"/>
            <p:cNvSpPr>
              <a:spLocks noChangeArrowheads="1"/>
            </p:cNvSpPr>
            <p:nvPr/>
          </p:nvSpPr>
          <p:spPr bwMode="auto">
            <a:xfrm flipH="1">
              <a:off x="2630" y="2432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2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8" name="AutoShape 9"/>
            <p:cNvSpPr>
              <a:spLocks noChangeArrowheads="1"/>
            </p:cNvSpPr>
            <p:nvPr/>
          </p:nvSpPr>
          <p:spPr bwMode="auto">
            <a:xfrm flipH="1">
              <a:off x="2631" y="1661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 by</a:t>
              </a:r>
            </a:p>
          </p:txBody>
        </p:sp>
        <p:sp>
          <p:nvSpPr>
            <p:cNvPr id="24589" name="AutoShape 10"/>
            <p:cNvSpPr>
              <a:spLocks noChangeArrowheads="1"/>
            </p:cNvSpPr>
            <p:nvPr/>
          </p:nvSpPr>
          <p:spPr bwMode="auto">
            <a:xfrm flipH="1">
              <a:off x="2630" y="1071"/>
              <a:ext cx="697" cy="242"/>
            </a:xfrm>
            <a:prstGeom prst="homePlate">
              <a:avLst>
                <a:gd name="adj" fmla="val 7200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14 by</a:t>
              </a:r>
            </a:p>
          </p:txBody>
        </p:sp>
        <p:sp>
          <p:nvSpPr>
            <p:cNvPr id="24590" name="Text Box 12"/>
            <p:cNvSpPr txBox="1">
              <a:spLocks noChangeArrowheads="1"/>
            </p:cNvSpPr>
            <p:nvPr/>
          </p:nvSpPr>
          <p:spPr bwMode="auto">
            <a:xfrm>
              <a:off x="3334" y="2065"/>
              <a:ext cx="10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atom formation</a:t>
              </a:r>
              <a:endParaRPr lang="en-US" altLang="ja-JP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24591" name="Text Box 13"/>
            <p:cNvSpPr txBox="1">
              <a:spLocks noChangeArrowheads="1"/>
            </p:cNvSpPr>
            <p:nvPr/>
          </p:nvSpPr>
          <p:spPr bwMode="auto">
            <a:xfrm>
              <a:off x="3334" y="2428"/>
              <a:ext cx="11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nuclei synthesis</a:t>
              </a:r>
              <a:endParaRPr lang="en-US" altLang="ja-JP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24592" name="Text Box 14"/>
            <p:cNvSpPr txBox="1">
              <a:spLocks noChangeArrowheads="1"/>
            </p:cNvSpPr>
            <p:nvPr/>
          </p:nvSpPr>
          <p:spPr bwMode="auto">
            <a:xfrm>
              <a:off x="3334" y="1657"/>
              <a:ext cx="146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star/galaxy formation</a:t>
              </a:r>
              <a:endParaRPr lang="en-US" altLang="ja-JP" sz="1800" dirty="0">
                <a:solidFill>
                  <a:schemeClr val="bg2"/>
                </a:solidFill>
                <a:latin typeface="+mn-lt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93" name="Text Box 16"/>
            <p:cNvSpPr txBox="1">
              <a:spLocks noChangeArrowheads="1"/>
            </p:cNvSpPr>
            <p:nvPr/>
          </p:nvSpPr>
          <p:spPr bwMode="auto">
            <a:xfrm>
              <a:off x="3334" y="1076"/>
              <a:ext cx="15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Franklin Gothic Medium" charset="0"/>
                  <a:ea typeface="HG創英角ﾎﾟｯﾌﾟ体" charset="0"/>
                  <a:cs typeface="HG創英角ﾎﾟｯﾌﾟ体" charset="0"/>
                </a:rPr>
                <a:t>this colloquium</a:t>
              </a:r>
              <a:endParaRPr lang="en-US" altLang="ja-JP" sz="1800" dirty="0">
                <a:solidFill>
                  <a:schemeClr val="bg2"/>
                </a:solidFill>
                <a:latin typeface="Franklin Gothic Medium" charset="0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94" name="Text Box 17"/>
            <p:cNvSpPr txBox="1">
              <a:spLocks noChangeArrowheads="1"/>
            </p:cNvSpPr>
            <p:nvPr/>
          </p:nvSpPr>
          <p:spPr bwMode="auto">
            <a:xfrm>
              <a:off x="3334" y="2741"/>
              <a:ext cx="1579" cy="58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quark confinement</a:t>
              </a:r>
              <a:endParaRPr lang="ja-JP" altLang="en-US" sz="1800" dirty="0">
                <a:solidFill>
                  <a:schemeClr val="bg2"/>
                </a:solidFill>
                <a:latin typeface="+mn-lt"/>
              </a:endParaRPr>
            </a:p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anti-quark annihilation</a:t>
              </a:r>
              <a:endParaRPr lang="ja-JP" altLang="en-US" sz="1800" dirty="0">
                <a:solidFill>
                  <a:schemeClr val="bg2"/>
                </a:solidFill>
                <a:latin typeface="+mn-lt"/>
              </a:endParaRPr>
            </a:p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quark pair production</a:t>
              </a:r>
              <a:endParaRPr lang="en-US" altLang="ja-JP" sz="1800" dirty="0">
                <a:solidFill>
                  <a:schemeClr val="bg2"/>
                </a:solidFill>
                <a:latin typeface="+mn-lt"/>
                <a:ea typeface="HG創英角ﾎﾟｯﾌﾟ体" charset="0"/>
                <a:cs typeface="HG創英角ﾎﾟｯﾌﾟ体" charset="0"/>
              </a:endParaRPr>
            </a:p>
          </p:txBody>
        </p:sp>
      </p:grpSp>
      <p:sp>
        <p:nvSpPr>
          <p:cNvPr id="24578" name="Rectangle 1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History of Universe and Matter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993819191"/>
      </p:ext>
    </p:extLst>
  </p:cSld>
  <p:clrMapOvr>
    <a:masterClrMapping/>
  </p:clrMapOvr>
  <p:transition xmlns:p14="http://schemas.microsoft.com/office/powerpoint/2010/main" advTm="373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lang="en-US" altLang="ja-JP" dirty="0" smtClean="0"/>
              <a:t>ust originate from initial stages</a:t>
            </a:r>
          </a:p>
          <a:p>
            <a:pPr lvl="1"/>
            <a:r>
              <a:rPr lang="en-US" altLang="ja-JP" dirty="0"/>
              <a:t>f</a:t>
            </a:r>
            <a:r>
              <a:rPr lang="en-US" altLang="ja-JP" dirty="0" smtClean="0"/>
              <a:t>ield life time ~ 0.1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 smtClean="0"/>
              <a:t>must be electro-magnetic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dirty="0" smtClean="0"/>
              <a:t>ideal probe: direct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ja-JP" altLang="en-US" dirty="0" smtClean="0"/>
              <a:t> </a:t>
            </a:r>
            <a:r>
              <a:rPr lang="en-US" altLang="ja-JP" dirty="0" smtClean="0"/>
              <a:t>from </a:t>
            </a:r>
            <a:r>
              <a:rPr lang="en-US" altLang="ja-JP" dirty="0" err="1" smtClean="0"/>
              <a:t>pQCD</a:t>
            </a:r>
            <a:r>
              <a:rPr lang="en-US" altLang="ja-JP" dirty="0" smtClean="0"/>
              <a:t> processes</a:t>
            </a:r>
          </a:p>
          <a:p>
            <a:r>
              <a:rPr lang="en-US" altLang="ja-JP" dirty="0"/>
              <a:t>g</a:t>
            </a:r>
            <a:r>
              <a:rPr lang="en-US" altLang="ja-JP" dirty="0" smtClean="0"/>
              <a:t>ood reference: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from later stages</a:t>
            </a:r>
          </a:p>
          <a:p>
            <a:pPr lvl="1"/>
            <a:r>
              <a:rPr lang="en-US" altLang="ja-JP" i="1" dirty="0" smtClean="0"/>
              <a:t>e.g.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>
                <a:latin typeface="Symbol" pitchFamily="18" charset="2"/>
              </a:rPr>
              <a:t>0</a:t>
            </a:r>
            <a:r>
              <a:rPr lang="en-US" altLang="ja-JP" dirty="0" smtClean="0"/>
              <a:t> decay 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dirty="0"/>
              <a:t>/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Dalitz</a:t>
            </a:r>
            <a:r>
              <a:rPr lang="en-US" altLang="ja-JP" dirty="0" smtClean="0"/>
              <a:t> di-electron)</a:t>
            </a:r>
            <a:endParaRPr lang="ja-JP" altLang="en-US" dirty="0" smtClean="0"/>
          </a:p>
        </p:txBody>
      </p:sp>
      <p:sp>
        <p:nvSpPr>
          <p:cNvPr id="5632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Experimental Probes of Intense Field</a:t>
            </a:r>
            <a:endParaRPr lang="ja-JP" altLang="en-US" dirty="0" smtClean="0"/>
          </a:p>
        </p:txBody>
      </p:sp>
      <p:grpSp>
        <p:nvGrpSpPr>
          <p:cNvPr id="10" name="グループ化 27"/>
          <p:cNvGrpSpPr>
            <a:grpSpLocks/>
          </p:cNvGrpSpPr>
          <p:nvPr/>
        </p:nvGrpSpPr>
        <p:grpSpPr bwMode="auto">
          <a:xfrm>
            <a:off x="649784" y="2706362"/>
            <a:ext cx="8353582" cy="2046840"/>
            <a:chOff x="539552" y="484038"/>
            <a:chExt cx="13249154" cy="3247754"/>
          </a:xfrm>
        </p:grpSpPr>
        <p:sp>
          <p:nvSpPr>
            <p:cNvPr id="11" name="正方形/長方形 10"/>
            <p:cNvSpPr/>
            <p:nvPr/>
          </p:nvSpPr>
          <p:spPr>
            <a:xfrm>
              <a:off x="539552" y="484038"/>
              <a:ext cx="8208912" cy="308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12" name="グループ化 29"/>
            <p:cNvGrpSpPr>
              <a:grpSpLocks/>
            </p:cNvGrpSpPr>
            <p:nvPr/>
          </p:nvGrpSpPr>
          <p:grpSpPr bwMode="auto">
            <a:xfrm>
              <a:off x="620344" y="484039"/>
              <a:ext cx="13168362" cy="3247753"/>
              <a:chOff x="355001" y="1195239"/>
              <a:chExt cx="13168362" cy="3247753"/>
            </a:xfrm>
          </p:grpSpPr>
          <p:pic>
            <p:nvPicPr>
              <p:cNvPr id="13" name="Picture 2" descr="http://www.phy.duke.edu/research/NPTheory/QGP/transport/evo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09" r="-2431"/>
              <a:stretch>
                <a:fillRect/>
              </a:stretch>
            </p:blipFill>
            <p:spPr bwMode="auto">
              <a:xfrm>
                <a:off x="355001" y="1195239"/>
                <a:ext cx="8014447" cy="149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直線矢印コネクタ 13"/>
              <p:cNvCxnSpPr/>
              <p:nvPr/>
            </p:nvCxnSpPr>
            <p:spPr>
              <a:xfrm>
                <a:off x="2577657" y="3255909"/>
                <a:ext cx="1889112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37"/>
              <p:cNvSpPr txBox="1">
                <a:spLocks noChangeArrowheads="1"/>
              </p:cNvSpPr>
              <p:nvPr/>
            </p:nvSpPr>
            <p:spPr bwMode="auto">
              <a:xfrm>
                <a:off x="4657183" y="2921301"/>
                <a:ext cx="2384104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smtClean="0">
                    <a:solidFill>
                      <a:srgbClr val="FF0000"/>
                    </a:solidFill>
                    <a:latin typeface="+mn-lt"/>
                  </a:rPr>
                  <a:t>B &gt; </a:t>
                </a:r>
                <a:r>
                  <a:rPr lang="en-US" altLang="ja-JP" sz="1800" b="0" dirty="0" err="1" smtClean="0">
                    <a:solidFill>
                      <a:srgbClr val="FF0000"/>
                    </a:solidFill>
                    <a:latin typeface="+mn-lt"/>
                  </a:rPr>
                  <a:t>B</a:t>
                </a:r>
                <a:r>
                  <a:rPr lang="en-US" altLang="ja-JP" sz="1800" b="0" baseline="-25000" dirty="0" err="1" smtClean="0">
                    <a:solidFill>
                      <a:srgbClr val="FF0000"/>
                    </a:solidFill>
                    <a:latin typeface="+mn-lt"/>
                  </a:rPr>
                  <a:t>c</a:t>
                </a:r>
                <a:endParaRPr lang="ja-JP" altLang="en-US" sz="1800" b="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16" name="直線矢印コネクタ 15"/>
              <p:cNvCxnSpPr/>
              <p:nvPr/>
            </p:nvCxnSpPr>
            <p:spPr>
              <a:xfrm>
                <a:off x="2572896" y="3779600"/>
                <a:ext cx="5489541" cy="0"/>
              </a:xfrm>
              <a:prstGeom prst="straightConnector1">
                <a:avLst/>
              </a:prstGeom>
              <a:ln w="31750"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>
                <a:off x="4893806" y="4194015"/>
                <a:ext cx="3168630" cy="0"/>
              </a:xfrm>
              <a:prstGeom prst="straightConnector1">
                <a:avLst/>
              </a:prstGeom>
              <a:ln w="31750">
                <a:solidFill>
                  <a:srgbClr val="608020"/>
                </a:solidFill>
                <a:headEnd type="arrow"/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17"/>
              <p:cNvSpPr txBox="1"/>
              <p:nvPr/>
            </p:nvSpPr>
            <p:spPr>
              <a:xfrm>
                <a:off x="8102009" y="3433247"/>
                <a:ext cx="5421354" cy="586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ja-JP" dirty="0" smtClean="0">
                    <a:solidFill>
                      <a:schemeClr val="accent6"/>
                    </a:solidFill>
                    <a:latin typeface="+mn-lt"/>
                  </a:rPr>
                  <a:t>electro-magnetic probes</a:t>
                </a:r>
                <a:endParaRPr lang="ja-JP" altLang="en-US" dirty="0"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19" name="テキスト ボックス 41"/>
              <p:cNvSpPr txBox="1">
                <a:spLocks noChangeArrowheads="1"/>
              </p:cNvSpPr>
              <p:nvPr/>
            </p:nvSpPr>
            <p:spPr bwMode="auto">
              <a:xfrm>
                <a:off x="8102014" y="3856967"/>
                <a:ext cx="3724493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err="1">
                    <a:solidFill>
                      <a:srgbClr val="608020"/>
                    </a:solidFill>
                    <a:latin typeface="+mn-lt"/>
                  </a:rPr>
                  <a:t>h</a:t>
                </a:r>
                <a:r>
                  <a:rPr lang="en-US" altLang="ja-JP" sz="1800" b="0" dirty="0" err="1" smtClean="0">
                    <a:solidFill>
                      <a:srgbClr val="608020"/>
                    </a:solidFill>
                    <a:latin typeface="+mn-lt"/>
                  </a:rPr>
                  <a:t>adronic</a:t>
                </a:r>
                <a:r>
                  <a:rPr lang="en-US" altLang="ja-JP" sz="1800" b="0" dirty="0" smtClean="0">
                    <a:solidFill>
                      <a:srgbClr val="608020"/>
                    </a:solidFill>
                    <a:latin typeface="+mn-lt"/>
                  </a:rPr>
                  <a:t> probes</a:t>
                </a:r>
                <a:endParaRPr lang="ja-JP" altLang="en-US" sz="1800" b="0" dirty="0">
                  <a:solidFill>
                    <a:srgbClr val="608020"/>
                  </a:solidFill>
                  <a:latin typeface="+mn-lt"/>
                </a:endParaRPr>
              </a:p>
            </p:txBody>
          </p:sp>
          <p:cxnSp>
            <p:nvCxnSpPr>
              <p:cNvPr id="20" name="直線矢印コネクタ 19"/>
              <p:cNvCxnSpPr/>
              <p:nvPr/>
            </p:nvCxnSpPr>
            <p:spPr>
              <a:xfrm>
                <a:off x="683782" y="2676995"/>
                <a:ext cx="7565979" cy="222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2263067" y="2676236"/>
                <a:ext cx="155158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0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2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7132261" y="2755633"/>
                <a:ext cx="1935951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~ 10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3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4099232" y="2698907"/>
                <a:ext cx="199957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~ 4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</p:grpSp>
      </p:grp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49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70509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polarization tensor in magnetic field</a:t>
            </a:r>
          </a:p>
          <a:p>
            <a:pPr lvl="1">
              <a:defRPr/>
            </a:pPr>
            <a:r>
              <a:rPr lang="en-US" altLang="ja-JP" dirty="0"/>
              <a:t>m</a:t>
            </a:r>
            <a:r>
              <a:rPr lang="en-US" altLang="ja-JP" dirty="0" smtClean="0"/>
              <a:t>odification factor to </a:t>
            </a:r>
          </a:p>
          <a:p>
            <a:pPr lvl="1">
              <a:defRPr/>
            </a:pPr>
            <a:r>
              <a:rPr lang="en-US" altLang="ja-JP" dirty="0" smtClean="0"/>
              <a:t>seemingly </a:t>
            </a:r>
            <a:r>
              <a:rPr lang="en-US" altLang="ja-JP" i="1" dirty="0"/>
              <a:t>v</a:t>
            </a:r>
            <a:r>
              <a:rPr lang="en-US" altLang="ja-JP" baseline="-25000" dirty="0"/>
              <a:t>2 </a:t>
            </a:r>
            <a:r>
              <a:rPr lang="en-US" altLang="ja-JP" dirty="0" smtClean="0"/>
              <a:t>~ </a:t>
            </a:r>
            <a:r>
              <a:rPr lang="en-US" altLang="ja-JP" i="1" dirty="0"/>
              <a:t>o</a:t>
            </a:r>
            <a:r>
              <a:rPr lang="en-US" altLang="ja-JP" dirty="0"/>
              <a:t>(10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baseline="30000" dirty="0"/>
              <a:t>2</a:t>
            </a:r>
            <a:r>
              <a:rPr lang="en-US" altLang="ja-JP" dirty="0" smtClean="0"/>
              <a:t>)</a:t>
            </a:r>
          </a:p>
          <a:p>
            <a:pPr lvl="1">
              <a:defRPr/>
            </a:pPr>
            <a:endParaRPr lang="en-US" altLang="ja-JP" dirty="0" smtClean="0"/>
          </a:p>
          <a:p>
            <a:pPr lvl="1">
              <a:defRPr/>
            </a:pPr>
            <a:endParaRPr lang="en-US" altLang="ja-JP" dirty="0" smtClean="0"/>
          </a:p>
          <a:p>
            <a:pPr lvl="1">
              <a:defRPr/>
            </a:pPr>
            <a:endParaRPr lang="en-US" altLang="ja-JP" dirty="0" smtClean="0"/>
          </a:p>
          <a:p>
            <a:pPr lvl="1">
              <a:defRPr/>
            </a:pPr>
            <a:endParaRPr lang="en-US" altLang="ja-JP" dirty="0"/>
          </a:p>
          <a:p>
            <a:pPr lvl="2">
              <a:defRPr/>
            </a:pPr>
            <a:endParaRPr lang="en-US" altLang="ja-JP" dirty="0" smtClean="0"/>
          </a:p>
          <a:p>
            <a:pPr lvl="2">
              <a:defRPr/>
            </a:pPr>
            <a:endParaRPr lang="en-US" altLang="ja-JP" dirty="0"/>
          </a:p>
          <a:p>
            <a:pPr lvl="2">
              <a:defRPr/>
            </a:pPr>
            <a:endParaRPr lang="en-US" altLang="ja-JP" dirty="0" smtClean="0"/>
          </a:p>
          <a:p>
            <a:pPr lvl="2">
              <a:defRPr/>
            </a:pPr>
            <a:endParaRPr lang="en-US" altLang="ja-JP" dirty="0"/>
          </a:p>
          <a:p>
            <a:pPr>
              <a:defRPr/>
            </a:pPr>
            <a:r>
              <a:rPr lang="en-US" altLang="ja-JP" dirty="0" smtClean="0"/>
              <a:t>obvious existence of other contributions to</a:t>
            </a:r>
            <a:r>
              <a:rPr lang="en-US" altLang="ja-JP" i="1" dirty="0"/>
              <a:t> v</a:t>
            </a:r>
            <a:r>
              <a:rPr lang="en-US" altLang="ja-JP" baseline="-25000" dirty="0"/>
              <a:t>2</a:t>
            </a:r>
            <a:endParaRPr lang="en-US" altLang="ja-JP" dirty="0" smtClean="0"/>
          </a:p>
          <a:p>
            <a:pPr lvl="1">
              <a:defRPr/>
            </a:pPr>
            <a:endParaRPr lang="en-US" altLang="ja-JP" dirty="0"/>
          </a:p>
        </p:txBody>
      </p:sp>
      <p:sp>
        <p:nvSpPr>
          <p:cNvPr id="58371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Proposal 1. Direct Photon Anisotropy</a:t>
            </a:r>
            <a:endParaRPr lang="ja-JP" altLang="en-US" dirty="0" smtClean="0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30" t="2" b="-11510"/>
          <a:stretch>
            <a:fillRect/>
          </a:stretch>
        </p:blipFill>
        <p:spPr bwMode="auto">
          <a:xfrm>
            <a:off x="5530887" y="3863823"/>
            <a:ext cx="2476500" cy="1673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99" y="4017810"/>
            <a:ext cx="3016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4" name="図 23" descr="phenix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10" y="3970185"/>
            <a:ext cx="7429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47" y="5388226"/>
            <a:ext cx="722313" cy="16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8376" name="グループ化 37"/>
          <p:cNvGrpSpPr>
            <a:grpSpLocks/>
          </p:cNvGrpSpPr>
          <p:nvPr/>
        </p:nvGrpSpPr>
        <p:grpSpPr bwMode="auto">
          <a:xfrm>
            <a:off x="1027853" y="2705564"/>
            <a:ext cx="4359419" cy="3016176"/>
            <a:chOff x="457200" y="2221666"/>
            <a:chExt cx="6016030" cy="4100877"/>
          </a:xfrm>
        </p:grpSpPr>
        <p:pic>
          <p:nvPicPr>
            <p:cNvPr id="5838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221666"/>
              <a:ext cx="6016030" cy="4100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正方形/長方形 39"/>
            <p:cNvSpPr/>
            <p:nvPr/>
          </p:nvSpPr>
          <p:spPr>
            <a:xfrm>
              <a:off x="2833454" y="2636620"/>
              <a:ext cx="3239401" cy="3025069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5719799" y="3319310"/>
            <a:ext cx="24034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 err="1">
                <a:solidFill>
                  <a:srgbClr val="608020"/>
                </a:solidFill>
                <a:latin typeface="+mn-lt"/>
              </a:rPr>
              <a:t>Au+Au</a:t>
            </a:r>
            <a:r>
              <a:rPr lang="en-US" altLang="ja-JP" sz="1400" dirty="0">
                <a:solidFill>
                  <a:srgbClr val="608020"/>
                </a:solidFill>
                <a:latin typeface="+mn-lt"/>
              </a:rPr>
              <a:t> 200 </a:t>
            </a:r>
            <a:r>
              <a:rPr lang="en-US" altLang="ja-JP" sz="1400" dirty="0" err="1">
                <a:solidFill>
                  <a:srgbClr val="608020"/>
                </a:solidFill>
                <a:latin typeface="+mn-lt"/>
              </a:rPr>
              <a:t>GeV</a:t>
            </a:r>
            <a:r>
              <a:rPr lang="en-US" altLang="ja-JP" sz="1400" dirty="0">
                <a:solidFill>
                  <a:srgbClr val="608020"/>
                </a:solidFill>
                <a:latin typeface="+mn-lt"/>
              </a:rPr>
              <a:t> (PHENIX)</a:t>
            </a:r>
          </a:p>
          <a:p>
            <a:pPr>
              <a:defRPr/>
            </a:pPr>
            <a:r>
              <a:rPr lang="en-US" altLang="ja-JP" sz="1400" dirty="0">
                <a:solidFill>
                  <a:srgbClr val="608020"/>
                </a:solidFill>
                <a:latin typeface="+mn-lt"/>
              </a:rPr>
              <a:t>20–40% centrality direct </a:t>
            </a:r>
            <a:r>
              <a:rPr lang="en-US" altLang="ja-JP" sz="1400" dirty="0">
                <a:solidFill>
                  <a:srgbClr val="608020"/>
                </a:solidFill>
                <a:latin typeface="Symbol" pitchFamily="18" charset="2"/>
              </a:rPr>
              <a:t>g </a:t>
            </a:r>
            <a:r>
              <a:rPr lang="en-US" altLang="ja-JP" sz="1400" i="1" dirty="0">
                <a:solidFill>
                  <a:srgbClr val="608020"/>
                </a:solidFill>
                <a:latin typeface="+mn-lt"/>
              </a:rPr>
              <a:t>v</a:t>
            </a:r>
            <a:r>
              <a:rPr lang="en-US" altLang="ja-JP" sz="1400" baseline="-25000" dirty="0">
                <a:solidFill>
                  <a:srgbClr val="608020"/>
                </a:solidFill>
                <a:latin typeface="+mn-lt"/>
              </a:rPr>
              <a:t>2</a:t>
            </a:r>
            <a:endParaRPr lang="en-US" altLang="ja-JP" sz="1400" i="1" baseline="-25000" dirty="0">
              <a:solidFill>
                <a:srgbClr val="608020"/>
              </a:solidFill>
              <a:latin typeface="+mn-lt"/>
            </a:endParaRPr>
          </a:p>
        </p:txBody>
      </p:sp>
      <p:pic>
        <p:nvPicPr>
          <p:cNvPr id="5837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1635125"/>
            <a:ext cx="34559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テキスト ボックス 42"/>
          <p:cNvSpPr txBox="1"/>
          <p:nvPr/>
        </p:nvSpPr>
        <p:spPr>
          <a:xfrm>
            <a:off x="5388173" y="2093913"/>
            <a:ext cx="32162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 err="1">
                <a:solidFill>
                  <a:srgbClr val="000090"/>
                </a:solidFill>
                <a:latin typeface="+mn-lt"/>
              </a:rPr>
              <a:t>Y.Akamatsu</a:t>
            </a:r>
            <a:r>
              <a:rPr lang="en-US" altLang="ja-JP" sz="1200" dirty="0">
                <a:solidFill>
                  <a:srgbClr val="000090"/>
                </a:solidFill>
                <a:latin typeface="+mn-lt"/>
              </a:rPr>
              <a:t>, </a:t>
            </a:r>
            <a:r>
              <a:rPr lang="en-US" altLang="ja-JP" sz="1200" dirty="0" err="1">
                <a:solidFill>
                  <a:srgbClr val="000090"/>
                </a:solidFill>
                <a:latin typeface="+mn-lt"/>
              </a:rPr>
              <a:t>H.Hamagaki</a:t>
            </a:r>
            <a:r>
              <a:rPr lang="en-US" altLang="ja-JP" sz="1200" dirty="0">
                <a:solidFill>
                  <a:srgbClr val="000090"/>
                </a:solidFill>
                <a:latin typeface="+mn-lt"/>
              </a:rPr>
              <a:t>, </a:t>
            </a:r>
            <a:r>
              <a:rPr lang="en-US" altLang="ja-JP" sz="1200" dirty="0" err="1">
                <a:solidFill>
                  <a:srgbClr val="000090"/>
                </a:solidFill>
                <a:latin typeface="+mn-lt"/>
              </a:rPr>
              <a:t>T.Hatsuda</a:t>
            </a:r>
            <a:r>
              <a:rPr lang="en-US" altLang="ja-JP" sz="1200" dirty="0">
                <a:solidFill>
                  <a:srgbClr val="000090"/>
                </a:solidFill>
                <a:latin typeface="+mn-lt"/>
              </a:rPr>
              <a:t>, </a:t>
            </a:r>
            <a:r>
              <a:rPr lang="en-US" altLang="ja-JP" sz="1200" dirty="0" err="1">
                <a:solidFill>
                  <a:srgbClr val="000090"/>
                </a:solidFill>
                <a:latin typeface="+mn-lt"/>
              </a:rPr>
              <a:t>T.Hirano</a:t>
            </a:r>
            <a:r>
              <a:rPr lang="en-US" altLang="ja-JP" sz="1200" dirty="0">
                <a:solidFill>
                  <a:srgbClr val="000090"/>
                </a:solidFill>
                <a:latin typeface="+mn-lt"/>
              </a:rPr>
              <a:t> </a:t>
            </a:r>
            <a:r>
              <a:rPr lang="en-US" altLang="ja-JP" sz="1200" dirty="0" smtClean="0">
                <a:solidFill>
                  <a:srgbClr val="000090"/>
                </a:solidFill>
                <a:latin typeface="+mn-lt"/>
              </a:rPr>
              <a:t>Phys</a:t>
            </a:r>
            <a:r>
              <a:rPr lang="en-US" altLang="ja-JP" sz="1200" dirty="0">
                <a:solidFill>
                  <a:srgbClr val="000090"/>
                </a:solidFill>
                <a:latin typeface="+mn-lt"/>
              </a:rPr>
              <a:t>. Rev. C 85, 054903 </a:t>
            </a:r>
            <a:r>
              <a:rPr lang="en-US" altLang="ja-JP" sz="1200" dirty="0" smtClean="0">
                <a:solidFill>
                  <a:srgbClr val="000090"/>
                </a:solidFill>
                <a:latin typeface="+mn-lt"/>
              </a:rPr>
              <a:t> (2012</a:t>
            </a:r>
            <a:r>
              <a:rPr lang="en-US" altLang="ja-JP" sz="1200" dirty="0">
                <a:solidFill>
                  <a:srgbClr val="000090"/>
                </a:solidFill>
                <a:latin typeface="+mn-lt"/>
              </a:rPr>
              <a:t>)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776413" y="4718050"/>
            <a:ext cx="20081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i="1" dirty="0" err="1">
                <a:solidFill>
                  <a:srgbClr val="000080"/>
                </a:solidFill>
                <a:latin typeface="+mn-lt"/>
              </a:rPr>
              <a:t>k</a:t>
            </a:r>
            <a:r>
              <a:rPr lang="en-US" altLang="ja-JP" sz="1400" baseline="-25000" dirty="0" err="1">
                <a:solidFill>
                  <a:srgbClr val="000080"/>
                </a:solidFill>
                <a:latin typeface="+mn-lt"/>
              </a:rPr>
              <a:t>T</a:t>
            </a:r>
            <a:r>
              <a:rPr lang="en-US" altLang="ja-JP" sz="1400" dirty="0">
                <a:solidFill>
                  <a:srgbClr val="000080"/>
                </a:solidFill>
                <a:latin typeface="+mn-lt"/>
              </a:rPr>
              <a:t> = 0 (k</a:t>
            </a:r>
            <a:r>
              <a:rPr lang="en-US" altLang="ja-JP" sz="1400" dirty="0">
                <a:solidFill>
                  <a:srgbClr val="000080"/>
                </a:solidFill>
                <a:sym typeface="Symbol"/>
              </a:rPr>
              <a:t>  </a:t>
            </a:r>
            <a:r>
              <a:rPr lang="en-US" altLang="ja-JP" sz="1400" dirty="0">
                <a:solidFill>
                  <a:srgbClr val="000080"/>
                </a:solidFill>
                <a:latin typeface="+mn-lt"/>
              </a:rPr>
              <a:t>B)</a:t>
            </a:r>
          </a:p>
          <a:p>
            <a:pPr>
              <a:defRPr/>
            </a:pPr>
            <a:r>
              <a:rPr lang="en-US" altLang="ja-JP" sz="1400" dirty="0">
                <a:solidFill>
                  <a:srgbClr val="000080"/>
                </a:solidFill>
                <a:latin typeface="+mn-lt"/>
              </a:rPr>
              <a:t>(</a:t>
            </a:r>
            <a:r>
              <a:rPr lang="en-US" altLang="ja-JP" sz="1400" dirty="0" err="1">
                <a:solidFill>
                  <a:srgbClr val="000080"/>
                </a:solidFill>
                <a:latin typeface="+mn-lt"/>
              </a:rPr>
              <a:t>K.Ishikawa</a:t>
            </a:r>
            <a:r>
              <a:rPr lang="en-US" altLang="ja-JP" sz="1400" dirty="0">
                <a:solidFill>
                  <a:srgbClr val="000080"/>
                </a:solidFill>
                <a:latin typeface="+mn-lt"/>
              </a:rPr>
              <a:t> and </a:t>
            </a:r>
            <a:r>
              <a:rPr lang="en-US" altLang="ja-JP" sz="1400" dirty="0" err="1">
                <a:solidFill>
                  <a:srgbClr val="000080"/>
                </a:solidFill>
                <a:latin typeface="+mn-lt"/>
              </a:rPr>
              <a:t>A.Tsuji</a:t>
            </a:r>
            <a:r>
              <a:rPr lang="en-US" altLang="ja-JP" sz="1400" dirty="0">
                <a:solidFill>
                  <a:srgbClr val="000080"/>
                </a:solidFill>
                <a:latin typeface="+mn-lt"/>
              </a:rPr>
              <a:t>)</a:t>
            </a:r>
            <a:endParaRPr lang="en-US" altLang="ja-JP" sz="1400" i="1" baseline="-250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50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12321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anisotropic decay w.r.t. magnetic field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feasibility study based on QED calculations</a:t>
            </a:r>
          </a:p>
          <a:p>
            <a:pPr lvl="1"/>
            <a:r>
              <a:rPr lang="en-US" altLang="ja-JP" dirty="0"/>
              <a:t>v</a:t>
            </a:r>
            <a:r>
              <a:rPr lang="en-US" altLang="ja-JP" dirty="0" smtClean="0"/>
              <a:t>acuum polarization tensors under magnetic field</a:t>
            </a:r>
          </a:p>
          <a:p>
            <a:pPr lvl="2"/>
            <a:r>
              <a:rPr lang="en-US" altLang="ja-JP" dirty="0"/>
              <a:t>s</a:t>
            </a:r>
            <a:r>
              <a:rPr lang="en-US" altLang="ja-JP" dirty="0" smtClean="0"/>
              <a:t>ummation for infinite Landau levels</a:t>
            </a:r>
          </a:p>
          <a:p>
            <a:pPr lvl="2"/>
            <a:r>
              <a:rPr lang="en-US" altLang="ja-JP" dirty="0"/>
              <a:t>p</a:t>
            </a:r>
            <a:r>
              <a:rPr lang="en-US" altLang="ja-JP" dirty="0" smtClean="0"/>
              <a:t>hoton momentum up to ~ </a:t>
            </a:r>
            <a:r>
              <a:rPr lang="en-US" altLang="ja-JP" dirty="0" err="1" smtClean="0"/>
              <a:t>GeV</a:t>
            </a:r>
            <a:endParaRPr lang="en-US" altLang="ja-JP" dirty="0"/>
          </a:p>
          <a:p>
            <a:pPr lvl="2"/>
            <a:r>
              <a:rPr lang="en-US" altLang="ja-JP" i="1" dirty="0"/>
              <a:t>r</a:t>
            </a:r>
            <a:r>
              <a:rPr lang="en-US" altLang="ja-JP" i="1" dirty="0" smtClean="0"/>
              <a:t>ef.</a:t>
            </a:r>
            <a:r>
              <a:rPr lang="en-US" altLang="ja-JP" dirty="0" smtClean="0"/>
              <a:t> K.-I. Ishikawa, K. Shigaki, </a:t>
            </a:r>
            <a:r>
              <a:rPr lang="en-US" altLang="ja-JP" i="1" dirty="0" smtClean="0"/>
              <a:t>et al.</a:t>
            </a:r>
            <a:r>
              <a:rPr lang="en-US" altLang="ja-JP" dirty="0" smtClean="0"/>
              <a:t>,</a:t>
            </a:r>
          </a:p>
          <a:p>
            <a:pPr marL="914400" lvl="2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Int. J. Mod. Phys. A28, 1350100 (2013) </a:t>
            </a:r>
            <a:endParaRPr lang="en-US" altLang="ja-JP" dirty="0"/>
          </a:p>
          <a:p>
            <a:r>
              <a:rPr lang="en-US" altLang="ja-JP" dirty="0" smtClean="0"/>
              <a:t>anisotropy ~ </a:t>
            </a:r>
            <a:r>
              <a:rPr lang="en-US" altLang="ja-JP" i="1" dirty="0" smtClean="0"/>
              <a:t>o</a:t>
            </a:r>
            <a:r>
              <a:rPr lang="en-US" altLang="ja-JP" dirty="0" smtClean="0"/>
              <a:t>(10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)</a:t>
            </a:r>
          </a:p>
        </p:txBody>
      </p:sp>
      <p:sp>
        <p:nvSpPr>
          <p:cNvPr id="57347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/>
              <a:t>Proposal 2. Direct Photon Polarization</a:t>
            </a:r>
            <a:endParaRPr lang="ja-JP" altLang="en-US" dirty="0" smtClean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62332"/>
            <a:ext cx="2875839" cy="20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" y="1688488"/>
            <a:ext cx="4149152" cy="13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グループ化 57"/>
          <p:cNvGrpSpPr>
            <a:grpSpLocks/>
          </p:cNvGrpSpPr>
          <p:nvPr/>
        </p:nvGrpSpPr>
        <p:grpSpPr bwMode="auto">
          <a:xfrm flipH="1">
            <a:off x="4664295" y="2002093"/>
            <a:ext cx="3683765" cy="1106936"/>
            <a:chOff x="2393352" y="1601603"/>
            <a:chExt cx="5804770" cy="1743590"/>
          </a:xfrm>
        </p:grpSpPr>
        <p:sp>
          <p:nvSpPr>
            <p:cNvPr id="17" name="円/楕円 16"/>
            <p:cNvSpPr/>
            <p:nvPr/>
          </p:nvSpPr>
          <p:spPr>
            <a:xfrm>
              <a:off x="7525040" y="2165416"/>
              <a:ext cx="673082" cy="67281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2000" dirty="0" smtClean="0"/>
                <a:t>?</a:t>
              </a:r>
              <a:endParaRPr lang="ja-JP" altLang="en-US" sz="2000" dirty="0"/>
            </a:p>
          </p:txBody>
        </p:sp>
        <p:sp>
          <p:nvSpPr>
            <p:cNvPr id="18" name="テキスト ボックス 44"/>
            <p:cNvSpPr txBox="1">
              <a:spLocks noChangeArrowheads="1"/>
            </p:cNvSpPr>
            <p:nvPr/>
          </p:nvSpPr>
          <p:spPr bwMode="auto">
            <a:xfrm>
              <a:off x="6310478" y="1722462"/>
              <a:ext cx="784931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  <p:grpSp>
          <p:nvGrpSpPr>
            <p:cNvPr id="19" name="グループ化 56"/>
            <p:cNvGrpSpPr>
              <a:grpSpLocks/>
            </p:cNvGrpSpPr>
            <p:nvPr/>
          </p:nvGrpSpPr>
          <p:grpSpPr bwMode="auto">
            <a:xfrm>
              <a:off x="2393352" y="1601603"/>
              <a:ext cx="1636104" cy="1743590"/>
              <a:chOff x="3185061" y="1601603"/>
              <a:chExt cx="1636104" cy="1743590"/>
            </a:xfrm>
          </p:grpSpPr>
          <p:cxnSp>
            <p:nvCxnSpPr>
              <p:cNvPr id="28" name="直線矢印コネクタ 27"/>
              <p:cNvCxnSpPr/>
              <p:nvPr/>
            </p:nvCxnSpPr>
            <p:spPr>
              <a:xfrm flipH="1">
                <a:off x="4244917" y="2485956"/>
                <a:ext cx="576248" cy="4935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 flipH="1" flipV="1">
                <a:off x="4211581" y="2106704"/>
                <a:ext cx="609584" cy="36497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3185061" y="2714960"/>
                <a:ext cx="1071077" cy="630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 smtClean="0">
                    <a:latin typeface="Symbol" panose="05050102010706020507" pitchFamily="18" charset="2"/>
                  </a:rPr>
                  <a:t>+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1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3497874" y="1601603"/>
                <a:ext cx="758264" cy="630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 smtClean="0">
                    <a:latin typeface="Symbol" panose="05050102010706020507" pitchFamily="18" charset="2"/>
                  </a:rPr>
                  <a:t>-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20" name="グループ化 55"/>
            <p:cNvGrpSpPr>
              <a:grpSpLocks/>
            </p:cNvGrpSpPr>
            <p:nvPr/>
          </p:nvGrpSpPr>
          <p:grpSpPr bwMode="auto">
            <a:xfrm>
              <a:off x="4008819" y="1957541"/>
              <a:ext cx="3516221" cy="1028268"/>
              <a:chOff x="518386" y="2033437"/>
              <a:chExt cx="3516221" cy="1028268"/>
            </a:xfrm>
          </p:grpSpPr>
          <p:sp>
            <p:nvSpPr>
              <p:cNvPr id="22" name="円/楕円 21"/>
              <p:cNvSpPr/>
              <p:nvPr/>
            </p:nvSpPr>
            <p:spPr>
              <a:xfrm flipV="1">
                <a:off x="1835977" y="2108017"/>
                <a:ext cx="869927" cy="869585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1910588" y="2184185"/>
                <a:ext cx="720706" cy="718836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 rot="16200000">
                <a:off x="2144787" y="2845067"/>
                <a:ext cx="252307" cy="18097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 rot="5210584">
                <a:off x="2180505" y="2069898"/>
                <a:ext cx="252306" cy="179383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17016" y="2485684"/>
                <a:ext cx="1317591" cy="220570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518386" y="2465056"/>
                <a:ext cx="1317591" cy="220569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1" name="テキスト ボックス 62"/>
            <p:cNvSpPr txBox="1">
              <a:spLocks noChangeArrowheads="1"/>
            </p:cNvSpPr>
            <p:nvPr/>
          </p:nvSpPr>
          <p:spPr bwMode="auto">
            <a:xfrm>
              <a:off x="3918301" y="1722462"/>
              <a:ext cx="984863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</p:grp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51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1674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lang="en-US" altLang="ja-JP" dirty="0"/>
              <a:t>b</a:t>
            </a:r>
            <a:r>
              <a:rPr kumimoji="1" lang="en-US" altLang="ja-JP" dirty="0" smtClean="0"/>
              <a:t>ending power </a:t>
            </a:r>
            <a:r>
              <a:rPr kumimoji="1" lang="en-US" altLang="ja-JP" i="1" dirty="0" err="1" smtClean="0"/>
              <a:t>Bdl</a:t>
            </a:r>
            <a:r>
              <a:rPr kumimoji="1" lang="en-US" altLang="ja-JP" i="1" dirty="0" smtClean="0"/>
              <a:t> </a:t>
            </a:r>
            <a:r>
              <a:rPr kumimoji="1" lang="en-US" altLang="ja-JP" dirty="0" smtClean="0"/>
              <a:t>~ 10</a:t>
            </a:r>
            <a:r>
              <a:rPr kumimoji="1" lang="en-US" altLang="ja-JP" baseline="30000" dirty="0" smtClean="0"/>
              <a:t>14</a:t>
            </a:r>
            <a:r>
              <a:rPr kumimoji="1" lang="en-US" altLang="ja-JP" dirty="0" smtClean="0"/>
              <a:t> T×10</a:t>
            </a:r>
            <a:r>
              <a:rPr kumimoji="1" lang="en-US" altLang="ja-JP" baseline="30000" dirty="0" smtClean="0">
                <a:latin typeface="Symbol" pitchFamily="18" charset="2"/>
              </a:rPr>
              <a:t>-</a:t>
            </a:r>
            <a:r>
              <a:rPr kumimoji="1" lang="en-US" altLang="ja-JP" baseline="30000" dirty="0" smtClean="0"/>
              <a:t>15</a:t>
            </a:r>
            <a:r>
              <a:rPr kumimoji="1" lang="en-US" altLang="ja-JP" dirty="0" smtClean="0"/>
              <a:t> m</a:t>
            </a:r>
          </a:p>
          <a:p>
            <a:r>
              <a:rPr lang="en-US" altLang="ja-JP" dirty="0" smtClean="0">
                <a:sym typeface="Symbol"/>
              </a:rPr>
              <a:t> </a:t>
            </a:r>
            <a:r>
              <a:rPr lang="en-US" altLang="ja-JP" dirty="0" smtClean="0"/>
              <a:t>bending angle </a:t>
            </a:r>
            <a:r>
              <a:rPr kumimoji="1" lang="en-US" altLang="ja-JP" dirty="0" smtClean="0"/>
              <a:t>~ 3</a:t>
            </a:r>
            <a:r>
              <a:rPr lang="en-US" altLang="ja-JP" dirty="0" smtClean="0"/>
              <a:t>×10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2</a:t>
            </a:r>
            <a:r>
              <a:rPr kumimoji="1" lang="en-US" altLang="ja-JP" dirty="0" smtClean="0"/>
              <a:t>/</a:t>
            </a:r>
            <a:r>
              <a:rPr kumimoji="1" lang="en-US" altLang="ja-JP" i="1" dirty="0" smtClean="0"/>
              <a:t>p</a:t>
            </a:r>
            <a:r>
              <a:rPr kumimoji="1" lang="en-US" altLang="ja-JP" dirty="0" smtClean="0"/>
              <a:t> [rad/(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/</a:t>
            </a:r>
            <a:r>
              <a:rPr kumimoji="1" lang="en-US" altLang="ja-JP" i="1" dirty="0" smtClean="0"/>
              <a:t>c</a:t>
            </a:r>
            <a:r>
              <a:rPr kumimoji="1" lang="en-US" altLang="ja-JP" dirty="0" smtClean="0"/>
              <a:t>)]</a:t>
            </a:r>
          </a:p>
          <a:p>
            <a:r>
              <a:rPr lang="en-US" altLang="ja-JP" dirty="0" smtClean="0"/>
              <a:t>detectable as opening angle offset</a:t>
            </a:r>
          </a:p>
          <a:p>
            <a:pPr lvl="1"/>
            <a:r>
              <a:rPr lang="en-US" altLang="ja-JP" dirty="0" smtClean="0"/>
              <a:t>e</a:t>
            </a:r>
            <a:r>
              <a:rPr lang="en-US" altLang="ja-JP" baseline="30000" dirty="0" smtClean="0">
                <a:latin typeface="Symbol" pitchFamily="18" charset="2"/>
              </a:rPr>
              <a:t>+</a:t>
            </a:r>
            <a:r>
              <a:rPr lang="en-US" altLang="ja-JP" dirty="0" smtClean="0"/>
              <a:t>/e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 bent in opposite way around</a:t>
            </a:r>
            <a:r>
              <a:rPr lang="ja-JP" altLang="en-US" dirty="0" smtClean="0"/>
              <a:t> </a:t>
            </a:r>
            <a:r>
              <a:rPr lang="en-US" altLang="ja-JP" dirty="0" smtClean="0"/>
              <a:t>magnetic field axis</a:t>
            </a:r>
          </a:p>
          <a:p>
            <a:pPr lvl="2"/>
            <a:r>
              <a:rPr lang="en-US" altLang="ja-JP" dirty="0"/>
              <a:t>reaction axis from directional flow (</a:t>
            </a:r>
            <a:r>
              <a:rPr lang="en-US" altLang="ja-JP" i="1" dirty="0"/>
              <a:t>v</a:t>
            </a:r>
            <a:r>
              <a:rPr lang="en-US" altLang="ja-JP" baseline="-25000" dirty="0"/>
              <a:t>1</a:t>
            </a:r>
            <a:r>
              <a:rPr lang="en-US" altLang="ja-JP" dirty="0"/>
              <a:t>) in forward/</a:t>
            </a:r>
            <a:r>
              <a:rPr lang="en-US" altLang="ja-JP" dirty="0" smtClean="0"/>
              <a:t>backward</a:t>
            </a:r>
          </a:p>
          <a:p>
            <a:pPr lvl="1"/>
            <a:r>
              <a:rPr lang="en-US" altLang="ja-JP" i="1" dirty="0" smtClean="0"/>
              <a:t>o</a:t>
            </a:r>
            <a:r>
              <a:rPr lang="en-US" altLang="ja-JP" dirty="0" smtClean="0"/>
              <a:t>(1) degree for </a:t>
            </a:r>
            <a:r>
              <a:rPr lang="en-US" altLang="ja-JP" i="1" dirty="0" smtClean="0"/>
              <a:t>o</a:t>
            </a:r>
            <a:r>
              <a:rPr lang="en-US" altLang="ja-JP" dirty="0" smtClean="0"/>
              <a:t>(1) GeV/</a:t>
            </a:r>
            <a:r>
              <a:rPr lang="en-US" altLang="ja-JP" i="1" dirty="0" smtClean="0"/>
              <a:t>c</a:t>
            </a:r>
            <a:r>
              <a:rPr lang="en-US" altLang="ja-JP" dirty="0" smtClean="0"/>
              <a:t> particles!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Proposal </a:t>
            </a:r>
            <a:r>
              <a:rPr lang="en-US" altLang="ja-JP" dirty="0" smtClean="0"/>
              <a:t>3. </a:t>
            </a:r>
            <a:r>
              <a:rPr lang="en-US" altLang="ja-JP" dirty="0" err="1" smtClean="0"/>
              <a:t>Femto</a:t>
            </a:r>
            <a:r>
              <a:rPr lang="en-US" altLang="ja-JP" dirty="0" smtClean="0"/>
              <a:t>-Spectrometer</a:t>
            </a:r>
            <a:endParaRPr kumimoji="1" lang="ja-JP" altLang="en-US" dirty="0"/>
          </a:p>
        </p:txBody>
      </p: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0" t="30676" r="23865" b="18068"/>
          <a:stretch>
            <a:fillRect/>
          </a:stretch>
        </p:blipFill>
        <p:spPr bwMode="auto">
          <a:xfrm>
            <a:off x="2877404" y="3991766"/>
            <a:ext cx="33780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52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760849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363272" cy="5167329"/>
          </a:xfrm>
        </p:spPr>
        <p:txBody>
          <a:bodyPr/>
          <a:lstStyle/>
          <a:p>
            <a:r>
              <a:rPr kumimoji="1" lang="en-US" altLang="ja-JP" dirty="0" smtClean="0"/>
              <a:t>marginal at best, in 2012</a:t>
            </a:r>
            <a:r>
              <a:rPr kumimoji="1" lang="mr-IN" altLang="ja-JP" dirty="0" smtClean="0"/>
              <a:t>–</a:t>
            </a:r>
            <a:r>
              <a:rPr kumimoji="1" lang="en-US" altLang="ja-JP" dirty="0" smtClean="0"/>
              <a:t>2016</a:t>
            </a:r>
          </a:p>
          <a:p>
            <a:pPr lvl="1"/>
            <a:r>
              <a:rPr kumimoji="1" lang="en-US" altLang="ja-JP" dirty="0" smtClean="0"/>
              <a:t>4 M.Sc. theses in 2013</a:t>
            </a:r>
            <a:r>
              <a:rPr kumimoji="1" lang="mr-IN" altLang="ja-JP" dirty="0" smtClean="0"/>
              <a:t>–</a:t>
            </a:r>
            <a:r>
              <a:rPr kumimoji="1" lang="en-US" altLang="ja-JP" dirty="0" smtClean="0"/>
              <a:t>2016</a:t>
            </a:r>
          </a:p>
          <a:p>
            <a:pPr lvl="2"/>
            <a:r>
              <a:rPr lang="en-US" altLang="ja-JP" dirty="0" err="1" smtClean="0"/>
              <a:t>T.Hoshino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A.Tsuji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R.Tanizaki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Y.Ueda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5 B.Sc. theses in 2012</a:t>
            </a:r>
            <a:r>
              <a:rPr kumimoji="1" lang="mr-IN" altLang="ja-JP" dirty="0" smtClean="0"/>
              <a:t>–</a:t>
            </a:r>
            <a:r>
              <a:rPr kumimoji="1" lang="en-US" altLang="ja-JP" dirty="0" smtClean="0"/>
              <a:t>2015</a:t>
            </a:r>
          </a:p>
          <a:p>
            <a:pPr lvl="2"/>
            <a:r>
              <a:rPr lang="en-US" altLang="ja-JP" dirty="0" err="1" smtClean="0"/>
              <a:t>A.Tsuji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R.Tanizaki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Y.Ueda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A.Nobuhiro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K.Yamakawa</a:t>
            </a:r>
            <a:endParaRPr lang="en-US" altLang="ja-JP" dirty="0" smtClean="0"/>
          </a:p>
          <a:p>
            <a:r>
              <a:rPr lang="en-US" altLang="ja-JP" dirty="0" smtClean="0"/>
              <a:t>higher statistics data available/coming in</a:t>
            </a:r>
          </a:p>
          <a:p>
            <a:pPr lvl="1"/>
            <a:r>
              <a:rPr lang="en-US" altLang="ja-JP" dirty="0" smtClean="0"/>
              <a:t>1 B.Sc. thesis in 2018</a:t>
            </a:r>
          </a:p>
          <a:p>
            <a:pPr lvl="2"/>
            <a:r>
              <a:rPr lang="en-US" altLang="ja-JP" dirty="0" err="1" smtClean="0"/>
              <a:t>T.Osako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2"/>
            <a:endParaRPr lang="en-US" altLang="ja-JP" dirty="0"/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ALICE run 3 (2021</a:t>
            </a:r>
            <a:r>
              <a:rPr lang="mr-IN" altLang="ja-JP" dirty="0" smtClean="0"/>
              <a:t>–</a:t>
            </a:r>
            <a:r>
              <a:rPr lang="en-US" altLang="ja-JP" dirty="0" smtClean="0"/>
              <a:t>) very promising with ×100 stat.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Key Issue: Significance, </a:t>
            </a:r>
            <a:r>
              <a:rPr kumimoji="1" lang="en-US" altLang="ja-JP" i="1" dirty="0" smtClean="0"/>
              <a:t>i</a:t>
            </a:r>
            <a:r>
              <a:rPr lang="en-US" altLang="ja-JP" i="1" dirty="0" smtClean="0"/>
              <a:t>.e. </a:t>
            </a:r>
            <a:r>
              <a:rPr kumimoji="1" lang="en-US" altLang="ja-JP" dirty="0" smtClean="0"/>
              <a:t>Statistics</a:t>
            </a:r>
            <a:endParaRPr kumimoji="1" lang="ja-JP" altLang="en-US" dirty="0"/>
          </a:p>
        </p:txBody>
      </p:sp>
      <p:grpSp>
        <p:nvGrpSpPr>
          <p:cNvPr id="30" name="図形グループ 29"/>
          <p:cNvGrpSpPr/>
          <p:nvPr/>
        </p:nvGrpSpPr>
        <p:grpSpPr>
          <a:xfrm>
            <a:off x="2555776" y="4221088"/>
            <a:ext cx="6118700" cy="1648167"/>
            <a:chOff x="5266419" y="16183450"/>
            <a:chExt cx="15400737" cy="4338790"/>
          </a:xfrm>
        </p:grpSpPr>
        <p:grpSp>
          <p:nvGrpSpPr>
            <p:cNvPr id="31" name="図形グループ 30"/>
            <p:cNvGrpSpPr/>
            <p:nvPr/>
          </p:nvGrpSpPr>
          <p:grpSpPr>
            <a:xfrm>
              <a:off x="5673174" y="16185371"/>
              <a:ext cx="14993982" cy="4336869"/>
              <a:chOff x="2863671" y="14579600"/>
              <a:chExt cx="26682334" cy="6959600"/>
            </a:xfrm>
          </p:grpSpPr>
          <p:pic>
            <p:nvPicPr>
              <p:cNvPr id="36" name="図 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3671" y="14579600"/>
                <a:ext cx="7200900" cy="6959600"/>
              </a:xfrm>
              <a:prstGeom prst="rect">
                <a:avLst/>
              </a:prstGeom>
            </p:spPr>
          </p:pic>
          <p:pic>
            <p:nvPicPr>
              <p:cNvPr id="37" name="図 3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58689" y="14579600"/>
                <a:ext cx="7200900" cy="6959600"/>
              </a:xfrm>
              <a:prstGeom prst="rect">
                <a:avLst/>
              </a:prstGeom>
            </p:spPr>
          </p:pic>
          <p:pic>
            <p:nvPicPr>
              <p:cNvPr id="38" name="図 3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38291" y="14579600"/>
                <a:ext cx="7200900" cy="6959600"/>
              </a:xfrm>
              <a:prstGeom prst="rect">
                <a:avLst/>
              </a:prstGeom>
            </p:spPr>
          </p:pic>
          <p:pic>
            <p:nvPicPr>
              <p:cNvPr id="39" name="図 3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5105" y="14579600"/>
                <a:ext cx="7200900" cy="6959600"/>
              </a:xfrm>
              <a:prstGeom prst="rect">
                <a:avLst/>
              </a:prstGeom>
            </p:spPr>
          </p:pic>
        </p:grpSp>
        <p:pic>
          <p:nvPicPr>
            <p:cNvPr id="32" name="図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14"/>
            <a:stretch/>
          </p:blipFill>
          <p:spPr>
            <a:xfrm>
              <a:off x="5266419" y="16185370"/>
              <a:ext cx="4658691" cy="328074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4" r="847" b="92624"/>
            <a:stretch/>
          </p:blipFill>
          <p:spPr>
            <a:xfrm>
              <a:off x="9195332" y="16183450"/>
              <a:ext cx="4448681" cy="329994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416"/>
            <a:stretch/>
          </p:blipFill>
          <p:spPr>
            <a:xfrm>
              <a:off x="12772044" y="16183450"/>
              <a:ext cx="4502275" cy="329994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848"/>
            <a:stretch/>
          </p:blipFill>
          <p:spPr>
            <a:xfrm>
              <a:off x="16490946" y="16196978"/>
              <a:ext cx="4067555" cy="320458"/>
            </a:xfrm>
            <a:prstGeom prst="rect">
              <a:avLst/>
            </a:prstGeom>
          </p:spPr>
        </p:pic>
      </p:grpSp>
      <p:sp>
        <p:nvSpPr>
          <p:cNvPr id="40" name="テキスト ボックス 39"/>
          <p:cNvSpPr txBox="1"/>
          <p:nvPr/>
        </p:nvSpPr>
        <p:spPr>
          <a:xfrm>
            <a:off x="2915816" y="4437112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  <a:ea typeface="+mn-ea"/>
              </a:rPr>
              <a:t>ALICE 2011</a:t>
            </a:r>
            <a:endParaRPr kumimoji="1" lang="ja-JP" altLang="en-US" sz="1600" dirty="0">
              <a:solidFill>
                <a:srgbClr val="000090"/>
              </a:solidFill>
              <a:latin typeface="+mn-lt"/>
              <a:ea typeface="+mn-ea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717479" y="4437112"/>
            <a:ext cx="1380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  <a:ea typeface="+mn-ea"/>
              </a:rPr>
              <a:t>PHENIX 2014</a:t>
            </a:r>
            <a:endParaRPr kumimoji="1" lang="ja-JP" altLang="en-US" sz="1600" dirty="0">
              <a:solidFill>
                <a:srgbClr val="000090"/>
              </a:solidFill>
              <a:latin typeface="+mn-lt"/>
              <a:ea typeface="+mn-ea"/>
            </a:endParaRPr>
          </a:p>
        </p:txBody>
      </p:sp>
      <p:pic>
        <p:nvPicPr>
          <p:cNvPr id="19" name="図 18" descr="osako.jpe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3722" y="4763410"/>
            <a:ext cx="1080120" cy="810090"/>
          </a:xfrm>
          <a:prstGeom prst="rect">
            <a:avLst/>
          </a:prstGeom>
        </p:spPr>
      </p:pic>
      <p:sp>
        <p:nvSpPr>
          <p:cNvPr id="7" name="日付プレースホルダー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53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81769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wide range of interests; not only LPV/CME(/CVE)</a:t>
            </a:r>
          </a:p>
          <a:p>
            <a:pPr eaLnBrk="1" hangingPunct="1"/>
            <a:r>
              <a:rPr lang="en-US" altLang="ja-JP" dirty="0" smtClean="0"/>
              <a:t>field time structure</a:t>
            </a:r>
            <a:r>
              <a:rPr lang="en-US" altLang="ja-JP" dirty="0"/>
              <a:t>: key </a:t>
            </a:r>
            <a:r>
              <a:rPr lang="en-US" altLang="ja-JP" dirty="0" smtClean="0"/>
              <a:t>for physical significance</a:t>
            </a:r>
          </a:p>
          <a:p>
            <a:pPr lvl="1"/>
            <a:r>
              <a:rPr lang="en-US" altLang="ja-JP" dirty="0"/>
              <a:t>longer-lived participant component in “perfect fluid”?</a:t>
            </a:r>
          </a:p>
          <a:p>
            <a:pPr lvl="1"/>
            <a:r>
              <a:rPr lang="en-US" altLang="ja-JP" dirty="0"/>
              <a:t>hydro-dynamical model with local </a:t>
            </a:r>
            <a:r>
              <a:rPr lang="en-US" altLang="ja-JP" dirty="0" smtClean="0"/>
              <a:t>charge flow wanted</a:t>
            </a:r>
            <a:endParaRPr lang="en-US" altLang="ja-JP" dirty="0"/>
          </a:p>
          <a:p>
            <a:r>
              <a:rPr lang="en-US" altLang="ja-JP" dirty="0" smtClean="0"/>
              <a:t>proposals of experimental </a:t>
            </a:r>
            <a:r>
              <a:rPr lang="en-US" altLang="ja-JP" dirty="0"/>
              <a:t>detection approaches</a:t>
            </a:r>
          </a:p>
          <a:p>
            <a:pPr lvl="1"/>
            <a:r>
              <a:rPr lang="en-US" altLang="ja-JP" dirty="0" smtClean="0"/>
              <a:t>seemingly feasible; </a:t>
            </a:r>
            <a:r>
              <a:rPr lang="en-US" altLang="ja-JP" dirty="0"/>
              <a:t>simulations </a:t>
            </a:r>
            <a:r>
              <a:rPr lang="en-US" altLang="ja-JP" dirty="0" smtClean="0"/>
              <a:t>and real data analysis</a:t>
            </a:r>
          </a:p>
          <a:p>
            <a:pPr lvl="2" eaLnBrk="1" hangingPunct="1"/>
            <a:r>
              <a:rPr lang="en-US" altLang="ja-JP" dirty="0"/>
              <a:t>direct photon polarization</a:t>
            </a:r>
          </a:p>
          <a:p>
            <a:pPr lvl="2" eaLnBrk="1" hangingPunct="1"/>
            <a:r>
              <a:rPr lang="en-US" altLang="ja-JP" dirty="0" err="1"/>
              <a:t>femto</a:t>
            </a:r>
            <a:r>
              <a:rPr lang="en-US" altLang="ja-JP" dirty="0"/>
              <a:t>-</a:t>
            </a:r>
            <a:r>
              <a:rPr lang="en-US" altLang="ja-JP" dirty="0" smtClean="0"/>
              <a:t>spectrometer</a:t>
            </a:r>
          </a:p>
          <a:p>
            <a:pPr eaLnBrk="1" hangingPunct="1"/>
            <a:r>
              <a:rPr lang="en-US" altLang="ja-JP" dirty="0" smtClean="0"/>
              <a:t>semi-long term visitor on this from China in 2018</a:t>
            </a:r>
          </a:p>
          <a:p>
            <a:pPr eaLnBrk="1" hangingPunct="1"/>
            <a:r>
              <a:rPr lang="en-US" altLang="ja-JP" dirty="0" smtClean="0"/>
              <a:t>high prospects in near-future high statistics data</a:t>
            </a:r>
          </a:p>
          <a:p>
            <a:pPr lvl="1" eaLnBrk="1" hangingPunct="1"/>
            <a:r>
              <a:rPr lang="en-US" altLang="ja-JP" dirty="0" smtClean="0"/>
              <a:t>both </a:t>
            </a:r>
            <a:r>
              <a:rPr lang="en-US" altLang="ja-JP" dirty="0" err="1" smtClean="0"/>
              <a:t>muons</a:t>
            </a:r>
            <a:r>
              <a:rPr lang="en-US" altLang="ja-JP" dirty="0" smtClean="0"/>
              <a:t> and electrons in ALICE run 3 (2021</a:t>
            </a:r>
            <a:r>
              <a:rPr lang="mr-IN" altLang="ja-JP" dirty="0" smtClean="0"/>
              <a:t>–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60419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Remarks on Intense Field Search</a:t>
            </a:r>
            <a:endParaRPr lang="ja-JP" altLang="en-US" dirty="0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54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9553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Near-Term LHC Run Schedule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932683" y="1905000"/>
            <a:ext cx="822325" cy="4714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2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2203581" y="1242466"/>
            <a:ext cx="269875" cy="28077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Brace 6"/>
          <p:cNvSpPr/>
          <p:nvPr/>
        </p:nvSpPr>
        <p:spPr bwMode="auto">
          <a:xfrm rot="16200000">
            <a:off x="7029239" y="1331055"/>
            <a:ext cx="269875" cy="259251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4"/>
          <p:cNvSpPr/>
          <p:nvPr/>
        </p:nvSpPr>
        <p:spPr bwMode="auto">
          <a:xfrm>
            <a:off x="6746403" y="1916113"/>
            <a:ext cx="822325" cy="4730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3</a:t>
            </a:r>
          </a:p>
        </p:txBody>
      </p:sp>
      <p:sp>
        <p:nvSpPr>
          <p:cNvPr id="29" name="Text Box 351"/>
          <p:cNvSpPr txBox="1">
            <a:spLocks noChangeArrowheads="1"/>
          </p:cNvSpPr>
          <p:nvPr/>
        </p:nvSpPr>
        <p:spPr bwMode="auto">
          <a:xfrm>
            <a:off x="934622" y="4212546"/>
            <a:ext cx="2807791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6.5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 proton beam</a:t>
            </a:r>
          </a:p>
          <a:p>
            <a:pPr algn="ctr" eaLnBrk="1" hangingPunct="1">
              <a:defRPr/>
            </a:pP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Pb-Pb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0" name="Text Box 351"/>
          <p:cNvSpPr txBox="1">
            <a:spLocks noChangeArrowheads="1"/>
          </p:cNvSpPr>
          <p:nvPr/>
        </p:nvSpPr>
        <p:spPr bwMode="auto">
          <a:xfrm>
            <a:off x="5867921" y="4212546"/>
            <a:ext cx="2592511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7.0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proton beam</a:t>
            </a:r>
          </a:p>
          <a:p>
            <a:pPr algn="ctr" eaLnBrk="1" hangingPunct="1">
              <a:defRPr/>
            </a:pP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Pb-Pb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1" name="Text Box 351"/>
          <p:cNvSpPr txBox="1">
            <a:spLocks noChangeArrowheads="1"/>
          </p:cNvSpPr>
          <p:nvPr/>
        </p:nvSpPr>
        <p:spPr bwMode="auto">
          <a:xfrm>
            <a:off x="3337942" y="5253388"/>
            <a:ext cx="2952328" cy="5847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LHC luminosity upgrade</a:t>
            </a:r>
          </a:p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ALICE upgrade &amp; speeding up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798888"/>
            <a:ext cx="5868144" cy="1350192"/>
          </a:xfrm>
          <a:prstGeom prst="rect">
            <a:avLst/>
          </a:prstGeom>
        </p:spPr>
      </p:pic>
      <p:sp>
        <p:nvSpPr>
          <p:cNvPr id="18" name="Rounded Rectangle 4"/>
          <p:cNvSpPr/>
          <p:nvPr/>
        </p:nvSpPr>
        <p:spPr bwMode="auto">
          <a:xfrm>
            <a:off x="4130030" y="4037388"/>
            <a:ext cx="1368152" cy="936104"/>
          </a:xfrm>
          <a:prstGeom prst="roundRect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 smtClean="0"/>
              <a:t>Long Shutdown 2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55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8598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st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Wingdings"/>
              </a:rPr>
              <a:t> 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high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T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phenomena (jets), heavy flavors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✓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–3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speeding up, new detectors; LS1 2013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2014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upgrade: TPC readout (Tokyo), PHOS readout (Hiroshima)</a:t>
            </a: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di-jet calorimeter (Tsukuba)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u="sng" dirty="0">
                <a:latin typeface="Franklin Gothic Medium" charset="0"/>
                <a:ea typeface="ＭＳ Ｐゴシック" charset="0"/>
              </a:rPr>
              <a:t>2</a:t>
            </a:r>
            <a:r>
              <a:rPr lang="en-US" altLang="ja-JP" u="sng" baseline="30000" dirty="0">
                <a:latin typeface="Franklin Gothic Medium" charset="0"/>
                <a:ea typeface="ＭＳ Ｐゴシック" charset="0"/>
              </a:rPr>
              <a:t>nd</a:t>
            </a:r>
            <a:r>
              <a:rPr lang="en-US" altLang="ja-JP" u="sng" dirty="0">
                <a:latin typeface="Franklin Gothic Medium" charset="0"/>
                <a:ea typeface="ＭＳ Ｐゴシック" charset="0"/>
              </a:rPr>
              <a:t> – low/mid </a:t>
            </a:r>
            <a:r>
              <a:rPr lang="en-US" altLang="ja-JP" i="1" u="sng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u="sng" baseline="-25000" dirty="0" err="1">
                <a:latin typeface="Franklin Gothic Medium" charset="0"/>
                <a:ea typeface="ＭＳ Ｐゴシック" charset="0"/>
              </a:rPr>
              <a:t>T</a:t>
            </a:r>
            <a:r>
              <a:rPr lang="en-US" altLang="ja-JP" u="sng" dirty="0">
                <a:latin typeface="Franklin Gothic Medium" charset="0"/>
                <a:ea typeface="ＭＳ Ｐゴシック" charset="0"/>
              </a:rPr>
              <a:t> phenomena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e.g.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c, b ≥ 0 GeV/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c</a:t>
            </a:r>
          </a:p>
          <a:p>
            <a:pPr lvl="1">
              <a:defRPr/>
            </a:pP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100 speeding up, new detectors; LS2 2019–2020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upgrade: TPC chamber (Tokyo), new vertex trackers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muon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forward tracker (Hiroshima + Nagasaki, Nara)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rd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– 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t.b.d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.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: (further) forward physics?</a:t>
            </a:r>
          </a:p>
          <a:p>
            <a:pPr lvl="1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 detectors; LS3? 2024?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forward calorimeter (Tsukuba + Hiroshima, Nara)</a:t>
            </a:r>
          </a:p>
        </p:txBody>
      </p:sp>
      <p:sp>
        <p:nvSpPr>
          <p:cNvPr id="3993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ALICE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-Japan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Upgrade Strategies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56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50478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Major Upgrades </a:t>
            </a:r>
            <a:r>
              <a:rPr lang="en-US" altLang="ja-JP" dirty="0" smtClean="0"/>
              <a:t>for</a:t>
            </a:r>
            <a:r>
              <a:rPr kumimoji="1" lang="en-US" altLang="ja-JP" dirty="0" smtClean="0"/>
              <a:t> Run 3 (2021–)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315025"/>
            <a:ext cx="1906906" cy="115212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75" y="2636912"/>
            <a:ext cx="1551653" cy="1359185"/>
          </a:xfrm>
          <a:prstGeom prst="rect">
            <a:avLst/>
          </a:prstGeom>
        </p:spPr>
      </p:pic>
      <p:pic>
        <p:nvPicPr>
          <p:cNvPr id="11" name="Imag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/>
        </p:blipFill>
        <p:spPr>
          <a:xfrm>
            <a:off x="6893605" y="4585022"/>
            <a:ext cx="1728192" cy="1183957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new inner tracking system</a:t>
            </a:r>
          </a:p>
          <a:p>
            <a:pPr lvl="1"/>
            <a:r>
              <a:rPr lang="en-US" altLang="ja-JP" dirty="0" smtClean="0"/>
              <a:t>7 </a:t>
            </a:r>
            <a:r>
              <a:rPr lang="en-US" altLang="ja-JP" dirty="0"/>
              <a:t>l</a:t>
            </a:r>
            <a:r>
              <a:rPr lang="en-US" altLang="ja-JP" dirty="0" smtClean="0"/>
              <a:t>ayers </a:t>
            </a:r>
            <a:r>
              <a:rPr lang="en-US" altLang="ja-JP" dirty="0"/>
              <a:t>of </a:t>
            </a:r>
            <a:r>
              <a:rPr lang="en-US" altLang="ja-JP" dirty="0" smtClean="0"/>
              <a:t>MAPS </a:t>
            </a:r>
            <a:r>
              <a:rPr lang="en-US" altLang="ja-JP" dirty="0"/>
              <a:t>s</a:t>
            </a:r>
            <a:r>
              <a:rPr lang="en-US" altLang="ja-JP" dirty="0" smtClean="0"/>
              <a:t>ilicon </a:t>
            </a:r>
            <a:r>
              <a:rPr lang="en-US" altLang="ja-JP" dirty="0"/>
              <a:t>p</a:t>
            </a:r>
            <a:r>
              <a:rPr lang="en-US" altLang="ja-JP" dirty="0" smtClean="0"/>
              <a:t>ixel detectors</a:t>
            </a:r>
            <a:endParaRPr lang="en-US" altLang="ja-JP" dirty="0"/>
          </a:p>
          <a:p>
            <a:pPr lvl="1"/>
            <a:r>
              <a:rPr lang="en-US" altLang="ja-JP" dirty="0" smtClean="0"/>
              <a:t>precise </a:t>
            </a:r>
            <a:r>
              <a:rPr lang="en-US" altLang="ja-JP" dirty="0"/>
              <a:t>measurement of displaced </a:t>
            </a:r>
            <a:r>
              <a:rPr lang="en-US" altLang="ja-JP" dirty="0" smtClean="0"/>
              <a:t>vertices</a:t>
            </a:r>
          </a:p>
          <a:p>
            <a:pPr lvl="2"/>
            <a:r>
              <a:rPr lang="en-US" altLang="ja-JP" dirty="0" smtClean="0"/>
              <a:t>to separate charm/beauty mesons</a:t>
            </a:r>
          </a:p>
          <a:p>
            <a:pPr lvl="2"/>
            <a:endParaRPr lang="en-US" altLang="ja-JP" sz="800" dirty="0" smtClean="0"/>
          </a:p>
          <a:p>
            <a:r>
              <a:rPr lang="en-US" altLang="ja-JP" dirty="0" smtClean="0"/>
              <a:t>new </a:t>
            </a:r>
            <a:r>
              <a:rPr lang="en-US" altLang="ja-JP" dirty="0"/>
              <a:t>TPC readout chambers</a:t>
            </a:r>
          </a:p>
          <a:p>
            <a:pPr lvl="1"/>
            <a:r>
              <a:rPr lang="en-US" altLang="ja-JP" dirty="0" smtClean="0"/>
              <a:t>GEM </a:t>
            </a:r>
            <a:r>
              <a:rPr lang="en-US" altLang="ja-JP" dirty="0"/>
              <a:t>technology with </a:t>
            </a:r>
            <a:r>
              <a:rPr lang="en-US" altLang="ja-JP" dirty="0" smtClean="0"/>
              <a:t>no gating grid</a:t>
            </a:r>
          </a:p>
          <a:p>
            <a:pPr lvl="1"/>
            <a:r>
              <a:rPr lang="en-US" altLang="ja-JP" dirty="0" smtClean="0"/>
              <a:t>~100 times </a:t>
            </a:r>
            <a:r>
              <a:rPr lang="en-US" altLang="ja-JP" dirty="0"/>
              <a:t>higher data taking rate (50 kHz in </a:t>
            </a:r>
            <a:r>
              <a:rPr lang="en-US" altLang="ja-JP" dirty="0" err="1" smtClean="0"/>
              <a:t>Pb</a:t>
            </a:r>
            <a:r>
              <a:rPr lang="en-US" altLang="ja-JP" dirty="0" err="1"/>
              <a:t>+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/>
              <a:t>continuous </a:t>
            </a:r>
            <a:r>
              <a:rPr lang="en-US" altLang="ja-JP" dirty="0" smtClean="0"/>
              <a:t>readout without triggering</a:t>
            </a:r>
          </a:p>
          <a:p>
            <a:pPr lvl="2"/>
            <a:endParaRPr lang="en-US" altLang="ja-JP" sz="800" dirty="0" smtClean="0"/>
          </a:p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</a:t>
            </a:r>
            <a:r>
              <a:rPr lang="en-US" altLang="ja-JP" dirty="0"/>
              <a:t>Forward Tracker (MFT</a:t>
            </a:r>
            <a:r>
              <a:rPr lang="en-US" altLang="ja-JP" dirty="0" smtClean="0"/>
              <a:t>)</a:t>
            </a:r>
          </a:p>
          <a:p>
            <a:pPr lvl="2"/>
            <a:endParaRPr lang="en-US" altLang="ja-JP" sz="800" dirty="0" smtClean="0"/>
          </a:p>
          <a:p>
            <a:r>
              <a:rPr kumimoji="1" lang="en-US" altLang="ja-JP" dirty="0" smtClean="0"/>
              <a:t>integrated online/offline data handling (O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57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8051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kumimoji="1" lang="en-US" altLang="ja-JP" dirty="0" smtClean="0"/>
              <a:t>vertex and invariant mass resolutions to improve</a:t>
            </a:r>
            <a:endParaRPr kumimoji="1" lang="ja-JP" altLang="en-US" dirty="0"/>
          </a:p>
        </p:txBody>
      </p:sp>
      <p:pic>
        <p:nvPicPr>
          <p:cNvPr id="47" name="Image 5" descr="0801015_01-A4-at-144-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67941" y="1628800"/>
            <a:ext cx="7397007" cy="43924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 Forward Tracker (2021–)</a:t>
            </a:r>
            <a:endParaRPr lang="en-GB" dirty="0"/>
          </a:p>
        </p:txBody>
      </p:sp>
      <p:sp>
        <p:nvSpPr>
          <p:cNvPr id="35" name="Rectangle 28"/>
          <p:cNvSpPr>
            <a:spLocks/>
          </p:cNvSpPr>
          <p:nvPr/>
        </p:nvSpPr>
        <p:spPr bwMode="auto">
          <a:xfrm>
            <a:off x="5687616" y="4210051"/>
            <a:ext cx="152362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055"/>
              </a:spcBef>
            </a:pPr>
            <a:r>
              <a:rPr lang="en-US" sz="1300">
                <a:latin typeface="Helvetica Neue" charset="0"/>
                <a:ea typeface="ＭＳ Ｐゴシック" charset="0"/>
                <a:sym typeface="Helvetica Neue" charset="0"/>
              </a:rPr>
              <a:t>Dipole</a:t>
            </a:r>
          </a:p>
        </p:txBody>
      </p:sp>
      <p:sp>
        <p:nvSpPr>
          <p:cNvPr id="52" name="Rectangle à coins arrondis 51"/>
          <p:cNvSpPr/>
          <p:nvPr/>
        </p:nvSpPr>
        <p:spPr>
          <a:xfrm>
            <a:off x="332109" y="4581128"/>
            <a:ext cx="2376263" cy="1667571"/>
          </a:xfrm>
          <a:prstGeom prst="roundRect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79" y="4745164"/>
            <a:ext cx="1872208" cy="1377040"/>
          </a:xfrm>
          <a:prstGeom prst="rect">
            <a:avLst/>
          </a:prstGeom>
        </p:spPr>
      </p:pic>
      <p:cxnSp>
        <p:nvCxnSpPr>
          <p:cNvPr id="46" name="Connecteur droit 45"/>
          <p:cNvCxnSpPr/>
          <p:nvPr/>
        </p:nvCxnSpPr>
        <p:spPr>
          <a:xfrm>
            <a:off x="1475656" y="3826724"/>
            <a:ext cx="1160709" cy="834993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er"/>
          <p:cNvGrpSpPr/>
          <p:nvPr/>
        </p:nvGrpSpPr>
        <p:grpSpPr>
          <a:xfrm>
            <a:off x="1489147" y="1805756"/>
            <a:ext cx="7051305" cy="3638927"/>
            <a:chOff x="0" y="0"/>
            <a:chExt cx="10028521" cy="5175363"/>
          </a:xfrm>
        </p:grpSpPr>
        <p:grpSp>
          <p:nvGrpSpPr>
            <p:cNvPr id="54" name="Grouper"/>
            <p:cNvGrpSpPr/>
            <p:nvPr/>
          </p:nvGrpSpPr>
          <p:grpSpPr>
            <a:xfrm>
              <a:off x="0" y="0"/>
              <a:ext cx="10028521" cy="5175363"/>
              <a:chOff x="0" y="0"/>
              <a:chExt cx="10028520" cy="5175363"/>
            </a:xfrm>
          </p:grpSpPr>
          <p:grpSp>
            <p:nvGrpSpPr>
              <p:cNvPr id="55" name="Grouper"/>
              <p:cNvGrpSpPr/>
              <p:nvPr/>
            </p:nvGrpSpPr>
            <p:grpSpPr>
              <a:xfrm>
                <a:off x="0" y="546100"/>
                <a:ext cx="9478689" cy="4413363"/>
                <a:chOff x="0" y="0"/>
                <a:chExt cx="9478688" cy="4413363"/>
              </a:xfrm>
            </p:grpSpPr>
            <p:grpSp>
              <p:nvGrpSpPr>
                <p:cNvPr id="61" name="Grouper"/>
                <p:cNvGrpSpPr/>
                <p:nvPr/>
              </p:nvGrpSpPr>
              <p:grpSpPr>
                <a:xfrm>
                  <a:off x="0" y="0"/>
                  <a:ext cx="9478688" cy="4064006"/>
                  <a:chOff x="0" y="0"/>
                  <a:chExt cx="9478687" cy="4064005"/>
                </a:xfrm>
              </p:grpSpPr>
              <p:sp>
                <p:nvSpPr>
                  <p:cNvPr id="64" name="Rectangle aux angles arrondis"/>
                  <p:cNvSpPr/>
                  <p:nvPr/>
                </p:nvSpPr>
                <p:spPr>
                  <a:xfrm>
                    <a:off x="3557977" y="126505"/>
                    <a:ext cx="2735697" cy="3810998"/>
                  </a:xfrm>
                  <a:prstGeom prst="roundRect">
                    <a:avLst>
                      <a:gd name="adj" fmla="val 6963"/>
                    </a:avLst>
                  </a:prstGeom>
                  <a:solidFill>
                    <a:srgbClr val="FF2600">
                      <a:alpha val="22000"/>
                    </a:srgbClr>
                  </a:solidFill>
                  <a:ln w="25400" cap="flat">
                    <a:solidFill>
                      <a:srgbClr val="FF26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grpSp>
                <p:nvGrpSpPr>
                  <p:cNvPr id="65" name="Grouper"/>
                  <p:cNvGrpSpPr/>
                  <p:nvPr/>
                </p:nvGrpSpPr>
                <p:grpSpPr>
                  <a:xfrm>
                    <a:off x="0" y="1423191"/>
                    <a:ext cx="2198046" cy="1217621"/>
                    <a:chOff x="0" y="0"/>
                    <a:chExt cx="2198045" cy="1217620"/>
                  </a:xfrm>
                </p:grpSpPr>
                <p:sp>
                  <p:nvSpPr>
                    <p:cNvPr id="76" name="Rectangle aux angles arrondis"/>
                    <p:cNvSpPr/>
                    <p:nvPr/>
                  </p:nvSpPr>
                  <p:spPr>
                    <a:xfrm>
                      <a:off x="0" y="268825"/>
                      <a:ext cx="2198045" cy="664158"/>
                    </a:xfrm>
                    <a:prstGeom prst="roundRect">
                      <a:avLst>
                        <a:gd name="adj" fmla="val 15313"/>
                      </a:avLst>
                    </a:prstGeom>
                    <a:blipFill rotWithShape="1">
                      <a:blip r:embed="rId4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77" name="Triangle"/>
                    <p:cNvSpPr/>
                    <p:nvPr/>
                  </p:nvSpPr>
                  <p:spPr>
                    <a:xfrm flipH="1">
                      <a:off x="158132" y="0"/>
                      <a:ext cx="2039914" cy="3795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 rotWithShape="1">
                      <a:blip r:embed="rId4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78" name="Triangle"/>
                    <p:cNvSpPr/>
                    <p:nvPr/>
                  </p:nvSpPr>
                  <p:spPr>
                    <a:xfrm rot="10800000">
                      <a:off x="158132" y="838101"/>
                      <a:ext cx="2039914" cy="3795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 rotWithShape="1">
                      <a:blip r:embed="rId4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66" name="Rectangle aux angles arrondis"/>
                  <p:cNvSpPr/>
                  <p:nvPr/>
                </p:nvSpPr>
                <p:spPr>
                  <a:xfrm>
                    <a:off x="2419425" y="1502257"/>
                    <a:ext cx="126507" cy="107530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7" name="Rectangle aux angles arrondis"/>
                  <p:cNvSpPr/>
                  <p:nvPr/>
                </p:nvSpPr>
                <p:spPr>
                  <a:xfrm>
                    <a:off x="3162646" y="1344124"/>
                    <a:ext cx="142320" cy="139156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8" name="Rectangle aux angles arrondis"/>
                  <p:cNvSpPr/>
                  <p:nvPr/>
                </p:nvSpPr>
                <p:spPr>
                  <a:xfrm>
                    <a:off x="4743971" y="1012046"/>
                    <a:ext cx="253013" cy="205572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9" name="Rectangle aux angles arrondis"/>
                  <p:cNvSpPr/>
                  <p:nvPr/>
                </p:nvSpPr>
                <p:spPr>
                  <a:xfrm>
                    <a:off x="6420172" y="363704"/>
                    <a:ext cx="284640" cy="333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0" name="Rectangle aux angles arrondis"/>
                  <p:cNvSpPr/>
                  <p:nvPr/>
                </p:nvSpPr>
                <p:spPr>
                  <a:xfrm>
                    <a:off x="7163389" y="363704"/>
                    <a:ext cx="284640" cy="333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1" name="Rectangle aux angles arrondis"/>
                  <p:cNvSpPr/>
                  <p:nvPr/>
                </p:nvSpPr>
                <p:spPr>
                  <a:xfrm>
                    <a:off x="8270319" y="0"/>
                    <a:ext cx="158134" cy="406400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2" name="Rectangle aux angles arrondis"/>
                  <p:cNvSpPr/>
                  <p:nvPr/>
                </p:nvSpPr>
                <p:spPr>
                  <a:xfrm>
                    <a:off x="8807975" y="0"/>
                    <a:ext cx="158134" cy="406400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3" name="Rectangle"/>
                  <p:cNvSpPr/>
                  <p:nvPr/>
                </p:nvSpPr>
                <p:spPr>
                  <a:xfrm>
                    <a:off x="7558722" y="94879"/>
                    <a:ext cx="632531" cy="3874246"/>
                  </a:xfrm>
                  <a:prstGeom prst="rect">
                    <a:avLst/>
                  </a:prstGeom>
                  <a:solidFill>
                    <a:srgbClr val="38571A">
                      <a:alpha val="50000"/>
                    </a:srgbClr>
                  </a:solidFill>
                  <a:ln w="25400" cap="flat">
                    <a:solidFill>
                      <a:srgbClr val="38571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4" name="Ligne"/>
                  <p:cNvSpPr/>
                  <p:nvPr/>
                </p:nvSpPr>
                <p:spPr>
                  <a:xfrm>
                    <a:off x="2475904" y="1297666"/>
                    <a:ext cx="7002784" cy="6631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01" extrusionOk="0">
                        <a:moveTo>
                          <a:pt x="0" y="9266"/>
                        </a:moveTo>
                        <a:cubicBezTo>
                          <a:pt x="1612" y="6728"/>
                          <a:pt x="2365" y="5206"/>
                          <a:pt x="2365" y="5206"/>
                        </a:cubicBezTo>
                        <a:cubicBezTo>
                          <a:pt x="2365" y="5206"/>
                          <a:pt x="5627" y="456"/>
                          <a:pt x="7416" y="32"/>
                        </a:cubicBezTo>
                        <a:cubicBezTo>
                          <a:pt x="9238" y="-399"/>
                          <a:pt x="11513" y="3665"/>
                          <a:pt x="12656" y="5415"/>
                        </a:cubicBezTo>
                        <a:cubicBezTo>
                          <a:pt x="15018" y="9033"/>
                          <a:pt x="14453" y="8260"/>
                          <a:pt x="14960" y="9167"/>
                        </a:cubicBezTo>
                        <a:cubicBezTo>
                          <a:pt x="18043" y="14677"/>
                          <a:pt x="17487" y="13305"/>
                          <a:pt x="18199" y="14681"/>
                        </a:cubicBezTo>
                        <a:cubicBezTo>
                          <a:pt x="19884" y="17939"/>
                          <a:pt x="19998" y="18571"/>
                          <a:pt x="21600" y="21201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942192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200"/>
                    </a:pPr>
                    <a:endParaRPr/>
                  </a:p>
                </p:txBody>
              </p:sp>
              <p:sp>
                <p:nvSpPr>
                  <p:cNvPr id="75" name="Ligne"/>
                  <p:cNvSpPr/>
                  <p:nvPr/>
                </p:nvSpPr>
                <p:spPr>
                  <a:xfrm rot="10800000" flipH="1">
                    <a:off x="2482677" y="596948"/>
                    <a:ext cx="6961301" cy="189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900" extrusionOk="0">
                        <a:moveTo>
                          <a:pt x="0" y="2124"/>
                        </a:moveTo>
                        <a:cubicBezTo>
                          <a:pt x="1285" y="1612"/>
                          <a:pt x="1812" y="1176"/>
                          <a:pt x="2355" y="991"/>
                        </a:cubicBezTo>
                        <a:cubicBezTo>
                          <a:pt x="3433" y="625"/>
                          <a:pt x="5604" y="-700"/>
                          <a:pt x="7409" y="479"/>
                        </a:cubicBezTo>
                        <a:cubicBezTo>
                          <a:pt x="9103" y="1586"/>
                          <a:pt x="11628" y="6247"/>
                          <a:pt x="12665" y="7761"/>
                        </a:cubicBezTo>
                        <a:cubicBezTo>
                          <a:pt x="14887" y="11004"/>
                          <a:pt x="13178" y="8244"/>
                          <a:pt x="14983" y="11142"/>
                        </a:cubicBezTo>
                        <a:cubicBezTo>
                          <a:pt x="17784" y="15641"/>
                          <a:pt x="17030" y="14296"/>
                          <a:pt x="18241" y="16000"/>
                        </a:cubicBezTo>
                        <a:cubicBezTo>
                          <a:pt x="20207" y="18765"/>
                          <a:pt x="17868" y="15484"/>
                          <a:pt x="21600" y="209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942192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200"/>
                    </a:pPr>
                    <a:endParaRPr/>
                  </a:p>
                </p:txBody>
              </p:sp>
            </p:grpSp>
            <p:sp>
              <p:nvSpPr>
                <p:cNvPr id="63" name="Dipole"/>
                <p:cNvSpPr/>
                <p:nvPr/>
              </p:nvSpPr>
              <p:spPr>
                <a:xfrm>
                  <a:off x="4389220" y="3873500"/>
                  <a:ext cx="1076612" cy="5398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t">
                  <a:spAutoFit/>
                </a:bodyPr>
                <a:lstStyle>
                  <a:lvl1pPr algn="ctr">
                    <a:defRPr>
                      <a:solidFill>
                        <a:srgbClr val="FF2600"/>
                      </a:solidFill>
                    </a:defRPr>
                  </a:lvl1pPr>
                </a:lstStyle>
                <a:p>
                  <a:r>
                    <a:t>Dipole</a:t>
                  </a:r>
                </a:p>
              </p:txBody>
            </p:sp>
          </p:grpSp>
          <p:sp>
            <p:nvSpPr>
              <p:cNvPr id="56" name="𝝻"/>
              <p:cNvSpPr/>
              <p:nvPr/>
            </p:nvSpPr>
            <p:spPr>
              <a:xfrm>
                <a:off x="9499600" y="622300"/>
                <a:ext cx="528920" cy="9338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>
                    <a:solidFill>
                      <a:srgbClr val="942192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>
                    <a:latin typeface="Cambria Math"/>
                    <a:ea typeface="Cambria Math"/>
                    <a:cs typeface="Cambria Math"/>
                    <a:sym typeface="Cambria Math"/>
                  </a:rPr>
                  <a:t>𝝻</a:t>
                </a:r>
              </a:p>
            </p:txBody>
          </p:sp>
          <p:sp>
            <p:nvSpPr>
              <p:cNvPr id="57" name="𝝻"/>
              <p:cNvSpPr/>
              <p:nvPr/>
            </p:nvSpPr>
            <p:spPr>
              <a:xfrm>
                <a:off x="9499600" y="2146300"/>
                <a:ext cx="528920" cy="9338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>
                    <a:solidFill>
                      <a:srgbClr val="942192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r>
                  <a:t>𝝻</a:t>
                </a:r>
              </a:p>
            </p:txBody>
          </p:sp>
          <p:sp>
            <p:nvSpPr>
              <p:cNvPr id="58" name="Trigger"/>
              <p:cNvSpPr/>
              <p:nvPr/>
            </p:nvSpPr>
            <p:spPr>
              <a:xfrm>
                <a:off x="8050865" y="0"/>
                <a:ext cx="1173593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0433FF"/>
                    </a:solidFill>
                  </a:defRPr>
                </a:lvl1pPr>
              </a:lstStyle>
              <a:p>
                <a:r>
                  <a:t>Trigger</a:t>
                </a:r>
              </a:p>
            </p:txBody>
          </p:sp>
          <p:sp>
            <p:nvSpPr>
              <p:cNvPr id="59" name="Tracker"/>
              <p:cNvSpPr/>
              <p:nvPr/>
            </p:nvSpPr>
            <p:spPr>
              <a:xfrm>
                <a:off x="4334552" y="0"/>
                <a:ext cx="1246370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0433FF"/>
                    </a:solidFill>
                  </a:defRPr>
                </a:lvl1pPr>
              </a:lstStyle>
              <a:p>
                <a:r>
                  <a:t>Tracker</a:t>
                </a:r>
              </a:p>
            </p:txBody>
          </p:sp>
          <p:sp>
            <p:nvSpPr>
              <p:cNvPr id="60" name="Iron Wall"/>
              <p:cNvSpPr/>
              <p:nvPr/>
            </p:nvSpPr>
            <p:spPr>
              <a:xfrm>
                <a:off x="7188322" y="4635500"/>
                <a:ext cx="1428952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38571A"/>
                    </a:solidFill>
                  </a:defRPr>
                </a:lvl1pPr>
              </a:lstStyle>
              <a:p>
                <a:r>
                  <a:t>Iron Wall</a:t>
                </a:r>
              </a:p>
            </p:txBody>
          </p:sp>
        </p:grpSp>
        <p:sp>
          <p:nvSpPr>
            <p:cNvPr id="53" name="Frontal…"/>
            <p:cNvSpPr/>
            <p:nvPr/>
          </p:nvSpPr>
          <p:spPr>
            <a:xfrm>
              <a:off x="296341" y="3035299"/>
              <a:ext cx="1496243" cy="933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ctr">
                <a:defRPr>
                  <a:solidFill>
                    <a:srgbClr val="444444"/>
                  </a:solidFill>
                </a:defRPr>
              </a:pPr>
              <a:r>
                <a:rPr dirty="0"/>
                <a:t>Frontal</a:t>
              </a:r>
            </a:p>
            <a:p>
              <a:pPr algn="ctr">
                <a:defRPr>
                  <a:solidFill>
                    <a:srgbClr val="444444"/>
                  </a:solidFill>
                </a:defRPr>
              </a:pPr>
              <a:r>
                <a:rPr dirty="0"/>
                <a:t>Absorber</a:t>
              </a:r>
            </a:p>
          </p:txBody>
        </p:sp>
      </p:grpSp>
      <p:grpSp>
        <p:nvGrpSpPr>
          <p:cNvPr id="79" name="Grouper"/>
          <p:cNvGrpSpPr/>
          <p:nvPr/>
        </p:nvGrpSpPr>
        <p:grpSpPr>
          <a:xfrm>
            <a:off x="384266" y="2492750"/>
            <a:ext cx="2882364" cy="1666358"/>
            <a:chOff x="188912" y="-204038"/>
            <a:chExt cx="4099360" cy="2369926"/>
          </a:xfrm>
        </p:grpSpPr>
        <p:grpSp>
          <p:nvGrpSpPr>
            <p:cNvPr id="80" name="Grouper"/>
            <p:cNvGrpSpPr/>
            <p:nvPr/>
          </p:nvGrpSpPr>
          <p:grpSpPr>
            <a:xfrm>
              <a:off x="188912" y="608152"/>
              <a:ext cx="4099360" cy="1557736"/>
              <a:chOff x="188912" y="209946"/>
              <a:chExt cx="4099358" cy="1557734"/>
            </a:xfrm>
          </p:grpSpPr>
          <p:pic>
            <p:nvPicPr>
              <p:cNvPr id="84" name="ALICE_logo.gif" descr="ALICE_logo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9836" t="6059" r="18824" b="43588"/>
              <a:stretch>
                <a:fillRect/>
              </a:stretch>
            </p:blipFill>
            <p:spPr>
              <a:xfrm>
                <a:off x="188912" y="209946"/>
                <a:ext cx="1527970" cy="1557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4" h="21600" extrusionOk="0">
                    <a:moveTo>
                      <a:pt x="5379" y="0"/>
                    </a:moveTo>
                    <a:cubicBezTo>
                      <a:pt x="5384" y="8"/>
                      <a:pt x="5383" y="8"/>
                      <a:pt x="5374" y="6"/>
                    </a:cubicBezTo>
                    <a:lnTo>
                      <a:pt x="5379" y="0"/>
                    </a:lnTo>
                    <a:close/>
                    <a:moveTo>
                      <a:pt x="10154" y="633"/>
                    </a:moveTo>
                    <a:lnTo>
                      <a:pt x="10154" y="3357"/>
                    </a:lnTo>
                    <a:cubicBezTo>
                      <a:pt x="10154" y="5625"/>
                      <a:pt x="10141" y="6093"/>
                      <a:pt x="10075" y="6131"/>
                    </a:cubicBezTo>
                    <a:cubicBezTo>
                      <a:pt x="10032" y="6155"/>
                      <a:pt x="9991" y="6218"/>
                      <a:pt x="9980" y="6274"/>
                    </a:cubicBezTo>
                    <a:cubicBezTo>
                      <a:pt x="9938" y="6481"/>
                      <a:pt x="9840" y="6365"/>
                      <a:pt x="9778" y="6026"/>
                    </a:cubicBezTo>
                    <a:cubicBezTo>
                      <a:pt x="9701" y="5604"/>
                      <a:pt x="9519" y="4586"/>
                      <a:pt x="9358" y="3671"/>
                    </a:cubicBezTo>
                    <a:cubicBezTo>
                      <a:pt x="9293" y="3303"/>
                      <a:pt x="9180" y="2671"/>
                      <a:pt x="9106" y="2273"/>
                    </a:cubicBezTo>
                    <a:cubicBezTo>
                      <a:pt x="9032" y="1874"/>
                      <a:pt x="8945" y="1376"/>
                      <a:pt x="8910" y="1161"/>
                    </a:cubicBezTo>
                    <a:cubicBezTo>
                      <a:pt x="8825" y="647"/>
                      <a:pt x="8802" y="613"/>
                      <a:pt x="8545" y="660"/>
                    </a:cubicBezTo>
                    <a:cubicBezTo>
                      <a:pt x="8389" y="689"/>
                      <a:pt x="8340" y="724"/>
                      <a:pt x="8361" y="792"/>
                    </a:cubicBezTo>
                    <a:cubicBezTo>
                      <a:pt x="8388" y="885"/>
                      <a:pt x="8468" y="1303"/>
                      <a:pt x="8680" y="2498"/>
                    </a:cubicBezTo>
                    <a:cubicBezTo>
                      <a:pt x="8866" y="3549"/>
                      <a:pt x="9019" y="4391"/>
                      <a:pt x="9162" y="5145"/>
                    </a:cubicBezTo>
                    <a:cubicBezTo>
                      <a:pt x="9386" y="6325"/>
                      <a:pt x="9387" y="6339"/>
                      <a:pt x="9224" y="6444"/>
                    </a:cubicBezTo>
                    <a:cubicBezTo>
                      <a:pt x="9146" y="6494"/>
                      <a:pt x="9069" y="6516"/>
                      <a:pt x="9055" y="6494"/>
                    </a:cubicBezTo>
                    <a:cubicBezTo>
                      <a:pt x="9042" y="6471"/>
                      <a:pt x="8942" y="6206"/>
                      <a:pt x="8831" y="5899"/>
                    </a:cubicBezTo>
                    <a:cubicBezTo>
                      <a:pt x="8720" y="5593"/>
                      <a:pt x="8548" y="5125"/>
                      <a:pt x="8450" y="4865"/>
                    </a:cubicBezTo>
                    <a:cubicBezTo>
                      <a:pt x="8352" y="4604"/>
                      <a:pt x="8252" y="4331"/>
                      <a:pt x="8226" y="4254"/>
                    </a:cubicBezTo>
                    <a:cubicBezTo>
                      <a:pt x="8200" y="4177"/>
                      <a:pt x="8101" y="3916"/>
                      <a:pt x="8008" y="3671"/>
                    </a:cubicBezTo>
                    <a:cubicBezTo>
                      <a:pt x="7571" y="2519"/>
                      <a:pt x="7439" y="2135"/>
                      <a:pt x="7470" y="2135"/>
                    </a:cubicBezTo>
                    <a:cubicBezTo>
                      <a:pt x="7488" y="2135"/>
                      <a:pt x="7477" y="2105"/>
                      <a:pt x="7442" y="2064"/>
                    </a:cubicBezTo>
                    <a:cubicBezTo>
                      <a:pt x="7406" y="2022"/>
                      <a:pt x="7327" y="1849"/>
                      <a:pt x="7268" y="1684"/>
                    </a:cubicBezTo>
                    <a:cubicBezTo>
                      <a:pt x="7209" y="1519"/>
                      <a:pt x="7104" y="1223"/>
                      <a:pt x="7032" y="1024"/>
                    </a:cubicBezTo>
                    <a:cubicBezTo>
                      <a:pt x="6961" y="824"/>
                      <a:pt x="6899" y="653"/>
                      <a:pt x="6892" y="644"/>
                    </a:cubicBezTo>
                    <a:cubicBezTo>
                      <a:pt x="6876" y="620"/>
                      <a:pt x="6410" y="806"/>
                      <a:pt x="6410" y="836"/>
                    </a:cubicBezTo>
                    <a:cubicBezTo>
                      <a:pt x="6410" y="850"/>
                      <a:pt x="6440" y="918"/>
                      <a:pt x="6478" y="985"/>
                    </a:cubicBezTo>
                    <a:cubicBezTo>
                      <a:pt x="6542" y="1099"/>
                      <a:pt x="6644" y="1350"/>
                      <a:pt x="6836" y="1888"/>
                    </a:cubicBezTo>
                    <a:cubicBezTo>
                      <a:pt x="6880" y="2010"/>
                      <a:pt x="6984" y="2284"/>
                      <a:pt x="7066" y="2498"/>
                    </a:cubicBezTo>
                    <a:cubicBezTo>
                      <a:pt x="7148" y="2713"/>
                      <a:pt x="7274" y="3053"/>
                      <a:pt x="7346" y="3252"/>
                    </a:cubicBezTo>
                    <a:cubicBezTo>
                      <a:pt x="7419" y="3452"/>
                      <a:pt x="7683" y="4175"/>
                      <a:pt x="7940" y="4865"/>
                    </a:cubicBezTo>
                    <a:cubicBezTo>
                      <a:pt x="8197" y="5554"/>
                      <a:pt x="8457" y="6254"/>
                      <a:pt x="8517" y="6417"/>
                    </a:cubicBezTo>
                    <a:cubicBezTo>
                      <a:pt x="8635" y="6736"/>
                      <a:pt x="8626" y="6786"/>
                      <a:pt x="8456" y="6829"/>
                    </a:cubicBezTo>
                    <a:cubicBezTo>
                      <a:pt x="8368" y="6852"/>
                      <a:pt x="8306" y="6793"/>
                      <a:pt x="8148" y="6532"/>
                    </a:cubicBezTo>
                    <a:cubicBezTo>
                      <a:pt x="8027" y="6333"/>
                      <a:pt x="7963" y="6164"/>
                      <a:pt x="7985" y="6109"/>
                    </a:cubicBezTo>
                    <a:cubicBezTo>
                      <a:pt x="8009" y="6048"/>
                      <a:pt x="7999" y="6034"/>
                      <a:pt x="7957" y="6059"/>
                    </a:cubicBezTo>
                    <a:cubicBezTo>
                      <a:pt x="7882" y="6105"/>
                      <a:pt x="7691" y="5780"/>
                      <a:pt x="7744" y="5696"/>
                    </a:cubicBezTo>
                    <a:cubicBezTo>
                      <a:pt x="7763" y="5665"/>
                      <a:pt x="7752" y="5649"/>
                      <a:pt x="7716" y="5657"/>
                    </a:cubicBezTo>
                    <a:cubicBezTo>
                      <a:pt x="7641" y="5675"/>
                      <a:pt x="6686" y="4087"/>
                      <a:pt x="6730" y="4017"/>
                    </a:cubicBezTo>
                    <a:cubicBezTo>
                      <a:pt x="6746" y="3992"/>
                      <a:pt x="6734" y="3973"/>
                      <a:pt x="6702" y="3973"/>
                    </a:cubicBezTo>
                    <a:cubicBezTo>
                      <a:pt x="6618" y="3973"/>
                      <a:pt x="6459" y="3646"/>
                      <a:pt x="6506" y="3572"/>
                    </a:cubicBezTo>
                    <a:cubicBezTo>
                      <a:pt x="6528" y="3536"/>
                      <a:pt x="6517" y="3529"/>
                      <a:pt x="6483" y="3550"/>
                    </a:cubicBezTo>
                    <a:cubicBezTo>
                      <a:pt x="6417" y="3590"/>
                      <a:pt x="6260" y="3384"/>
                      <a:pt x="6231" y="3219"/>
                    </a:cubicBezTo>
                    <a:cubicBezTo>
                      <a:pt x="6221" y="3161"/>
                      <a:pt x="6165" y="3074"/>
                      <a:pt x="6108" y="3032"/>
                    </a:cubicBezTo>
                    <a:cubicBezTo>
                      <a:pt x="6046" y="2987"/>
                      <a:pt x="6013" y="2918"/>
                      <a:pt x="6029" y="2856"/>
                    </a:cubicBezTo>
                    <a:cubicBezTo>
                      <a:pt x="6045" y="2798"/>
                      <a:pt x="6038" y="2764"/>
                      <a:pt x="6013" y="2779"/>
                    </a:cubicBezTo>
                    <a:cubicBezTo>
                      <a:pt x="5952" y="2816"/>
                      <a:pt x="5713" y="2433"/>
                      <a:pt x="5755" y="2366"/>
                    </a:cubicBezTo>
                    <a:cubicBezTo>
                      <a:pt x="5772" y="2338"/>
                      <a:pt x="5753" y="2300"/>
                      <a:pt x="5710" y="2284"/>
                    </a:cubicBezTo>
                    <a:cubicBezTo>
                      <a:pt x="5667" y="2268"/>
                      <a:pt x="5543" y="2109"/>
                      <a:pt x="5441" y="1926"/>
                    </a:cubicBezTo>
                    <a:lnTo>
                      <a:pt x="5256" y="1590"/>
                    </a:lnTo>
                    <a:lnTo>
                      <a:pt x="5043" y="1700"/>
                    </a:lnTo>
                    <a:cubicBezTo>
                      <a:pt x="4855" y="1797"/>
                      <a:pt x="4834" y="1829"/>
                      <a:pt x="4886" y="1926"/>
                    </a:cubicBezTo>
                    <a:cubicBezTo>
                      <a:pt x="4920" y="1987"/>
                      <a:pt x="4935" y="2049"/>
                      <a:pt x="4920" y="2064"/>
                    </a:cubicBezTo>
                    <a:cubicBezTo>
                      <a:pt x="4905" y="2078"/>
                      <a:pt x="4955" y="2148"/>
                      <a:pt x="5032" y="2223"/>
                    </a:cubicBezTo>
                    <a:cubicBezTo>
                      <a:pt x="5109" y="2299"/>
                      <a:pt x="5161" y="2392"/>
                      <a:pt x="5150" y="2427"/>
                    </a:cubicBezTo>
                    <a:cubicBezTo>
                      <a:pt x="5138" y="2461"/>
                      <a:pt x="5188" y="2547"/>
                      <a:pt x="5262" y="2620"/>
                    </a:cubicBezTo>
                    <a:cubicBezTo>
                      <a:pt x="5336" y="2692"/>
                      <a:pt x="5391" y="2783"/>
                      <a:pt x="5379" y="2818"/>
                    </a:cubicBezTo>
                    <a:cubicBezTo>
                      <a:pt x="5368" y="2852"/>
                      <a:pt x="5417" y="2937"/>
                      <a:pt x="5491" y="3010"/>
                    </a:cubicBezTo>
                    <a:cubicBezTo>
                      <a:pt x="5566" y="3083"/>
                      <a:pt x="5616" y="3172"/>
                      <a:pt x="5604" y="3208"/>
                    </a:cubicBezTo>
                    <a:cubicBezTo>
                      <a:pt x="5591" y="3244"/>
                      <a:pt x="5645" y="3326"/>
                      <a:pt x="5721" y="3390"/>
                    </a:cubicBezTo>
                    <a:cubicBezTo>
                      <a:pt x="5797" y="3454"/>
                      <a:pt x="5863" y="3579"/>
                      <a:pt x="5873" y="3665"/>
                    </a:cubicBezTo>
                    <a:cubicBezTo>
                      <a:pt x="5882" y="3751"/>
                      <a:pt x="5948" y="3857"/>
                      <a:pt x="6013" y="3902"/>
                    </a:cubicBezTo>
                    <a:cubicBezTo>
                      <a:pt x="6077" y="3946"/>
                      <a:pt x="6125" y="4004"/>
                      <a:pt x="6125" y="4034"/>
                    </a:cubicBezTo>
                    <a:cubicBezTo>
                      <a:pt x="6125" y="4063"/>
                      <a:pt x="6195" y="4189"/>
                      <a:pt x="6276" y="4309"/>
                    </a:cubicBezTo>
                    <a:cubicBezTo>
                      <a:pt x="6360" y="4433"/>
                      <a:pt x="6401" y="4557"/>
                      <a:pt x="6377" y="4595"/>
                    </a:cubicBezTo>
                    <a:cubicBezTo>
                      <a:pt x="6351" y="4637"/>
                      <a:pt x="6361" y="4646"/>
                      <a:pt x="6399" y="4623"/>
                    </a:cubicBezTo>
                    <a:cubicBezTo>
                      <a:pt x="6453" y="4590"/>
                      <a:pt x="6832" y="5194"/>
                      <a:pt x="6814" y="5283"/>
                    </a:cubicBezTo>
                    <a:cubicBezTo>
                      <a:pt x="6811" y="5300"/>
                      <a:pt x="6852" y="5359"/>
                      <a:pt x="6909" y="5415"/>
                    </a:cubicBezTo>
                    <a:cubicBezTo>
                      <a:pt x="6966" y="5471"/>
                      <a:pt x="7077" y="5639"/>
                      <a:pt x="7150" y="5789"/>
                    </a:cubicBezTo>
                    <a:cubicBezTo>
                      <a:pt x="7224" y="5940"/>
                      <a:pt x="7370" y="6189"/>
                      <a:pt x="7475" y="6340"/>
                    </a:cubicBezTo>
                    <a:cubicBezTo>
                      <a:pt x="7580" y="6490"/>
                      <a:pt x="7649" y="6644"/>
                      <a:pt x="7632" y="6686"/>
                    </a:cubicBezTo>
                    <a:cubicBezTo>
                      <a:pt x="7616" y="6729"/>
                      <a:pt x="7631" y="6754"/>
                      <a:pt x="7660" y="6736"/>
                    </a:cubicBezTo>
                    <a:cubicBezTo>
                      <a:pt x="7723" y="6698"/>
                      <a:pt x="7906" y="7018"/>
                      <a:pt x="7862" y="7088"/>
                    </a:cubicBezTo>
                    <a:cubicBezTo>
                      <a:pt x="7845" y="7114"/>
                      <a:pt x="7778" y="7149"/>
                      <a:pt x="7716" y="7165"/>
                    </a:cubicBezTo>
                    <a:cubicBezTo>
                      <a:pt x="7629" y="7188"/>
                      <a:pt x="7538" y="7110"/>
                      <a:pt x="7307" y="6829"/>
                    </a:cubicBezTo>
                    <a:cubicBezTo>
                      <a:pt x="7143" y="6629"/>
                      <a:pt x="7013" y="6446"/>
                      <a:pt x="7021" y="6417"/>
                    </a:cubicBezTo>
                    <a:cubicBezTo>
                      <a:pt x="7030" y="6388"/>
                      <a:pt x="7016" y="6378"/>
                      <a:pt x="6988" y="6395"/>
                    </a:cubicBezTo>
                    <a:cubicBezTo>
                      <a:pt x="6930" y="6430"/>
                      <a:pt x="5753" y="5039"/>
                      <a:pt x="5777" y="4964"/>
                    </a:cubicBezTo>
                    <a:cubicBezTo>
                      <a:pt x="5786" y="4937"/>
                      <a:pt x="5768" y="4929"/>
                      <a:pt x="5738" y="4947"/>
                    </a:cubicBezTo>
                    <a:cubicBezTo>
                      <a:pt x="5670" y="4989"/>
                      <a:pt x="5437" y="4671"/>
                      <a:pt x="5491" y="4612"/>
                    </a:cubicBezTo>
                    <a:cubicBezTo>
                      <a:pt x="5514" y="4587"/>
                      <a:pt x="5501" y="4585"/>
                      <a:pt x="5463" y="4606"/>
                    </a:cubicBezTo>
                    <a:cubicBezTo>
                      <a:pt x="5396" y="4644"/>
                      <a:pt x="5240" y="4439"/>
                      <a:pt x="5267" y="4348"/>
                    </a:cubicBezTo>
                    <a:cubicBezTo>
                      <a:pt x="5275" y="4322"/>
                      <a:pt x="5256" y="4314"/>
                      <a:pt x="5228" y="4331"/>
                    </a:cubicBezTo>
                    <a:cubicBezTo>
                      <a:pt x="5152" y="4377"/>
                      <a:pt x="4977" y="4162"/>
                      <a:pt x="5026" y="4083"/>
                    </a:cubicBezTo>
                    <a:cubicBezTo>
                      <a:pt x="5052" y="4043"/>
                      <a:pt x="5045" y="4029"/>
                      <a:pt x="5010" y="4050"/>
                    </a:cubicBezTo>
                    <a:cubicBezTo>
                      <a:pt x="4937" y="4094"/>
                      <a:pt x="4527" y="3617"/>
                      <a:pt x="4584" y="3555"/>
                    </a:cubicBezTo>
                    <a:cubicBezTo>
                      <a:pt x="4606" y="3531"/>
                      <a:pt x="4597" y="3530"/>
                      <a:pt x="4561" y="3550"/>
                    </a:cubicBezTo>
                    <a:cubicBezTo>
                      <a:pt x="4496" y="3586"/>
                      <a:pt x="4278" y="3315"/>
                      <a:pt x="4304" y="3230"/>
                    </a:cubicBezTo>
                    <a:cubicBezTo>
                      <a:pt x="4311" y="3205"/>
                      <a:pt x="4289" y="3201"/>
                      <a:pt x="4259" y="3219"/>
                    </a:cubicBezTo>
                    <a:cubicBezTo>
                      <a:pt x="4198" y="3256"/>
                      <a:pt x="4053" y="3033"/>
                      <a:pt x="4079" y="2944"/>
                    </a:cubicBezTo>
                    <a:cubicBezTo>
                      <a:pt x="4089" y="2914"/>
                      <a:pt x="4074" y="2905"/>
                      <a:pt x="4051" y="2928"/>
                    </a:cubicBezTo>
                    <a:cubicBezTo>
                      <a:pt x="4028" y="2950"/>
                      <a:pt x="3981" y="2946"/>
                      <a:pt x="3945" y="2917"/>
                    </a:cubicBezTo>
                    <a:cubicBezTo>
                      <a:pt x="3900" y="2880"/>
                      <a:pt x="3821" y="2912"/>
                      <a:pt x="3698" y="3016"/>
                    </a:cubicBezTo>
                    <a:lnTo>
                      <a:pt x="3519" y="3164"/>
                    </a:lnTo>
                    <a:lnTo>
                      <a:pt x="3917" y="3632"/>
                    </a:lnTo>
                    <a:cubicBezTo>
                      <a:pt x="4136" y="3887"/>
                      <a:pt x="4296" y="4122"/>
                      <a:pt x="4275" y="4155"/>
                    </a:cubicBezTo>
                    <a:cubicBezTo>
                      <a:pt x="4254" y="4190"/>
                      <a:pt x="4263" y="4198"/>
                      <a:pt x="4298" y="4177"/>
                    </a:cubicBezTo>
                    <a:cubicBezTo>
                      <a:pt x="4366" y="4136"/>
                      <a:pt x="4770" y="4567"/>
                      <a:pt x="4752" y="4661"/>
                    </a:cubicBezTo>
                    <a:cubicBezTo>
                      <a:pt x="4745" y="4694"/>
                      <a:pt x="4766" y="4726"/>
                      <a:pt x="4802" y="4727"/>
                    </a:cubicBezTo>
                    <a:cubicBezTo>
                      <a:pt x="4895" y="4731"/>
                      <a:pt x="5615" y="5606"/>
                      <a:pt x="5576" y="5668"/>
                    </a:cubicBezTo>
                    <a:cubicBezTo>
                      <a:pt x="5558" y="5697"/>
                      <a:pt x="5572" y="5704"/>
                      <a:pt x="5604" y="5685"/>
                    </a:cubicBezTo>
                    <a:cubicBezTo>
                      <a:pt x="5683" y="5637"/>
                      <a:pt x="6142" y="6187"/>
                      <a:pt x="6091" y="6268"/>
                    </a:cubicBezTo>
                    <a:cubicBezTo>
                      <a:pt x="6067" y="6306"/>
                      <a:pt x="6077" y="6318"/>
                      <a:pt x="6113" y="6296"/>
                    </a:cubicBezTo>
                    <a:cubicBezTo>
                      <a:pt x="6177" y="6257"/>
                      <a:pt x="7131" y="7358"/>
                      <a:pt x="7105" y="7440"/>
                    </a:cubicBezTo>
                    <a:cubicBezTo>
                      <a:pt x="7098" y="7465"/>
                      <a:pt x="7122" y="7481"/>
                      <a:pt x="7156" y="7473"/>
                    </a:cubicBezTo>
                    <a:cubicBezTo>
                      <a:pt x="7189" y="7466"/>
                      <a:pt x="7251" y="7509"/>
                      <a:pt x="7296" y="7572"/>
                    </a:cubicBezTo>
                    <a:cubicBezTo>
                      <a:pt x="7368" y="7675"/>
                      <a:pt x="7365" y="7700"/>
                      <a:pt x="7273" y="7782"/>
                    </a:cubicBezTo>
                    <a:cubicBezTo>
                      <a:pt x="7176" y="7868"/>
                      <a:pt x="7115" y="7825"/>
                      <a:pt x="6153" y="7033"/>
                    </a:cubicBezTo>
                    <a:cubicBezTo>
                      <a:pt x="5593" y="6572"/>
                      <a:pt x="5133" y="6167"/>
                      <a:pt x="5133" y="6131"/>
                    </a:cubicBezTo>
                    <a:cubicBezTo>
                      <a:pt x="5133" y="6095"/>
                      <a:pt x="5083" y="6054"/>
                      <a:pt x="5021" y="6042"/>
                    </a:cubicBezTo>
                    <a:cubicBezTo>
                      <a:pt x="4871" y="6015"/>
                      <a:pt x="4762" y="5924"/>
                      <a:pt x="4802" y="5861"/>
                    </a:cubicBezTo>
                    <a:cubicBezTo>
                      <a:pt x="4820" y="5833"/>
                      <a:pt x="4809" y="5819"/>
                      <a:pt x="4780" y="5828"/>
                    </a:cubicBezTo>
                    <a:cubicBezTo>
                      <a:pt x="4706" y="5849"/>
                      <a:pt x="4031" y="5313"/>
                      <a:pt x="4046" y="5245"/>
                    </a:cubicBezTo>
                    <a:cubicBezTo>
                      <a:pt x="4052" y="5214"/>
                      <a:pt x="4010" y="5182"/>
                      <a:pt x="3956" y="5173"/>
                    </a:cubicBezTo>
                    <a:cubicBezTo>
                      <a:pt x="3829" y="5152"/>
                      <a:pt x="3379" y="4769"/>
                      <a:pt x="3379" y="4683"/>
                    </a:cubicBezTo>
                    <a:cubicBezTo>
                      <a:pt x="3379" y="4647"/>
                      <a:pt x="3329" y="4607"/>
                      <a:pt x="3267" y="4595"/>
                    </a:cubicBezTo>
                    <a:cubicBezTo>
                      <a:pt x="3205" y="4583"/>
                      <a:pt x="3040" y="4477"/>
                      <a:pt x="2903" y="4359"/>
                    </a:cubicBezTo>
                    <a:cubicBezTo>
                      <a:pt x="2765" y="4240"/>
                      <a:pt x="2624" y="4144"/>
                      <a:pt x="2589" y="4144"/>
                    </a:cubicBezTo>
                    <a:cubicBezTo>
                      <a:pt x="2553" y="4144"/>
                      <a:pt x="2456" y="4213"/>
                      <a:pt x="2376" y="4303"/>
                    </a:cubicBezTo>
                    <a:cubicBezTo>
                      <a:pt x="2261" y="4432"/>
                      <a:pt x="2245" y="4478"/>
                      <a:pt x="2309" y="4502"/>
                    </a:cubicBezTo>
                    <a:cubicBezTo>
                      <a:pt x="2353" y="4518"/>
                      <a:pt x="2373" y="4559"/>
                      <a:pt x="2353" y="4590"/>
                    </a:cubicBezTo>
                    <a:cubicBezTo>
                      <a:pt x="2334" y="4621"/>
                      <a:pt x="2371" y="4645"/>
                      <a:pt x="2432" y="4645"/>
                    </a:cubicBezTo>
                    <a:cubicBezTo>
                      <a:pt x="2552" y="4645"/>
                      <a:pt x="2686" y="4769"/>
                      <a:pt x="2628" y="4826"/>
                    </a:cubicBezTo>
                    <a:cubicBezTo>
                      <a:pt x="2608" y="4846"/>
                      <a:pt x="2642" y="4883"/>
                      <a:pt x="2701" y="4903"/>
                    </a:cubicBezTo>
                    <a:cubicBezTo>
                      <a:pt x="2895" y="4971"/>
                      <a:pt x="3183" y="5205"/>
                      <a:pt x="3144" y="5267"/>
                    </a:cubicBezTo>
                    <a:cubicBezTo>
                      <a:pt x="3122" y="5301"/>
                      <a:pt x="3131" y="5315"/>
                      <a:pt x="3166" y="5294"/>
                    </a:cubicBezTo>
                    <a:cubicBezTo>
                      <a:pt x="3246" y="5245"/>
                      <a:pt x="3584" y="5526"/>
                      <a:pt x="3536" y="5602"/>
                    </a:cubicBezTo>
                    <a:cubicBezTo>
                      <a:pt x="3513" y="5638"/>
                      <a:pt x="3528" y="5649"/>
                      <a:pt x="3569" y="5624"/>
                    </a:cubicBezTo>
                    <a:cubicBezTo>
                      <a:pt x="3654" y="5573"/>
                      <a:pt x="3815" y="5694"/>
                      <a:pt x="3766" y="5773"/>
                    </a:cubicBezTo>
                    <a:cubicBezTo>
                      <a:pt x="3745" y="5805"/>
                      <a:pt x="3751" y="5814"/>
                      <a:pt x="3782" y="5795"/>
                    </a:cubicBezTo>
                    <a:cubicBezTo>
                      <a:pt x="3854" y="5752"/>
                      <a:pt x="4057" y="5889"/>
                      <a:pt x="4057" y="5982"/>
                    </a:cubicBezTo>
                    <a:cubicBezTo>
                      <a:pt x="4057" y="6020"/>
                      <a:pt x="4099" y="6062"/>
                      <a:pt x="4152" y="6070"/>
                    </a:cubicBezTo>
                    <a:cubicBezTo>
                      <a:pt x="4297" y="6091"/>
                      <a:pt x="4882" y="6599"/>
                      <a:pt x="4841" y="6670"/>
                    </a:cubicBezTo>
                    <a:cubicBezTo>
                      <a:pt x="4822" y="6703"/>
                      <a:pt x="4822" y="6714"/>
                      <a:pt x="4847" y="6692"/>
                    </a:cubicBezTo>
                    <a:cubicBezTo>
                      <a:pt x="4912" y="6634"/>
                      <a:pt x="5229" y="6867"/>
                      <a:pt x="5183" y="6940"/>
                    </a:cubicBezTo>
                    <a:cubicBezTo>
                      <a:pt x="5162" y="6973"/>
                      <a:pt x="5169" y="6986"/>
                      <a:pt x="5200" y="6967"/>
                    </a:cubicBezTo>
                    <a:cubicBezTo>
                      <a:pt x="5271" y="6924"/>
                      <a:pt x="5475" y="7061"/>
                      <a:pt x="5475" y="7154"/>
                    </a:cubicBezTo>
                    <a:cubicBezTo>
                      <a:pt x="5475" y="7192"/>
                      <a:pt x="5519" y="7229"/>
                      <a:pt x="5576" y="7237"/>
                    </a:cubicBezTo>
                    <a:cubicBezTo>
                      <a:pt x="5711" y="7256"/>
                      <a:pt x="5850" y="7373"/>
                      <a:pt x="5811" y="7435"/>
                    </a:cubicBezTo>
                    <a:cubicBezTo>
                      <a:pt x="5794" y="7462"/>
                      <a:pt x="5820" y="7484"/>
                      <a:pt x="5867" y="7484"/>
                    </a:cubicBezTo>
                    <a:cubicBezTo>
                      <a:pt x="5978" y="7484"/>
                      <a:pt x="6658" y="8069"/>
                      <a:pt x="6674" y="8178"/>
                    </a:cubicBezTo>
                    <a:cubicBezTo>
                      <a:pt x="6681" y="8224"/>
                      <a:pt x="6650" y="8291"/>
                      <a:pt x="6607" y="8326"/>
                    </a:cubicBezTo>
                    <a:cubicBezTo>
                      <a:pt x="6545" y="8376"/>
                      <a:pt x="6470" y="8350"/>
                      <a:pt x="6259" y="8227"/>
                    </a:cubicBezTo>
                    <a:cubicBezTo>
                      <a:pt x="6110" y="8141"/>
                      <a:pt x="5910" y="8031"/>
                      <a:pt x="5816" y="7980"/>
                    </a:cubicBezTo>
                    <a:cubicBezTo>
                      <a:pt x="5723" y="7928"/>
                      <a:pt x="5651" y="7856"/>
                      <a:pt x="5660" y="7820"/>
                    </a:cubicBezTo>
                    <a:cubicBezTo>
                      <a:pt x="5668" y="7784"/>
                      <a:pt x="5652" y="7768"/>
                      <a:pt x="5620" y="7787"/>
                    </a:cubicBezTo>
                    <a:cubicBezTo>
                      <a:pt x="5537" y="7838"/>
                      <a:pt x="4813" y="7430"/>
                      <a:pt x="4858" y="7358"/>
                    </a:cubicBezTo>
                    <a:cubicBezTo>
                      <a:pt x="4881" y="7322"/>
                      <a:pt x="4870" y="7317"/>
                      <a:pt x="4830" y="7341"/>
                    </a:cubicBezTo>
                    <a:cubicBezTo>
                      <a:pt x="4793" y="7364"/>
                      <a:pt x="4496" y="7229"/>
                      <a:pt x="4152" y="7033"/>
                    </a:cubicBezTo>
                    <a:cubicBezTo>
                      <a:pt x="3817" y="6842"/>
                      <a:pt x="3259" y="6527"/>
                      <a:pt x="2908" y="6329"/>
                    </a:cubicBezTo>
                    <a:cubicBezTo>
                      <a:pt x="2542" y="6122"/>
                      <a:pt x="2288" y="5944"/>
                      <a:pt x="2309" y="5910"/>
                    </a:cubicBezTo>
                    <a:cubicBezTo>
                      <a:pt x="2330" y="5877"/>
                      <a:pt x="2317" y="5866"/>
                      <a:pt x="2281" y="5888"/>
                    </a:cubicBezTo>
                    <a:cubicBezTo>
                      <a:pt x="2191" y="5943"/>
                      <a:pt x="1863" y="5767"/>
                      <a:pt x="1911" y="5690"/>
                    </a:cubicBezTo>
                    <a:cubicBezTo>
                      <a:pt x="1935" y="5653"/>
                      <a:pt x="1923" y="5644"/>
                      <a:pt x="1883" y="5668"/>
                    </a:cubicBezTo>
                    <a:cubicBezTo>
                      <a:pt x="1846" y="5690"/>
                      <a:pt x="1682" y="5633"/>
                      <a:pt x="1518" y="5542"/>
                    </a:cubicBezTo>
                    <a:lnTo>
                      <a:pt x="1221" y="5377"/>
                    </a:lnTo>
                    <a:lnTo>
                      <a:pt x="1076" y="5536"/>
                    </a:lnTo>
                    <a:cubicBezTo>
                      <a:pt x="995" y="5624"/>
                      <a:pt x="940" y="5719"/>
                      <a:pt x="958" y="5745"/>
                    </a:cubicBezTo>
                    <a:cubicBezTo>
                      <a:pt x="977" y="5772"/>
                      <a:pt x="1505" y="6074"/>
                      <a:pt x="2129" y="6422"/>
                    </a:cubicBezTo>
                    <a:cubicBezTo>
                      <a:pt x="2753" y="6770"/>
                      <a:pt x="3329" y="7097"/>
                      <a:pt x="3407" y="7149"/>
                    </a:cubicBezTo>
                    <a:cubicBezTo>
                      <a:pt x="3485" y="7200"/>
                      <a:pt x="3689" y="7320"/>
                      <a:pt x="3861" y="7413"/>
                    </a:cubicBezTo>
                    <a:cubicBezTo>
                      <a:pt x="4930" y="7992"/>
                      <a:pt x="5496" y="8341"/>
                      <a:pt x="5463" y="8392"/>
                    </a:cubicBezTo>
                    <a:cubicBezTo>
                      <a:pt x="5443" y="8426"/>
                      <a:pt x="5455" y="8431"/>
                      <a:pt x="5491" y="8409"/>
                    </a:cubicBezTo>
                    <a:cubicBezTo>
                      <a:pt x="5546" y="8376"/>
                      <a:pt x="6297" y="8747"/>
                      <a:pt x="6427" y="8871"/>
                    </a:cubicBezTo>
                    <a:cubicBezTo>
                      <a:pt x="6451" y="8894"/>
                      <a:pt x="6422" y="8959"/>
                      <a:pt x="6360" y="9014"/>
                    </a:cubicBezTo>
                    <a:cubicBezTo>
                      <a:pt x="6235" y="9125"/>
                      <a:pt x="6287" y="9136"/>
                      <a:pt x="5279" y="8767"/>
                    </a:cubicBezTo>
                    <a:cubicBezTo>
                      <a:pt x="5013" y="8669"/>
                      <a:pt x="4692" y="8555"/>
                      <a:pt x="4567" y="8513"/>
                    </a:cubicBezTo>
                    <a:cubicBezTo>
                      <a:pt x="4442" y="8472"/>
                      <a:pt x="4126" y="8362"/>
                      <a:pt x="3861" y="8266"/>
                    </a:cubicBezTo>
                    <a:cubicBezTo>
                      <a:pt x="3596" y="8169"/>
                      <a:pt x="3311" y="8066"/>
                      <a:pt x="3233" y="8040"/>
                    </a:cubicBezTo>
                    <a:cubicBezTo>
                      <a:pt x="3155" y="8014"/>
                      <a:pt x="2431" y="7759"/>
                      <a:pt x="1625" y="7468"/>
                    </a:cubicBezTo>
                    <a:lnTo>
                      <a:pt x="162" y="6940"/>
                    </a:lnTo>
                    <a:lnTo>
                      <a:pt x="78" y="7127"/>
                    </a:lnTo>
                    <a:cubicBezTo>
                      <a:pt x="-26" y="7372"/>
                      <a:pt x="60" y="7510"/>
                      <a:pt x="331" y="7523"/>
                    </a:cubicBezTo>
                    <a:cubicBezTo>
                      <a:pt x="439" y="7528"/>
                      <a:pt x="565" y="7578"/>
                      <a:pt x="627" y="7644"/>
                    </a:cubicBezTo>
                    <a:cubicBezTo>
                      <a:pt x="688" y="7707"/>
                      <a:pt x="777" y="7744"/>
                      <a:pt x="824" y="7726"/>
                    </a:cubicBezTo>
                    <a:cubicBezTo>
                      <a:pt x="870" y="7709"/>
                      <a:pt x="1233" y="7813"/>
                      <a:pt x="1631" y="7958"/>
                    </a:cubicBezTo>
                    <a:cubicBezTo>
                      <a:pt x="2316" y="8206"/>
                      <a:pt x="2794" y="8375"/>
                      <a:pt x="3435" y="8601"/>
                    </a:cubicBezTo>
                    <a:cubicBezTo>
                      <a:pt x="4242" y="8887"/>
                      <a:pt x="4393" y="8942"/>
                      <a:pt x="4668" y="9042"/>
                    </a:cubicBezTo>
                    <a:cubicBezTo>
                      <a:pt x="4832" y="9101"/>
                      <a:pt x="5324" y="9276"/>
                      <a:pt x="5760" y="9432"/>
                    </a:cubicBezTo>
                    <a:cubicBezTo>
                      <a:pt x="6893" y="9837"/>
                      <a:pt x="6911" y="9844"/>
                      <a:pt x="6915" y="9906"/>
                    </a:cubicBezTo>
                    <a:cubicBezTo>
                      <a:pt x="6919" y="9979"/>
                      <a:pt x="6487" y="9953"/>
                      <a:pt x="5985" y="9851"/>
                    </a:cubicBezTo>
                    <a:cubicBezTo>
                      <a:pt x="5766" y="9806"/>
                      <a:pt x="5345" y="9732"/>
                      <a:pt x="5049" y="9686"/>
                    </a:cubicBezTo>
                    <a:cubicBezTo>
                      <a:pt x="4752" y="9639"/>
                      <a:pt x="4307" y="9565"/>
                      <a:pt x="4057" y="9521"/>
                    </a:cubicBezTo>
                    <a:cubicBezTo>
                      <a:pt x="2808" y="9299"/>
                      <a:pt x="1553" y="9083"/>
                      <a:pt x="975" y="8987"/>
                    </a:cubicBezTo>
                    <a:cubicBezTo>
                      <a:pt x="621" y="8927"/>
                      <a:pt x="273" y="8861"/>
                      <a:pt x="202" y="8844"/>
                    </a:cubicBezTo>
                    <a:cubicBezTo>
                      <a:pt x="89" y="8816"/>
                      <a:pt x="68" y="8839"/>
                      <a:pt x="34" y="9020"/>
                    </a:cubicBezTo>
                    <a:cubicBezTo>
                      <a:pt x="-15" y="9273"/>
                      <a:pt x="0" y="9284"/>
                      <a:pt x="527" y="9372"/>
                    </a:cubicBezTo>
                    <a:cubicBezTo>
                      <a:pt x="751" y="9409"/>
                      <a:pt x="1202" y="9490"/>
                      <a:pt x="1530" y="9548"/>
                    </a:cubicBezTo>
                    <a:cubicBezTo>
                      <a:pt x="2239" y="9674"/>
                      <a:pt x="3458" y="9883"/>
                      <a:pt x="4399" y="10043"/>
                    </a:cubicBezTo>
                    <a:cubicBezTo>
                      <a:pt x="5580" y="10245"/>
                      <a:pt x="6428" y="10391"/>
                      <a:pt x="6797" y="10456"/>
                    </a:cubicBezTo>
                    <a:cubicBezTo>
                      <a:pt x="7630" y="10603"/>
                      <a:pt x="7157" y="10634"/>
                      <a:pt x="3586" y="10649"/>
                    </a:cubicBezTo>
                    <a:lnTo>
                      <a:pt x="0" y="10660"/>
                    </a:lnTo>
                    <a:lnTo>
                      <a:pt x="0" y="10885"/>
                    </a:lnTo>
                    <a:lnTo>
                      <a:pt x="0" y="11105"/>
                    </a:lnTo>
                    <a:lnTo>
                      <a:pt x="3390" y="11122"/>
                    </a:lnTo>
                    <a:cubicBezTo>
                      <a:pt x="5612" y="11131"/>
                      <a:pt x="6777" y="11151"/>
                      <a:pt x="6769" y="11188"/>
                    </a:cubicBezTo>
                    <a:cubicBezTo>
                      <a:pt x="6763" y="11219"/>
                      <a:pt x="6571" y="11280"/>
                      <a:pt x="6343" y="11320"/>
                    </a:cubicBezTo>
                    <a:cubicBezTo>
                      <a:pt x="4723" y="11607"/>
                      <a:pt x="4446" y="11650"/>
                      <a:pt x="4371" y="11650"/>
                    </a:cubicBezTo>
                    <a:cubicBezTo>
                      <a:pt x="4324" y="11650"/>
                      <a:pt x="4027" y="11699"/>
                      <a:pt x="3715" y="11760"/>
                    </a:cubicBezTo>
                    <a:cubicBezTo>
                      <a:pt x="3403" y="11821"/>
                      <a:pt x="2827" y="11930"/>
                      <a:pt x="2437" y="11997"/>
                    </a:cubicBezTo>
                    <a:cubicBezTo>
                      <a:pt x="2047" y="12064"/>
                      <a:pt x="1404" y="12176"/>
                      <a:pt x="1003" y="12250"/>
                    </a:cubicBezTo>
                    <a:cubicBezTo>
                      <a:pt x="602" y="12324"/>
                      <a:pt x="209" y="12388"/>
                      <a:pt x="134" y="12388"/>
                    </a:cubicBezTo>
                    <a:cubicBezTo>
                      <a:pt x="-8" y="12388"/>
                      <a:pt x="-22" y="12434"/>
                      <a:pt x="34" y="12707"/>
                    </a:cubicBezTo>
                    <a:lnTo>
                      <a:pt x="67" y="12872"/>
                    </a:lnTo>
                    <a:lnTo>
                      <a:pt x="359" y="12822"/>
                    </a:lnTo>
                    <a:cubicBezTo>
                      <a:pt x="519" y="12795"/>
                      <a:pt x="922" y="12723"/>
                      <a:pt x="1250" y="12663"/>
                    </a:cubicBezTo>
                    <a:cubicBezTo>
                      <a:pt x="1577" y="12603"/>
                      <a:pt x="1991" y="12543"/>
                      <a:pt x="2169" y="12531"/>
                    </a:cubicBezTo>
                    <a:cubicBezTo>
                      <a:pt x="2346" y="12518"/>
                      <a:pt x="2522" y="12488"/>
                      <a:pt x="2561" y="12465"/>
                    </a:cubicBezTo>
                    <a:cubicBezTo>
                      <a:pt x="2600" y="12441"/>
                      <a:pt x="2966" y="12369"/>
                      <a:pt x="3373" y="12300"/>
                    </a:cubicBezTo>
                    <a:cubicBezTo>
                      <a:pt x="4490" y="12111"/>
                      <a:pt x="5695" y="11900"/>
                      <a:pt x="6298" y="11793"/>
                    </a:cubicBezTo>
                    <a:cubicBezTo>
                      <a:pt x="6595" y="11741"/>
                      <a:pt x="6886" y="11697"/>
                      <a:pt x="6948" y="11694"/>
                    </a:cubicBezTo>
                    <a:cubicBezTo>
                      <a:pt x="7166" y="11686"/>
                      <a:pt x="7096" y="11796"/>
                      <a:pt x="6825" y="11887"/>
                    </a:cubicBezTo>
                    <a:cubicBezTo>
                      <a:pt x="6675" y="11937"/>
                      <a:pt x="6262" y="12084"/>
                      <a:pt x="5906" y="12212"/>
                    </a:cubicBezTo>
                    <a:cubicBezTo>
                      <a:pt x="5540" y="12343"/>
                      <a:pt x="5216" y="12429"/>
                      <a:pt x="5155" y="12410"/>
                    </a:cubicBezTo>
                    <a:cubicBezTo>
                      <a:pt x="5090" y="12389"/>
                      <a:pt x="5050" y="12404"/>
                      <a:pt x="5060" y="12443"/>
                    </a:cubicBezTo>
                    <a:cubicBezTo>
                      <a:pt x="5073" y="12494"/>
                      <a:pt x="4145" y="12867"/>
                      <a:pt x="3407" y="13109"/>
                    </a:cubicBezTo>
                    <a:cubicBezTo>
                      <a:pt x="3329" y="13134"/>
                      <a:pt x="3045" y="13237"/>
                      <a:pt x="2779" y="13334"/>
                    </a:cubicBezTo>
                    <a:cubicBezTo>
                      <a:pt x="2514" y="13431"/>
                      <a:pt x="2198" y="13546"/>
                      <a:pt x="2073" y="13587"/>
                    </a:cubicBezTo>
                    <a:cubicBezTo>
                      <a:pt x="1948" y="13629"/>
                      <a:pt x="1664" y="13727"/>
                      <a:pt x="1446" y="13807"/>
                    </a:cubicBezTo>
                    <a:cubicBezTo>
                      <a:pt x="1227" y="13888"/>
                      <a:pt x="911" y="14003"/>
                      <a:pt x="740" y="14061"/>
                    </a:cubicBezTo>
                    <a:cubicBezTo>
                      <a:pt x="68" y="14286"/>
                      <a:pt x="-5" y="14328"/>
                      <a:pt x="17" y="14490"/>
                    </a:cubicBezTo>
                    <a:cubicBezTo>
                      <a:pt x="28" y="14571"/>
                      <a:pt x="75" y="14658"/>
                      <a:pt x="123" y="14688"/>
                    </a:cubicBezTo>
                    <a:cubicBezTo>
                      <a:pt x="202" y="14737"/>
                      <a:pt x="1472" y="14316"/>
                      <a:pt x="3771" y="13472"/>
                    </a:cubicBezTo>
                    <a:cubicBezTo>
                      <a:pt x="3990" y="13392"/>
                      <a:pt x="4237" y="13304"/>
                      <a:pt x="4315" y="13279"/>
                    </a:cubicBezTo>
                    <a:cubicBezTo>
                      <a:pt x="4393" y="13254"/>
                      <a:pt x="4629" y="13166"/>
                      <a:pt x="4847" y="13087"/>
                    </a:cubicBezTo>
                    <a:cubicBezTo>
                      <a:pt x="5065" y="13007"/>
                      <a:pt x="5290" y="12959"/>
                      <a:pt x="5346" y="12977"/>
                    </a:cubicBezTo>
                    <a:cubicBezTo>
                      <a:pt x="5407" y="12996"/>
                      <a:pt x="5445" y="12982"/>
                      <a:pt x="5435" y="12943"/>
                    </a:cubicBezTo>
                    <a:cubicBezTo>
                      <a:pt x="5418" y="12870"/>
                      <a:pt x="6456" y="12480"/>
                      <a:pt x="6562" y="12520"/>
                    </a:cubicBezTo>
                    <a:cubicBezTo>
                      <a:pt x="6600" y="12534"/>
                      <a:pt x="6620" y="12591"/>
                      <a:pt x="6612" y="12646"/>
                    </a:cubicBezTo>
                    <a:cubicBezTo>
                      <a:pt x="6595" y="12764"/>
                      <a:pt x="5516" y="13402"/>
                      <a:pt x="5402" y="13362"/>
                    </a:cubicBezTo>
                    <a:cubicBezTo>
                      <a:pt x="5361" y="13347"/>
                      <a:pt x="5340" y="13356"/>
                      <a:pt x="5357" y="13384"/>
                    </a:cubicBezTo>
                    <a:cubicBezTo>
                      <a:pt x="5374" y="13411"/>
                      <a:pt x="5245" y="13517"/>
                      <a:pt x="5066" y="13615"/>
                    </a:cubicBezTo>
                    <a:cubicBezTo>
                      <a:pt x="4886" y="13713"/>
                      <a:pt x="4501" y="13932"/>
                      <a:pt x="4214" y="14099"/>
                    </a:cubicBezTo>
                    <a:cubicBezTo>
                      <a:pt x="3915" y="14273"/>
                      <a:pt x="3664" y="14387"/>
                      <a:pt x="3625" y="14363"/>
                    </a:cubicBezTo>
                    <a:cubicBezTo>
                      <a:pt x="3584" y="14338"/>
                      <a:pt x="3573" y="14342"/>
                      <a:pt x="3597" y="14380"/>
                    </a:cubicBezTo>
                    <a:cubicBezTo>
                      <a:pt x="3643" y="14453"/>
                      <a:pt x="3318" y="14635"/>
                      <a:pt x="3233" y="14583"/>
                    </a:cubicBezTo>
                    <a:cubicBezTo>
                      <a:pt x="3202" y="14565"/>
                      <a:pt x="3180" y="14579"/>
                      <a:pt x="3188" y="14611"/>
                    </a:cubicBezTo>
                    <a:cubicBezTo>
                      <a:pt x="3197" y="14643"/>
                      <a:pt x="2735" y="14935"/>
                      <a:pt x="2157" y="15260"/>
                    </a:cubicBezTo>
                    <a:cubicBezTo>
                      <a:pt x="1580" y="15586"/>
                      <a:pt x="1089" y="15870"/>
                      <a:pt x="1065" y="15893"/>
                    </a:cubicBezTo>
                    <a:cubicBezTo>
                      <a:pt x="1017" y="15937"/>
                      <a:pt x="1191" y="16289"/>
                      <a:pt x="1261" y="16289"/>
                    </a:cubicBezTo>
                    <a:cubicBezTo>
                      <a:pt x="1303" y="16290"/>
                      <a:pt x="1388" y="16241"/>
                      <a:pt x="2084" y="15844"/>
                    </a:cubicBezTo>
                    <a:cubicBezTo>
                      <a:pt x="2313" y="15713"/>
                      <a:pt x="2524" y="15628"/>
                      <a:pt x="2561" y="15651"/>
                    </a:cubicBezTo>
                    <a:cubicBezTo>
                      <a:pt x="2600" y="15675"/>
                      <a:pt x="2611" y="15669"/>
                      <a:pt x="2589" y="15635"/>
                    </a:cubicBezTo>
                    <a:cubicBezTo>
                      <a:pt x="2555" y="15581"/>
                      <a:pt x="2883" y="15377"/>
                      <a:pt x="3799" y="14881"/>
                    </a:cubicBezTo>
                    <a:cubicBezTo>
                      <a:pt x="3971" y="14788"/>
                      <a:pt x="4175" y="14668"/>
                      <a:pt x="4253" y="14616"/>
                    </a:cubicBezTo>
                    <a:cubicBezTo>
                      <a:pt x="4707" y="14317"/>
                      <a:pt x="5855" y="13724"/>
                      <a:pt x="5912" y="13758"/>
                    </a:cubicBezTo>
                    <a:cubicBezTo>
                      <a:pt x="5951" y="13782"/>
                      <a:pt x="5962" y="13771"/>
                      <a:pt x="5940" y="13736"/>
                    </a:cubicBezTo>
                    <a:cubicBezTo>
                      <a:pt x="5894" y="13663"/>
                      <a:pt x="6399" y="13377"/>
                      <a:pt x="6483" y="13428"/>
                    </a:cubicBezTo>
                    <a:cubicBezTo>
                      <a:pt x="6516" y="13448"/>
                      <a:pt x="6527" y="13434"/>
                      <a:pt x="6506" y="13400"/>
                    </a:cubicBezTo>
                    <a:cubicBezTo>
                      <a:pt x="6445" y="13304"/>
                      <a:pt x="6797" y="13156"/>
                      <a:pt x="6926" y="13224"/>
                    </a:cubicBezTo>
                    <a:cubicBezTo>
                      <a:pt x="6985" y="13255"/>
                      <a:pt x="7032" y="13294"/>
                      <a:pt x="7032" y="13307"/>
                    </a:cubicBezTo>
                    <a:cubicBezTo>
                      <a:pt x="7032" y="13359"/>
                      <a:pt x="5248" y="14804"/>
                      <a:pt x="5183" y="14804"/>
                    </a:cubicBezTo>
                    <a:cubicBezTo>
                      <a:pt x="5145" y="14804"/>
                      <a:pt x="5116" y="14822"/>
                      <a:pt x="5122" y="14848"/>
                    </a:cubicBezTo>
                    <a:cubicBezTo>
                      <a:pt x="5139" y="14922"/>
                      <a:pt x="4131" y="15728"/>
                      <a:pt x="4068" y="15690"/>
                    </a:cubicBezTo>
                    <a:cubicBezTo>
                      <a:pt x="4037" y="15671"/>
                      <a:pt x="4026" y="15680"/>
                      <a:pt x="4046" y="15712"/>
                    </a:cubicBezTo>
                    <a:cubicBezTo>
                      <a:pt x="4066" y="15743"/>
                      <a:pt x="3676" y="16105"/>
                      <a:pt x="3177" y="16510"/>
                    </a:cubicBezTo>
                    <a:cubicBezTo>
                      <a:pt x="2678" y="16914"/>
                      <a:pt x="2269" y="17263"/>
                      <a:pt x="2269" y="17286"/>
                    </a:cubicBezTo>
                    <a:cubicBezTo>
                      <a:pt x="2269" y="17308"/>
                      <a:pt x="2344" y="17395"/>
                      <a:pt x="2432" y="17478"/>
                    </a:cubicBezTo>
                    <a:lnTo>
                      <a:pt x="2589" y="17627"/>
                    </a:lnTo>
                    <a:lnTo>
                      <a:pt x="2919" y="17346"/>
                    </a:lnTo>
                    <a:cubicBezTo>
                      <a:pt x="3099" y="17192"/>
                      <a:pt x="3272" y="17083"/>
                      <a:pt x="3306" y="17104"/>
                    </a:cubicBezTo>
                    <a:cubicBezTo>
                      <a:pt x="3341" y="17125"/>
                      <a:pt x="3350" y="17116"/>
                      <a:pt x="3328" y="17082"/>
                    </a:cubicBezTo>
                    <a:cubicBezTo>
                      <a:pt x="3284" y="17011"/>
                      <a:pt x="3567" y="16778"/>
                      <a:pt x="3642" y="16823"/>
                    </a:cubicBezTo>
                    <a:cubicBezTo>
                      <a:pt x="3671" y="16840"/>
                      <a:pt x="3684" y="16827"/>
                      <a:pt x="3676" y="16796"/>
                    </a:cubicBezTo>
                    <a:cubicBezTo>
                      <a:pt x="3654" y="16716"/>
                      <a:pt x="4263" y="16231"/>
                      <a:pt x="4332" y="16273"/>
                    </a:cubicBezTo>
                    <a:cubicBezTo>
                      <a:pt x="4362" y="16291"/>
                      <a:pt x="4369" y="16278"/>
                      <a:pt x="4348" y="16245"/>
                    </a:cubicBezTo>
                    <a:cubicBezTo>
                      <a:pt x="4303" y="16173"/>
                      <a:pt x="4732" y="15825"/>
                      <a:pt x="4797" y="15882"/>
                    </a:cubicBezTo>
                    <a:cubicBezTo>
                      <a:pt x="4822" y="15904"/>
                      <a:pt x="4823" y="15896"/>
                      <a:pt x="4802" y="15860"/>
                    </a:cubicBezTo>
                    <a:cubicBezTo>
                      <a:pt x="4757" y="15782"/>
                      <a:pt x="4984" y="15607"/>
                      <a:pt x="5066" y="15657"/>
                    </a:cubicBezTo>
                    <a:cubicBezTo>
                      <a:pt x="5097" y="15675"/>
                      <a:pt x="5103" y="15662"/>
                      <a:pt x="5082" y="15629"/>
                    </a:cubicBezTo>
                    <a:cubicBezTo>
                      <a:pt x="5039" y="15560"/>
                      <a:pt x="5271" y="15386"/>
                      <a:pt x="5346" y="15431"/>
                    </a:cubicBezTo>
                    <a:cubicBezTo>
                      <a:pt x="5373" y="15447"/>
                      <a:pt x="5388" y="15435"/>
                      <a:pt x="5379" y="15403"/>
                    </a:cubicBezTo>
                    <a:cubicBezTo>
                      <a:pt x="5358" y="15323"/>
                      <a:pt x="6476" y="14388"/>
                      <a:pt x="6545" y="14429"/>
                    </a:cubicBezTo>
                    <a:cubicBezTo>
                      <a:pt x="6576" y="14448"/>
                      <a:pt x="6583" y="14441"/>
                      <a:pt x="6562" y="14407"/>
                    </a:cubicBezTo>
                    <a:cubicBezTo>
                      <a:pt x="6523" y="14346"/>
                      <a:pt x="6736" y="14189"/>
                      <a:pt x="6825" y="14215"/>
                    </a:cubicBezTo>
                    <a:cubicBezTo>
                      <a:pt x="6851" y="14222"/>
                      <a:pt x="6860" y="14206"/>
                      <a:pt x="6842" y="14176"/>
                    </a:cubicBezTo>
                    <a:cubicBezTo>
                      <a:pt x="6799" y="14108"/>
                      <a:pt x="7036" y="13938"/>
                      <a:pt x="7111" y="13984"/>
                    </a:cubicBezTo>
                    <a:cubicBezTo>
                      <a:pt x="7142" y="14002"/>
                      <a:pt x="7148" y="13994"/>
                      <a:pt x="7128" y="13962"/>
                    </a:cubicBezTo>
                    <a:cubicBezTo>
                      <a:pt x="7107" y="13929"/>
                      <a:pt x="7156" y="13845"/>
                      <a:pt x="7240" y="13780"/>
                    </a:cubicBezTo>
                    <a:cubicBezTo>
                      <a:pt x="7373" y="13677"/>
                      <a:pt x="7409" y="13676"/>
                      <a:pt x="7481" y="13747"/>
                    </a:cubicBezTo>
                    <a:cubicBezTo>
                      <a:pt x="7553" y="13818"/>
                      <a:pt x="7522" y="13871"/>
                      <a:pt x="7234" y="14204"/>
                    </a:cubicBezTo>
                    <a:cubicBezTo>
                      <a:pt x="7053" y="14413"/>
                      <a:pt x="6879" y="14580"/>
                      <a:pt x="6853" y="14572"/>
                    </a:cubicBezTo>
                    <a:cubicBezTo>
                      <a:pt x="6827" y="14565"/>
                      <a:pt x="6817" y="14580"/>
                      <a:pt x="6825" y="14605"/>
                    </a:cubicBezTo>
                    <a:cubicBezTo>
                      <a:pt x="6849" y="14683"/>
                      <a:pt x="4464" y="17454"/>
                      <a:pt x="4404" y="17418"/>
                    </a:cubicBezTo>
                    <a:cubicBezTo>
                      <a:pt x="4374" y="17399"/>
                      <a:pt x="4367" y="17413"/>
                      <a:pt x="4388" y="17445"/>
                    </a:cubicBezTo>
                    <a:cubicBezTo>
                      <a:pt x="4408" y="17477"/>
                      <a:pt x="4221" y="17732"/>
                      <a:pt x="3973" y="18017"/>
                    </a:cubicBezTo>
                    <a:cubicBezTo>
                      <a:pt x="3540" y="18514"/>
                      <a:pt x="3527" y="18544"/>
                      <a:pt x="3620" y="18645"/>
                    </a:cubicBezTo>
                    <a:cubicBezTo>
                      <a:pt x="3845" y="18889"/>
                      <a:pt x="3893" y="18874"/>
                      <a:pt x="4231" y="18474"/>
                    </a:cubicBezTo>
                    <a:cubicBezTo>
                      <a:pt x="4406" y="18267"/>
                      <a:pt x="4575" y="18103"/>
                      <a:pt x="4606" y="18111"/>
                    </a:cubicBezTo>
                    <a:cubicBezTo>
                      <a:pt x="4637" y="18119"/>
                      <a:pt x="4645" y="18105"/>
                      <a:pt x="4629" y="18078"/>
                    </a:cubicBezTo>
                    <a:cubicBezTo>
                      <a:pt x="4612" y="18051"/>
                      <a:pt x="4822" y="17768"/>
                      <a:pt x="5094" y="17451"/>
                    </a:cubicBezTo>
                    <a:cubicBezTo>
                      <a:pt x="5366" y="17133"/>
                      <a:pt x="6007" y="16387"/>
                      <a:pt x="6517" y="15789"/>
                    </a:cubicBezTo>
                    <a:cubicBezTo>
                      <a:pt x="7027" y="15190"/>
                      <a:pt x="7473" y="14700"/>
                      <a:pt x="7509" y="14699"/>
                    </a:cubicBezTo>
                    <a:cubicBezTo>
                      <a:pt x="7545" y="14698"/>
                      <a:pt x="7566" y="14666"/>
                      <a:pt x="7559" y="14633"/>
                    </a:cubicBezTo>
                    <a:cubicBezTo>
                      <a:pt x="7553" y="14600"/>
                      <a:pt x="7633" y="14482"/>
                      <a:pt x="7733" y="14369"/>
                    </a:cubicBezTo>
                    <a:cubicBezTo>
                      <a:pt x="7899" y="14182"/>
                      <a:pt x="7925" y="14170"/>
                      <a:pt x="8024" y="14242"/>
                    </a:cubicBezTo>
                    <a:cubicBezTo>
                      <a:pt x="8131" y="14320"/>
                      <a:pt x="8127" y="14328"/>
                      <a:pt x="7985" y="14468"/>
                    </a:cubicBezTo>
                    <a:cubicBezTo>
                      <a:pt x="7905" y="14547"/>
                      <a:pt x="7853" y="14619"/>
                      <a:pt x="7867" y="14633"/>
                    </a:cubicBezTo>
                    <a:cubicBezTo>
                      <a:pt x="7910" y="14675"/>
                      <a:pt x="7718" y="15008"/>
                      <a:pt x="7632" y="15040"/>
                    </a:cubicBezTo>
                    <a:cubicBezTo>
                      <a:pt x="7589" y="15056"/>
                      <a:pt x="7564" y="15098"/>
                      <a:pt x="7576" y="15134"/>
                    </a:cubicBezTo>
                    <a:cubicBezTo>
                      <a:pt x="7606" y="15221"/>
                      <a:pt x="6942" y="16317"/>
                      <a:pt x="6870" y="16300"/>
                    </a:cubicBezTo>
                    <a:cubicBezTo>
                      <a:pt x="6839" y="16293"/>
                      <a:pt x="6821" y="16336"/>
                      <a:pt x="6825" y="16388"/>
                    </a:cubicBezTo>
                    <a:cubicBezTo>
                      <a:pt x="6835" y="16515"/>
                      <a:pt x="6543" y="16991"/>
                      <a:pt x="6433" y="17032"/>
                    </a:cubicBezTo>
                    <a:cubicBezTo>
                      <a:pt x="6385" y="17050"/>
                      <a:pt x="6364" y="17090"/>
                      <a:pt x="6382" y="17120"/>
                    </a:cubicBezTo>
                    <a:cubicBezTo>
                      <a:pt x="6430" y="17196"/>
                      <a:pt x="6247" y="17524"/>
                      <a:pt x="6181" y="17484"/>
                    </a:cubicBezTo>
                    <a:cubicBezTo>
                      <a:pt x="6151" y="17466"/>
                      <a:pt x="6143" y="17482"/>
                      <a:pt x="6158" y="17522"/>
                    </a:cubicBezTo>
                    <a:cubicBezTo>
                      <a:pt x="6192" y="17610"/>
                      <a:pt x="5986" y="17957"/>
                      <a:pt x="5901" y="17957"/>
                    </a:cubicBezTo>
                    <a:cubicBezTo>
                      <a:pt x="5867" y="17957"/>
                      <a:pt x="5852" y="17985"/>
                      <a:pt x="5873" y="18017"/>
                    </a:cubicBezTo>
                    <a:cubicBezTo>
                      <a:pt x="5893" y="18050"/>
                      <a:pt x="5847" y="18172"/>
                      <a:pt x="5766" y="18293"/>
                    </a:cubicBezTo>
                    <a:cubicBezTo>
                      <a:pt x="5685" y="18413"/>
                      <a:pt x="5615" y="18537"/>
                      <a:pt x="5615" y="18568"/>
                    </a:cubicBezTo>
                    <a:cubicBezTo>
                      <a:pt x="5615" y="18598"/>
                      <a:pt x="5556" y="18667"/>
                      <a:pt x="5480" y="18716"/>
                    </a:cubicBezTo>
                    <a:cubicBezTo>
                      <a:pt x="5404" y="18765"/>
                      <a:pt x="5352" y="18835"/>
                      <a:pt x="5368" y="18876"/>
                    </a:cubicBezTo>
                    <a:cubicBezTo>
                      <a:pt x="5407" y="18976"/>
                      <a:pt x="5225" y="19246"/>
                      <a:pt x="5150" y="19201"/>
                    </a:cubicBezTo>
                    <a:cubicBezTo>
                      <a:pt x="5116" y="19180"/>
                      <a:pt x="5105" y="19192"/>
                      <a:pt x="5127" y="19228"/>
                    </a:cubicBezTo>
                    <a:cubicBezTo>
                      <a:pt x="5173" y="19301"/>
                      <a:pt x="5010" y="19646"/>
                      <a:pt x="4948" y="19608"/>
                    </a:cubicBezTo>
                    <a:cubicBezTo>
                      <a:pt x="4925" y="19594"/>
                      <a:pt x="4905" y="19682"/>
                      <a:pt x="4903" y="19800"/>
                    </a:cubicBezTo>
                    <a:cubicBezTo>
                      <a:pt x="4901" y="19919"/>
                      <a:pt x="4917" y="20003"/>
                      <a:pt x="4942" y="19988"/>
                    </a:cubicBezTo>
                    <a:cubicBezTo>
                      <a:pt x="4968" y="19972"/>
                      <a:pt x="5048" y="19990"/>
                      <a:pt x="5116" y="20026"/>
                    </a:cubicBezTo>
                    <a:cubicBezTo>
                      <a:pt x="5220" y="20081"/>
                      <a:pt x="5251" y="20069"/>
                      <a:pt x="5318" y="19982"/>
                    </a:cubicBezTo>
                    <a:cubicBezTo>
                      <a:pt x="5361" y="19925"/>
                      <a:pt x="5427" y="19886"/>
                      <a:pt x="5458" y="19894"/>
                    </a:cubicBezTo>
                    <a:cubicBezTo>
                      <a:pt x="5489" y="19902"/>
                      <a:pt x="5494" y="19887"/>
                      <a:pt x="5475" y="19855"/>
                    </a:cubicBezTo>
                    <a:cubicBezTo>
                      <a:pt x="5430" y="19785"/>
                      <a:pt x="5828" y="19075"/>
                      <a:pt x="5934" y="19036"/>
                    </a:cubicBezTo>
                    <a:cubicBezTo>
                      <a:pt x="5977" y="19019"/>
                      <a:pt x="5997" y="18982"/>
                      <a:pt x="5979" y="18953"/>
                    </a:cubicBezTo>
                    <a:cubicBezTo>
                      <a:pt x="5961" y="18924"/>
                      <a:pt x="6010" y="18803"/>
                      <a:pt x="6091" y="18683"/>
                    </a:cubicBezTo>
                    <a:cubicBezTo>
                      <a:pt x="6172" y="18563"/>
                      <a:pt x="6242" y="18438"/>
                      <a:pt x="6242" y="18408"/>
                    </a:cubicBezTo>
                    <a:cubicBezTo>
                      <a:pt x="6242" y="18379"/>
                      <a:pt x="6283" y="18322"/>
                      <a:pt x="6338" y="18282"/>
                    </a:cubicBezTo>
                    <a:cubicBezTo>
                      <a:pt x="6392" y="18242"/>
                      <a:pt x="6447" y="18168"/>
                      <a:pt x="6455" y="18116"/>
                    </a:cubicBezTo>
                    <a:cubicBezTo>
                      <a:pt x="6477" y="17990"/>
                      <a:pt x="6845" y="17389"/>
                      <a:pt x="6948" y="17313"/>
                    </a:cubicBezTo>
                    <a:cubicBezTo>
                      <a:pt x="6994" y="17279"/>
                      <a:pt x="7016" y="17236"/>
                      <a:pt x="6999" y="17219"/>
                    </a:cubicBezTo>
                    <a:cubicBezTo>
                      <a:pt x="6954" y="17176"/>
                      <a:pt x="7547" y="16169"/>
                      <a:pt x="7638" y="16135"/>
                    </a:cubicBezTo>
                    <a:cubicBezTo>
                      <a:pt x="7679" y="16120"/>
                      <a:pt x="7700" y="16086"/>
                      <a:pt x="7683" y="16058"/>
                    </a:cubicBezTo>
                    <a:cubicBezTo>
                      <a:pt x="7635" y="15982"/>
                      <a:pt x="7887" y="15614"/>
                      <a:pt x="7957" y="15657"/>
                    </a:cubicBezTo>
                    <a:cubicBezTo>
                      <a:pt x="7993" y="15678"/>
                      <a:pt x="7998" y="15667"/>
                      <a:pt x="7974" y="15629"/>
                    </a:cubicBezTo>
                    <a:cubicBezTo>
                      <a:pt x="7952" y="15594"/>
                      <a:pt x="8078" y="15313"/>
                      <a:pt x="8254" y="15007"/>
                    </a:cubicBezTo>
                    <a:cubicBezTo>
                      <a:pt x="8539" y="14513"/>
                      <a:pt x="8590" y="14456"/>
                      <a:pt x="8686" y="14506"/>
                    </a:cubicBezTo>
                    <a:cubicBezTo>
                      <a:pt x="8815" y="14574"/>
                      <a:pt x="8824" y="14661"/>
                      <a:pt x="8708" y="14705"/>
                    </a:cubicBezTo>
                    <a:cubicBezTo>
                      <a:pt x="8661" y="14722"/>
                      <a:pt x="8641" y="14760"/>
                      <a:pt x="8658" y="14787"/>
                    </a:cubicBezTo>
                    <a:cubicBezTo>
                      <a:pt x="8690" y="14839"/>
                      <a:pt x="8588" y="15164"/>
                      <a:pt x="8422" y="15535"/>
                    </a:cubicBezTo>
                    <a:cubicBezTo>
                      <a:pt x="8367" y="15658"/>
                      <a:pt x="8318" y="15780"/>
                      <a:pt x="8316" y="15811"/>
                    </a:cubicBezTo>
                    <a:cubicBezTo>
                      <a:pt x="8303" y="15968"/>
                      <a:pt x="7912" y="16916"/>
                      <a:pt x="7851" y="16939"/>
                    </a:cubicBezTo>
                    <a:cubicBezTo>
                      <a:pt x="7811" y="16954"/>
                      <a:pt x="7794" y="16999"/>
                      <a:pt x="7811" y="17043"/>
                    </a:cubicBezTo>
                    <a:cubicBezTo>
                      <a:pt x="7840" y="17117"/>
                      <a:pt x="7788" y="17282"/>
                      <a:pt x="7593" y="17764"/>
                    </a:cubicBezTo>
                    <a:cubicBezTo>
                      <a:pt x="7556" y="17856"/>
                      <a:pt x="7523" y="17954"/>
                      <a:pt x="7514" y="17984"/>
                    </a:cubicBezTo>
                    <a:cubicBezTo>
                      <a:pt x="7506" y="18015"/>
                      <a:pt x="7416" y="18252"/>
                      <a:pt x="7318" y="18513"/>
                    </a:cubicBezTo>
                    <a:cubicBezTo>
                      <a:pt x="7221" y="18773"/>
                      <a:pt x="7114" y="19072"/>
                      <a:pt x="7083" y="19173"/>
                    </a:cubicBezTo>
                    <a:cubicBezTo>
                      <a:pt x="7052" y="19274"/>
                      <a:pt x="6998" y="19368"/>
                      <a:pt x="6960" y="19382"/>
                    </a:cubicBezTo>
                    <a:cubicBezTo>
                      <a:pt x="6921" y="19397"/>
                      <a:pt x="6884" y="19492"/>
                      <a:pt x="6881" y="19591"/>
                    </a:cubicBezTo>
                    <a:cubicBezTo>
                      <a:pt x="6874" y="19853"/>
                      <a:pt x="6713" y="20202"/>
                      <a:pt x="6623" y="20153"/>
                    </a:cubicBezTo>
                    <a:cubicBezTo>
                      <a:pt x="6569" y="20122"/>
                      <a:pt x="6569" y="20134"/>
                      <a:pt x="6618" y="20186"/>
                    </a:cubicBezTo>
                    <a:cubicBezTo>
                      <a:pt x="6666" y="20237"/>
                      <a:pt x="6653" y="20323"/>
                      <a:pt x="6573" y="20538"/>
                    </a:cubicBezTo>
                    <a:cubicBezTo>
                      <a:pt x="6438" y="20901"/>
                      <a:pt x="6438" y="20888"/>
                      <a:pt x="6623" y="20984"/>
                    </a:cubicBezTo>
                    <a:cubicBezTo>
                      <a:pt x="6709" y="21028"/>
                      <a:pt x="6797" y="21068"/>
                      <a:pt x="6820" y="21072"/>
                    </a:cubicBezTo>
                    <a:cubicBezTo>
                      <a:pt x="6875" y="21080"/>
                      <a:pt x="6976" y="20887"/>
                      <a:pt x="7061" y="20609"/>
                    </a:cubicBezTo>
                    <a:cubicBezTo>
                      <a:pt x="7100" y="20481"/>
                      <a:pt x="7161" y="20386"/>
                      <a:pt x="7201" y="20395"/>
                    </a:cubicBezTo>
                    <a:cubicBezTo>
                      <a:pt x="7247" y="20405"/>
                      <a:pt x="7258" y="20373"/>
                      <a:pt x="7234" y="20301"/>
                    </a:cubicBezTo>
                    <a:cubicBezTo>
                      <a:pt x="7214" y="20239"/>
                      <a:pt x="7258" y="20043"/>
                      <a:pt x="7335" y="19844"/>
                    </a:cubicBezTo>
                    <a:cubicBezTo>
                      <a:pt x="7632" y="19085"/>
                      <a:pt x="8002" y="18079"/>
                      <a:pt x="8002" y="18023"/>
                    </a:cubicBezTo>
                    <a:cubicBezTo>
                      <a:pt x="8002" y="17991"/>
                      <a:pt x="8041" y="17941"/>
                      <a:pt x="8092" y="17913"/>
                    </a:cubicBezTo>
                    <a:cubicBezTo>
                      <a:pt x="8147" y="17883"/>
                      <a:pt x="8192" y="17769"/>
                      <a:pt x="8204" y="17632"/>
                    </a:cubicBezTo>
                    <a:cubicBezTo>
                      <a:pt x="8214" y="17507"/>
                      <a:pt x="8290" y="17251"/>
                      <a:pt x="8372" y="17060"/>
                    </a:cubicBezTo>
                    <a:cubicBezTo>
                      <a:pt x="8454" y="16869"/>
                      <a:pt x="8528" y="16673"/>
                      <a:pt x="8540" y="16625"/>
                    </a:cubicBezTo>
                    <a:cubicBezTo>
                      <a:pt x="8572" y="16492"/>
                      <a:pt x="8891" y="15634"/>
                      <a:pt x="8932" y="15569"/>
                    </a:cubicBezTo>
                    <a:cubicBezTo>
                      <a:pt x="8977" y="15497"/>
                      <a:pt x="9302" y="15646"/>
                      <a:pt x="9302" y="15739"/>
                    </a:cubicBezTo>
                    <a:cubicBezTo>
                      <a:pt x="9302" y="15811"/>
                      <a:pt x="9076" y="17024"/>
                      <a:pt x="8899" y="17902"/>
                    </a:cubicBezTo>
                    <a:cubicBezTo>
                      <a:pt x="8833" y="18224"/>
                      <a:pt x="8784" y="18539"/>
                      <a:pt x="8786" y="18601"/>
                    </a:cubicBezTo>
                    <a:cubicBezTo>
                      <a:pt x="8788" y="18662"/>
                      <a:pt x="8751" y="18863"/>
                      <a:pt x="8708" y="19047"/>
                    </a:cubicBezTo>
                    <a:cubicBezTo>
                      <a:pt x="8665" y="19230"/>
                      <a:pt x="8604" y="19590"/>
                      <a:pt x="8568" y="19850"/>
                    </a:cubicBezTo>
                    <a:cubicBezTo>
                      <a:pt x="8532" y="20110"/>
                      <a:pt x="8463" y="20366"/>
                      <a:pt x="8417" y="20417"/>
                    </a:cubicBezTo>
                    <a:cubicBezTo>
                      <a:pt x="8367" y="20471"/>
                      <a:pt x="8357" y="20524"/>
                      <a:pt x="8389" y="20543"/>
                    </a:cubicBezTo>
                    <a:cubicBezTo>
                      <a:pt x="8422" y="20564"/>
                      <a:pt x="8423" y="20659"/>
                      <a:pt x="8394" y="20786"/>
                    </a:cubicBezTo>
                    <a:cubicBezTo>
                      <a:pt x="8368" y="20900"/>
                      <a:pt x="8349" y="20999"/>
                      <a:pt x="8355" y="21006"/>
                    </a:cubicBezTo>
                    <a:cubicBezTo>
                      <a:pt x="8361" y="21012"/>
                      <a:pt x="8473" y="21023"/>
                      <a:pt x="8596" y="21033"/>
                    </a:cubicBezTo>
                    <a:lnTo>
                      <a:pt x="8814" y="21050"/>
                    </a:lnTo>
                    <a:lnTo>
                      <a:pt x="8887" y="20659"/>
                    </a:lnTo>
                    <a:cubicBezTo>
                      <a:pt x="8927" y="20444"/>
                      <a:pt x="9015" y="20007"/>
                      <a:pt x="9078" y="19685"/>
                    </a:cubicBezTo>
                    <a:cubicBezTo>
                      <a:pt x="9141" y="19363"/>
                      <a:pt x="9202" y="18998"/>
                      <a:pt x="9218" y="18876"/>
                    </a:cubicBezTo>
                    <a:cubicBezTo>
                      <a:pt x="9233" y="18753"/>
                      <a:pt x="9299" y="18364"/>
                      <a:pt x="9364" y="18012"/>
                    </a:cubicBezTo>
                    <a:cubicBezTo>
                      <a:pt x="9428" y="17660"/>
                      <a:pt x="9530" y="17088"/>
                      <a:pt x="9593" y="16735"/>
                    </a:cubicBezTo>
                    <a:cubicBezTo>
                      <a:pt x="9902" y="15012"/>
                      <a:pt x="9970" y="14703"/>
                      <a:pt x="10019" y="14716"/>
                    </a:cubicBezTo>
                    <a:cubicBezTo>
                      <a:pt x="10051" y="14724"/>
                      <a:pt x="10078" y="15962"/>
                      <a:pt x="10086" y="17830"/>
                    </a:cubicBezTo>
                    <a:cubicBezTo>
                      <a:pt x="10095" y="19539"/>
                      <a:pt x="10111" y="20967"/>
                      <a:pt x="10126" y="21006"/>
                    </a:cubicBezTo>
                    <a:cubicBezTo>
                      <a:pt x="10141" y="21047"/>
                      <a:pt x="10252" y="21077"/>
                      <a:pt x="10406" y="21077"/>
                    </a:cubicBezTo>
                    <a:lnTo>
                      <a:pt x="10664" y="21077"/>
                    </a:lnTo>
                    <a:lnTo>
                      <a:pt x="10680" y="17863"/>
                    </a:lnTo>
                    <a:cubicBezTo>
                      <a:pt x="10693" y="15047"/>
                      <a:pt x="10707" y="14644"/>
                      <a:pt x="10781" y="14644"/>
                    </a:cubicBezTo>
                    <a:cubicBezTo>
                      <a:pt x="10843" y="14644"/>
                      <a:pt x="10865" y="14705"/>
                      <a:pt x="10865" y="14875"/>
                    </a:cubicBezTo>
                    <a:cubicBezTo>
                      <a:pt x="10865" y="15004"/>
                      <a:pt x="10894" y="15145"/>
                      <a:pt x="10933" y="15183"/>
                    </a:cubicBezTo>
                    <a:cubicBezTo>
                      <a:pt x="10972" y="15222"/>
                      <a:pt x="11005" y="15321"/>
                      <a:pt x="11005" y="15403"/>
                    </a:cubicBezTo>
                    <a:cubicBezTo>
                      <a:pt x="11005" y="15486"/>
                      <a:pt x="11058" y="15795"/>
                      <a:pt x="11123" y="16097"/>
                    </a:cubicBezTo>
                    <a:cubicBezTo>
                      <a:pt x="11189" y="16399"/>
                      <a:pt x="11250" y="16798"/>
                      <a:pt x="11258" y="16983"/>
                    </a:cubicBezTo>
                    <a:cubicBezTo>
                      <a:pt x="11265" y="17168"/>
                      <a:pt x="11299" y="17368"/>
                      <a:pt x="11330" y="17429"/>
                    </a:cubicBezTo>
                    <a:cubicBezTo>
                      <a:pt x="11362" y="17489"/>
                      <a:pt x="11418" y="17712"/>
                      <a:pt x="11454" y="17918"/>
                    </a:cubicBezTo>
                    <a:cubicBezTo>
                      <a:pt x="11489" y="18125"/>
                      <a:pt x="11544" y="18452"/>
                      <a:pt x="11577" y="18645"/>
                    </a:cubicBezTo>
                    <a:cubicBezTo>
                      <a:pt x="11611" y="18837"/>
                      <a:pt x="11635" y="19017"/>
                      <a:pt x="11627" y="19047"/>
                    </a:cubicBezTo>
                    <a:cubicBezTo>
                      <a:pt x="11620" y="19076"/>
                      <a:pt x="11638" y="19164"/>
                      <a:pt x="11672" y="19245"/>
                    </a:cubicBezTo>
                    <a:cubicBezTo>
                      <a:pt x="11706" y="19325"/>
                      <a:pt x="11744" y="19529"/>
                      <a:pt x="11756" y="19696"/>
                    </a:cubicBezTo>
                    <a:cubicBezTo>
                      <a:pt x="11769" y="19863"/>
                      <a:pt x="11801" y="20028"/>
                      <a:pt x="11824" y="20065"/>
                    </a:cubicBezTo>
                    <a:cubicBezTo>
                      <a:pt x="11847" y="20101"/>
                      <a:pt x="11859" y="20189"/>
                      <a:pt x="11852" y="20257"/>
                    </a:cubicBezTo>
                    <a:cubicBezTo>
                      <a:pt x="11845" y="20326"/>
                      <a:pt x="11872" y="20452"/>
                      <a:pt x="11908" y="20538"/>
                    </a:cubicBezTo>
                    <a:cubicBezTo>
                      <a:pt x="11944" y="20624"/>
                      <a:pt x="11969" y="20769"/>
                      <a:pt x="11969" y="20857"/>
                    </a:cubicBezTo>
                    <a:cubicBezTo>
                      <a:pt x="11969" y="21057"/>
                      <a:pt x="12015" y="21085"/>
                      <a:pt x="12272" y="21044"/>
                    </a:cubicBezTo>
                    <a:cubicBezTo>
                      <a:pt x="12455" y="21015"/>
                      <a:pt x="12473" y="20994"/>
                      <a:pt x="12451" y="20863"/>
                    </a:cubicBezTo>
                    <a:cubicBezTo>
                      <a:pt x="12407" y="20598"/>
                      <a:pt x="12198" y="19446"/>
                      <a:pt x="12109" y="18980"/>
                    </a:cubicBezTo>
                    <a:cubicBezTo>
                      <a:pt x="12018" y="18500"/>
                      <a:pt x="11987" y="18331"/>
                      <a:pt x="11936" y="18012"/>
                    </a:cubicBezTo>
                    <a:cubicBezTo>
                      <a:pt x="11918" y="17905"/>
                      <a:pt x="11860" y="17558"/>
                      <a:pt x="11801" y="17236"/>
                    </a:cubicBezTo>
                    <a:cubicBezTo>
                      <a:pt x="11699" y="16673"/>
                      <a:pt x="11482" y="15471"/>
                      <a:pt x="11431" y="15167"/>
                    </a:cubicBezTo>
                    <a:cubicBezTo>
                      <a:pt x="11406" y="15017"/>
                      <a:pt x="11587" y="14780"/>
                      <a:pt x="11650" y="14881"/>
                    </a:cubicBezTo>
                    <a:cubicBezTo>
                      <a:pt x="11726" y="15001"/>
                      <a:pt x="11863" y="15458"/>
                      <a:pt x="11835" y="15502"/>
                    </a:cubicBezTo>
                    <a:cubicBezTo>
                      <a:pt x="11818" y="15529"/>
                      <a:pt x="11833" y="15564"/>
                      <a:pt x="11874" y="15580"/>
                    </a:cubicBezTo>
                    <a:cubicBezTo>
                      <a:pt x="11954" y="15610"/>
                      <a:pt x="12111" y="16057"/>
                      <a:pt x="12059" y="16108"/>
                    </a:cubicBezTo>
                    <a:cubicBezTo>
                      <a:pt x="12042" y="16125"/>
                      <a:pt x="12066" y="16162"/>
                      <a:pt x="12109" y="16196"/>
                    </a:cubicBezTo>
                    <a:cubicBezTo>
                      <a:pt x="12153" y="16230"/>
                      <a:pt x="12225" y="16384"/>
                      <a:pt x="12272" y="16537"/>
                    </a:cubicBezTo>
                    <a:cubicBezTo>
                      <a:pt x="12319" y="16690"/>
                      <a:pt x="12411" y="16952"/>
                      <a:pt x="12479" y="17120"/>
                    </a:cubicBezTo>
                    <a:cubicBezTo>
                      <a:pt x="12548" y="17289"/>
                      <a:pt x="12657" y="17580"/>
                      <a:pt x="12720" y="17764"/>
                    </a:cubicBezTo>
                    <a:cubicBezTo>
                      <a:pt x="12784" y="17948"/>
                      <a:pt x="12870" y="18173"/>
                      <a:pt x="12911" y="18265"/>
                    </a:cubicBezTo>
                    <a:cubicBezTo>
                      <a:pt x="12951" y="18357"/>
                      <a:pt x="13000" y="18509"/>
                      <a:pt x="13023" y="18601"/>
                    </a:cubicBezTo>
                    <a:cubicBezTo>
                      <a:pt x="13045" y="18693"/>
                      <a:pt x="13085" y="18792"/>
                      <a:pt x="13112" y="18826"/>
                    </a:cubicBezTo>
                    <a:cubicBezTo>
                      <a:pt x="13183" y="18915"/>
                      <a:pt x="13333" y="19417"/>
                      <a:pt x="13303" y="19465"/>
                    </a:cubicBezTo>
                    <a:cubicBezTo>
                      <a:pt x="13289" y="19487"/>
                      <a:pt x="13310" y="19520"/>
                      <a:pt x="13353" y="19536"/>
                    </a:cubicBezTo>
                    <a:cubicBezTo>
                      <a:pt x="13418" y="19561"/>
                      <a:pt x="13514" y="19878"/>
                      <a:pt x="13510" y="20059"/>
                    </a:cubicBezTo>
                    <a:cubicBezTo>
                      <a:pt x="13510" y="20083"/>
                      <a:pt x="13546" y="20140"/>
                      <a:pt x="13589" y="20186"/>
                    </a:cubicBezTo>
                    <a:cubicBezTo>
                      <a:pt x="13631" y="20232"/>
                      <a:pt x="13706" y="20396"/>
                      <a:pt x="13757" y="20549"/>
                    </a:cubicBezTo>
                    <a:cubicBezTo>
                      <a:pt x="13924" y="21056"/>
                      <a:pt x="13936" y="21073"/>
                      <a:pt x="14172" y="21006"/>
                    </a:cubicBezTo>
                    <a:cubicBezTo>
                      <a:pt x="14285" y="20973"/>
                      <a:pt x="14387" y="20940"/>
                      <a:pt x="14396" y="20934"/>
                    </a:cubicBezTo>
                    <a:cubicBezTo>
                      <a:pt x="14405" y="20929"/>
                      <a:pt x="14362" y="20791"/>
                      <a:pt x="14295" y="20626"/>
                    </a:cubicBezTo>
                    <a:cubicBezTo>
                      <a:pt x="14228" y="20461"/>
                      <a:pt x="14140" y="20226"/>
                      <a:pt x="14099" y="20103"/>
                    </a:cubicBezTo>
                    <a:cubicBezTo>
                      <a:pt x="14058" y="19981"/>
                      <a:pt x="13957" y="19707"/>
                      <a:pt x="13875" y="19492"/>
                    </a:cubicBezTo>
                    <a:cubicBezTo>
                      <a:pt x="13792" y="19278"/>
                      <a:pt x="13687" y="18998"/>
                      <a:pt x="13645" y="18876"/>
                    </a:cubicBezTo>
                    <a:cubicBezTo>
                      <a:pt x="13603" y="18753"/>
                      <a:pt x="13503" y="18480"/>
                      <a:pt x="13421" y="18265"/>
                    </a:cubicBezTo>
                    <a:cubicBezTo>
                      <a:pt x="13338" y="18051"/>
                      <a:pt x="13208" y="17710"/>
                      <a:pt x="13135" y="17511"/>
                    </a:cubicBezTo>
                    <a:cubicBezTo>
                      <a:pt x="12832" y="16682"/>
                      <a:pt x="12543" y="15898"/>
                      <a:pt x="12373" y="15453"/>
                    </a:cubicBezTo>
                    <a:cubicBezTo>
                      <a:pt x="12273" y="15192"/>
                      <a:pt x="12183" y="14934"/>
                      <a:pt x="12171" y="14881"/>
                    </a:cubicBezTo>
                    <a:cubicBezTo>
                      <a:pt x="12159" y="14827"/>
                      <a:pt x="12134" y="14757"/>
                      <a:pt x="12115" y="14727"/>
                    </a:cubicBezTo>
                    <a:cubicBezTo>
                      <a:pt x="12041" y="14609"/>
                      <a:pt x="12149" y="14559"/>
                      <a:pt x="12289" y="14649"/>
                    </a:cubicBezTo>
                    <a:cubicBezTo>
                      <a:pt x="12420" y="14734"/>
                      <a:pt x="12734" y="15235"/>
                      <a:pt x="12737" y="15365"/>
                    </a:cubicBezTo>
                    <a:cubicBezTo>
                      <a:pt x="12738" y="15396"/>
                      <a:pt x="12781" y="15456"/>
                      <a:pt x="12838" y="15497"/>
                    </a:cubicBezTo>
                    <a:cubicBezTo>
                      <a:pt x="12894" y="15538"/>
                      <a:pt x="12965" y="15629"/>
                      <a:pt x="12995" y="15695"/>
                    </a:cubicBezTo>
                    <a:cubicBezTo>
                      <a:pt x="13024" y="15761"/>
                      <a:pt x="13125" y="15938"/>
                      <a:pt x="13219" y="16091"/>
                    </a:cubicBezTo>
                    <a:cubicBezTo>
                      <a:pt x="13313" y="16245"/>
                      <a:pt x="13421" y="16433"/>
                      <a:pt x="13460" y="16510"/>
                    </a:cubicBezTo>
                    <a:cubicBezTo>
                      <a:pt x="13499" y="16586"/>
                      <a:pt x="13644" y="16830"/>
                      <a:pt x="13779" y="17054"/>
                    </a:cubicBezTo>
                    <a:cubicBezTo>
                      <a:pt x="13915" y="17279"/>
                      <a:pt x="14007" y="17474"/>
                      <a:pt x="13992" y="17489"/>
                    </a:cubicBezTo>
                    <a:cubicBezTo>
                      <a:pt x="13977" y="17504"/>
                      <a:pt x="14042" y="17601"/>
                      <a:pt x="14132" y="17698"/>
                    </a:cubicBezTo>
                    <a:cubicBezTo>
                      <a:pt x="14223" y="17796"/>
                      <a:pt x="14285" y="17902"/>
                      <a:pt x="14272" y="17935"/>
                    </a:cubicBezTo>
                    <a:cubicBezTo>
                      <a:pt x="14259" y="17968"/>
                      <a:pt x="14301" y="18024"/>
                      <a:pt x="14362" y="18061"/>
                    </a:cubicBezTo>
                    <a:cubicBezTo>
                      <a:pt x="14423" y="18099"/>
                      <a:pt x="14462" y="18174"/>
                      <a:pt x="14452" y="18227"/>
                    </a:cubicBezTo>
                    <a:cubicBezTo>
                      <a:pt x="14441" y="18279"/>
                      <a:pt x="14477" y="18357"/>
                      <a:pt x="14530" y="18403"/>
                    </a:cubicBezTo>
                    <a:cubicBezTo>
                      <a:pt x="14584" y="18449"/>
                      <a:pt x="14675" y="18564"/>
                      <a:pt x="14732" y="18661"/>
                    </a:cubicBezTo>
                    <a:cubicBezTo>
                      <a:pt x="14788" y="18758"/>
                      <a:pt x="14985" y="19099"/>
                      <a:pt x="15169" y="19415"/>
                    </a:cubicBezTo>
                    <a:cubicBezTo>
                      <a:pt x="15353" y="19732"/>
                      <a:pt x="15516" y="20002"/>
                      <a:pt x="15528" y="20015"/>
                    </a:cubicBezTo>
                    <a:cubicBezTo>
                      <a:pt x="15539" y="20028"/>
                      <a:pt x="15634" y="19996"/>
                      <a:pt x="15746" y="19944"/>
                    </a:cubicBezTo>
                    <a:cubicBezTo>
                      <a:pt x="15901" y="19871"/>
                      <a:pt x="15945" y="19824"/>
                      <a:pt x="15914" y="19751"/>
                    </a:cubicBezTo>
                    <a:cubicBezTo>
                      <a:pt x="15892" y="19698"/>
                      <a:pt x="15868" y="19621"/>
                      <a:pt x="15864" y="19575"/>
                    </a:cubicBezTo>
                    <a:cubicBezTo>
                      <a:pt x="15860" y="19529"/>
                      <a:pt x="15827" y="19471"/>
                      <a:pt x="15791" y="19448"/>
                    </a:cubicBezTo>
                    <a:cubicBezTo>
                      <a:pt x="15682" y="19379"/>
                      <a:pt x="15310" y="18684"/>
                      <a:pt x="15348" y="18623"/>
                    </a:cubicBezTo>
                    <a:cubicBezTo>
                      <a:pt x="15368" y="18592"/>
                      <a:pt x="15356" y="18576"/>
                      <a:pt x="15320" y="18584"/>
                    </a:cubicBezTo>
                    <a:cubicBezTo>
                      <a:pt x="15285" y="18593"/>
                      <a:pt x="15186" y="18483"/>
                      <a:pt x="15102" y="18342"/>
                    </a:cubicBezTo>
                    <a:cubicBezTo>
                      <a:pt x="14627" y="17543"/>
                      <a:pt x="14306" y="16975"/>
                      <a:pt x="14289" y="16906"/>
                    </a:cubicBezTo>
                    <a:cubicBezTo>
                      <a:pt x="14279" y="16863"/>
                      <a:pt x="14223" y="16777"/>
                      <a:pt x="14166" y="16719"/>
                    </a:cubicBezTo>
                    <a:cubicBezTo>
                      <a:pt x="14109" y="16660"/>
                      <a:pt x="14076" y="16575"/>
                      <a:pt x="14093" y="16532"/>
                    </a:cubicBezTo>
                    <a:cubicBezTo>
                      <a:pt x="14110" y="16488"/>
                      <a:pt x="14096" y="16458"/>
                      <a:pt x="14065" y="16466"/>
                    </a:cubicBezTo>
                    <a:cubicBezTo>
                      <a:pt x="14017" y="16477"/>
                      <a:pt x="12824" y="14540"/>
                      <a:pt x="12821" y="14446"/>
                    </a:cubicBezTo>
                    <a:cubicBezTo>
                      <a:pt x="12821" y="14429"/>
                      <a:pt x="12852" y="14369"/>
                      <a:pt x="12894" y="14314"/>
                    </a:cubicBezTo>
                    <a:cubicBezTo>
                      <a:pt x="12963" y="14221"/>
                      <a:pt x="13000" y="14246"/>
                      <a:pt x="13325" y="14633"/>
                    </a:cubicBezTo>
                    <a:cubicBezTo>
                      <a:pt x="13520" y="14865"/>
                      <a:pt x="13677" y="15064"/>
                      <a:pt x="13673" y="15073"/>
                    </a:cubicBezTo>
                    <a:cubicBezTo>
                      <a:pt x="13669" y="15083"/>
                      <a:pt x="13794" y="15219"/>
                      <a:pt x="13953" y="15381"/>
                    </a:cubicBezTo>
                    <a:cubicBezTo>
                      <a:pt x="14112" y="15543"/>
                      <a:pt x="14227" y="15702"/>
                      <a:pt x="14211" y="15728"/>
                    </a:cubicBezTo>
                    <a:cubicBezTo>
                      <a:pt x="14194" y="15754"/>
                      <a:pt x="14242" y="15812"/>
                      <a:pt x="14317" y="15860"/>
                    </a:cubicBezTo>
                    <a:cubicBezTo>
                      <a:pt x="14436" y="15936"/>
                      <a:pt x="14839" y="16390"/>
                      <a:pt x="15757" y="17489"/>
                    </a:cubicBezTo>
                    <a:cubicBezTo>
                      <a:pt x="15888" y="17646"/>
                      <a:pt x="15979" y="17789"/>
                      <a:pt x="15959" y="17808"/>
                    </a:cubicBezTo>
                    <a:cubicBezTo>
                      <a:pt x="15939" y="17828"/>
                      <a:pt x="15960" y="17846"/>
                      <a:pt x="16004" y="17847"/>
                    </a:cubicBezTo>
                    <a:cubicBezTo>
                      <a:pt x="16048" y="17847"/>
                      <a:pt x="16270" y="18072"/>
                      <a:pt x="16503" y="18348"/>
                    </a:cubicBezTo>
                    <a:cubicBezTo>
                      <a:pt x="16735" y="18623"/>
                      <a:pt x="16943" y="18848"/>
                      <a:pt x="16962" y="18848"/>
                    </a:cubicBezTo>
                    <a:cubicBezTo>
                      <a:pt x="16981" y="18848"/>
                      <a:pt x="17074" y="18775"/>
                      <a:pt x="17164" y="18683"/>
                    </a:cubicBezTo>
                    <a:lnTo>
                      <a:pt x="17326" y="18513"/>
                    </a:lnTo>
                    <a:lnTo>
                      <a:pt x="17170" y="18359"/>
                    </a:lnTo>
                    <a:cubicBezTo>
                      <a:pt x="17085" y="18272"/>
                      <a:pt x="17039" y="18181"/>
                      <a:pt x="17063" y="18155"/>
                    </a:cubicBezTo>
                    <a:cubicBezTo>
                      <a:pt x="17087" y="18129"/>
                      <a:pt x="17076" y="18124"/>
                      <a:pt x="17041" y="18144"/>
                    </a:cubicBezTo>
                    <a:cubicBezTo>
                      <a:pt x="16964" y="18187"/>
                      <a:pt x="16438" y="17547"/>
                      <a:pt x="16497" y="17484"/>
                    </a:cubicBezTo>
                    <a:cubicBezTo>
                      <a:pt x="16519" y="17459"/>
                      <a:pt x="16509" y="17454"/>
                      <a:pt x="16475" y="17473"/>
                    </a:cubicBezTo>
                    <a:cubicBezTo>
                      <a:pt x="16423" y="17502"/>
                      <a:pt x="16214" y="17294"/>
                      <a:pt x="16172" y="17170"/>
                    </a:cubicBezTo>
                    <a:cubicBezTo>
                      <a:pt x="16165" y="17149"/>
                      <a:pt x="16032" y="17005"/>
                      <a:pt x="15875" y="16851"/>
                    </a:cubicBezTo>
                    <a:cubicBezTo>
                      <a:pt x="15718" y="16697"/>
                      <a:pt x="15608" y="16543"/>
                      <a:pt x="15629" y="16510"/>
                    </a:cubicBezTo>
                    <a:cubicBezTo>
                      <a:pt x="15649" y="16477"/>
                      <a:pt x="15643" y="16457"/>
                      <a:pt x="15612" y="16466"/>
                    </a:cubicBezTo>
                    <a:cubicBezTo>
                      <a:pt x="15528" y="16488"/>
                      <a:pt x="15030" y="15897"/>
                      <a:pt x="15074" y="15827"/>
                    </a:cubicBezTo>
                    <a:cubicBezTo>
                      <a:pt x="15095" y="15794"/>
                      <a:pt x="15079" y="15785"/>
                      <a:pt x="15046" y="15805"/>
                    </a:cubicBezTo>
                    <a:cubicBezTo>
                      <a:pt x="14980" y="15845"/>
                      <a:pt x="14370" y="15137"/>
                      <a:pt x="14396" y="15051"/>
                    </a:cubicBezTo>
                    <a:cubicBezTo>
                      <a:pt x="14404" y="15022"/>
                      <a:pt x="14386" y="15011"/>
                      <a:pt x="14356" y="15029"/>
                    </a:cubicBezTo>
                    <a:cubicBezTo>
                      <a:pt x="14287" y="15071"/>
                      <a:pt x="14120" y="14839"/>
                      <a:pt x="14166" y="14765"/>
                    </a:cubicBezTo>
                    <a:cubicBezTo>
                      <a:pt x="14185" y="14735"/>
                      <a:pt x="14172" y="14728"/>
                      <a:pt x="14138" y="14749"/>
                    </a:cubicBezTo>
                    <a:cubicBezTo>
                      <a:pt x="14084" y="14781"/>
                      <a:pt x="13890" y="14568"/>
                      <a:pt x="13835" y="14418"/>
                    </a:cubicBezTo>
                    <a:cubicBezTo>
                      <a:pt x="13824" y="14388"/>
                      <a:pt x="13798" y="14368"/>
                      <a:pt x="13779" y="14374"/>
                    </a:cubicBezTo>
                    <a:cubicBezTo>
                      <a:pt x="13761" y="14380"/>
                      <a:pt x="13602" y="14215"/>
                      <a:pt x="13426" y="14006"/>
                    </a:cubicBezTo>
                    <a:cubicBezTo>
                      <a:pt x="13167" y="13696"/>
                      <a:pt x="13123" y="13611"/>
                      <a:pt x="13185" y="13560"/>
                    </a:cubicBezTo>
                    <a:cubicBezTo>
                      <a:pt x="13246" y="13511"/>
                      <a:pt x="13357" y="13583"/>
                      <a:pt x="13706" y="13879"/>
                    </a:cubicBezTo>
                    <a:cubicBezTo>
                      <a:pt x="13952" y="14087"/>
                      <a:pt x="14338" y="14404"/>
                      <a:pt x="14564" y="14583"/>
                    </a:cubicBezTo>
                    <a:cubicBezTo>
                      <a:pt x="14790" y="14763"/>
                      <a:pt x="14962" y="14930"/>
                      <a:pt x="14945" y="14958"/>
                    </a:cubicBezTo>
                    <a:cubicBezTo>
                      <a:pt x="14928" y="14985"/>
                      <a:pt x="14952" y="15007"/>
                      <a:pt x="14995" y="15007"/>
                    </a:cubicBezTo>
                    <a:cubicBezTo>
                      <a:pt x="15086" y="15007"/>
                      <a:pt x="16633" y="16254"/>
                      <a:pt x="16620" y="16317"/>
                    </a:cubicBezTo>
                    <a:cubicBezTo>
                      <a:pt x="16616" y="16340"/>
                      <a:pt x="16689" y="16392"/>
                      <a:pt x="16777" y="16433"/>
                    </a:cubicBezTo>
                    <a:cubicBezTo>
                      <a:pt x="16865" y="16474"/>
                      <a:pt x="17225" y="16756"/>
                      <a:pt x="17584" y="17060"/>
                    </a:cubicBezTo>
                    <a:lnTo>
                      <a:pt x="18240" y="17616"/>
                    </a:lnTo>
                    <a:lnTo>
                      <a:pt x="18408" y="17451"/>
                    </a:lnTo>
                    <a:lnTo>
                      <a:pt x="18582" y="17280"/>
                    </a:lnTo>
                    <a:lnTo>
                      <a:pt x="18324" y="17060"/>
                    </a:lnTo>
                    <a:cubicBezTo>
                      <a:pt x="18183" y="16939"/>
                      <a:pt x="18074" y="16817"/>
                      <a:pt x="18083" y="16785"/>
                    </a:cubicBezTo>
                    <a:cubicBezTo>
                      <a:pt x="18091" y="16753"/>
                      <a:pt x="18078" y="16740"/>
                      <a:pt x="18049" y="16757"/>
                    </a:cubicBezTo>
                    <a:cubicBezTo>
                      <a:pt x="17978" y="16800"/>
                      <a:pt x="16305" y="15404"/>
                      <a:pt x="16329" y="15321"/>
                    </a:cubicBezTo>
                    <a:cubicBezTo>
                      <a:pt x="16339" y="15285"/>
                      <a:pt x="16329" y="15277"/>
                      <a:pt x="16307" y="15299"/>
                    </a:cubicBezTo>
                    <a:cubicBezTo>
                      <a:pt x="16253" y="15351"/>
                      <a:pt x="15942" y="15129"/>
                      <a:pt x="15959" y="15051"/>
                    </a:cubicBezTo>
                    <a:cubicBezTo>
                      <a:pt x="15966" y="15019"/>
                      <a:pt x="15927" y="14983"/>
                      <a:pt x="15875" y="14974"/>
                    </a:cubicBezTo>
                    <a:cubicBezTo>
                      <a:pt x="15759" y="14955"/>
                      <a:pt x="14267" y="13725"/>
                      <a:pt x="14267" y="13648"/>
                    </a:cubicBezTo>
                    <a:cubicBezTo>
                      <a:pt x="14267" y="13618"/>
                      <a:pt x="14220" y="13590"/>
                      <a:pt x="14160" y="13582"/>
                    </a:cubicBezTo>
                    <a:cubicBezTo>
                      <a:pt x="14101" y="13573"/>
                      <a:pt x="14005" y="13518"/>
                      <a:pt x="13947" y="13461"/>
                    </a:cubicBezTo>
                    <a:cubicBezTo>
                      <a:pt x="13855" y="13370"/>
                      <a:pt x="13850" y="13344"/>
                      <a:pt x="13919" y="13252"/>
                    </a:cubicBezTo>
                    <a:cubicBezTo>
                      <a:pt x="13995" y="13150"/>
                      <a:pt x="14029" y="13165"/>
                      <a:pt x="14726" y="13565"/>
                    </a:cubicBezTo>
                    <a:cubicBezTo>
                      <a:pt x="15128" y="13796"/>
                      <a:pt x="16182" y="14393"/>
                      <a:pt x="17063" y="14892"/>
                    </a:cubicBezTo>
                    <a:cubicBezTo>
                      <a:pt x="17944" y="15390"/>
                      <a:pt x="18649" y="15816"/>
                      <a:pt x="18632" y="15844"/>
                    </a:cubicBezTo>
                    <a:cubicBezTo>
                      <a:pt x="18615" y="15871"/>
                      <a:pt x="18624" y="15902"/>
                      <a:pt x="18649" y="15904"/>
                    </a:cubicBezTo>
                    <a:cubicBezTo>
                      <a:pt x="18674" y="15907"/>
                      <a:pt x="18746" y="15913"/>
                      <a:pt x="18811" y="15921"/>
                    </a:cubicBezTo>
                    <a:cubicBezTo>
                      <a:pt x="18877" y="15928"/>
                      <a:pt x="19065" y="16010"/>
                      <a:pt x="19226" y="16108"/>
                    </a:cubicBezTo>
                    <a:cubicBezTo>
                      <a:pt x="19560" y="16309"/>
                      <a:pt x="19605" y="16323"/>
                      <a:pt x="19652" y="16201"/>
                    </a:cubicBezTo>
                    <a:cubicBezTo>
                      <a:pt x="19671" y="16153"/>
                      <a:pt x="19705" y="16126"/>
                      <a:pt x="19730" y="16141"/>
                    </a:cubicBezTo>
                    <a:cubicBezTo>
                      <a:pt x="19770" y="16165"/>
                      <a:pt x="19779" y="15918"/>
                      <a:pt x="19742" y="15844"/>
                    </a:cubicBezTo>
                    <a:cubicBezTo>
                      <a:pt x="19734" y="15828"/>
                      <a:pt x="19732" y="15792"/>
                      <a:pt x="19736" y="15767"/>
                    </a:cubicBezTo>
                    <a:cubicBezTo>
                      <a:pt x="19740" y="15741"/>
                      <a:pt x="19722" y="15737"/>
                      <a:pt x="19691" y="15756"/>
                    </a:cubicBezTo>
                    <a:cubicBezTo>
                      <a:pt x="19607" y="15807"/>
                      <a:pt x="19275" y="15625"/>
                      <a:pt x="19321" y="15552"/>
                    </a:cubicBezTo>
                    <a:cubicBezTo>
                      <a:pt x="19345" y="15515"/>
                      <a:pt x="19337" y="15507"/>
                      <a:pt x="19299" y="15530"/>
                    </a:cubicBezTo>
                    <a:cubicBezTo>
                      <a:pt x="19217" y="15580"/>
                      <a:pt x="18880" y="15407"/>
                      <a:pt x="18923" y="15337"/>
                    </a:cubicBezTo>
                    <a:cubicBezTo>
                      <a:pt x="18942" y="15308"/>
                      <a:pt x="18919" y="15295"/>
                      <a:pt x="18879" y="15310"/>
                    </a:cubicBezTo>
                    <a:cubicBezTo>
                      <a:pt x="18780" y="15345"/>
                      <a:pt x="16757" y="14190"/>
                      <a:pt x="16777" y="14110"/>
                    </a:cubicBezTo>
                    <a:cubicBezTo>
                      <a:pt x="16786" y="14076"/>
                      <a:pt x="16771" y="14068"/>
                      <a:pt x="16738" y="14088"/>
                    </a:cubicBezTo>
                    <a:cubicBezTo>
                      <a:pt x="16661" y="14135"/>
                      <a:pt x="15536" y="13505"/>
                      <a:pt x="15578" y="13439"/>
                    </a:cubicBezTo>
                    <a:cubicBezTo>
                      <a:pt x="15595" y="13412"/>
                      <a:pt x="15574" y="13402"/>
                      <a:pt x="15533" y="13417"/>
                    </a:cubicBezTo>
                    <a:cubicBezTo>
                      <a:pt x="15423" y="13456"/>
                      <a:pt x="14222" y="12754"/>
                      <a:pt x="14205" y="12641"/>
                    </a:cubicBezTo>
                    <a:cubicBezTo>
                      <a:pt x="14197" y="12588"/>
                      <a:pt x="14227" y="12535"/>
                      <a:pt x="14267" y="12520"/>
                    </a:cubicBezTo>
                    <a:cubicBezTo>
                      <a:pt x="14330" y="12496"/>
                      <a:pt x="14672" y="12612"/>
                      <a:pt x="16222" y="13175"/>
                    </a:cubicBezTo>
                    <a:cubicBezTo>
                      <a:pt x="16739" y="13362"/>
                      <a:pt x="16794" y="13386"/>
                      <a:pt x="16794" y="13433"/>
                    </a:cubicBezTo>
                    <a:cubicBezTo>
                      <a:pt x="16794" y="13458"/>
                      <a:pt x="16877" y="13480"/>
                      <a:pt x="16979" y="13483"/>
                    </a:cubicBezTo>
                    <a:cubicBezTo>
                      <a:pt x="17202" y="13489"/>
                      <a:pt x="17608" y="13650"/>
                      <a:pt x="17567" y="13714"/>
                    </a:cubicBezTo>
                    <a:cubicBezTo>
                      <a:pt x="17552" y="13739"/>
                      <a:pt x="17619" y="13758"/>
                      <a:pt x="17719" y="13758"/>
                    </a:cubicBezTo>
                    <a:cubicBezTo>
                      <a:pt x="17818" y="13758"/>
                      <a:pt x="18040" y="13808"/>
                      <a:pt x="18212" y="13874"/>
                    </a:cubicBezTo>
                    <a:cubicBezTo>
                      <a:pt x="18383" y="13939"/>
                      <a:pt x="18662" y="14043"/>
                      <a:pt x="18834" y="14105"/>
                    </a:cubicBezTo>
                    <a:cubicBezTo>
                      <a:pt x="19005" y="14166"/>
                      <a:pt x="19463" y="14334"/>
                      <a:pt x="19848" y="14473"/>
                    </a:cubicBezTo>
                    <a:cubicBezTo>
                      <a:pt x="20735" y="14796"/>
                      <a:pt x="20710" y="14793"/>
                      <a:pt x="20784" y="14490"/>
                    </a:cubicBezTo>
                    <a:cubicBezTo>
                      <a:pt x="20825" y="14323"/>
                      <a:pt x="20770" y="14291"/>
                      <a:pt x="20083" y="14061"/>
                    </a:cubicBezTo>
                    <a:cubicBezTo>
                      <a:pt x="19912" y="14003"/>
                      <a:pt x="19603" y="13893"/>
                      <a:pt x="19400" y="13818"/>
                    </a:cubicBezTo>
                    <a:cubicBezTo>
                      <a:pt x="18755" y="13581"/>
                      <a:pt x="17735" y="13214"/>
                      <a:pt x="17500" y="13136"/>
                    </a:cubicBezTo>
                    <a:cubicBezTo>
                      <a:pt x="16646" y="12854"/>
                      <a:pt x="15744" y="12496"/>
                      <a:pt x="15757" y="12443"/>
                    </a:cubicBezTo>
                    <a:cubicBezTo>
                      <a:pt x="15767" y="12404"/>
                      <a:pt x="15732" y="12390"/>
                      <a:pt x="15668" y="12410"/>
                    </a:cubicBezTo>
                    <a:cubicBezTo>
                      <a:pt x="15610" y="12428"/>
                      <a:pt x="15323" y="12361"/>
                      <a:pt x="15029" y="12256"/>
                    </a:cubicBezTo>
                    <a:cubicBezTo>
                      <a:pt x="14117" y="11929"/>
                      <a:pt x="14163" y="11951"/>
                      <a:pt x="14244" y="11854"/>
                    </a:cubicBezTo>
                    <a:cubicBezTo>
                      <a:pt x="14326" y="11758"/>
                      <a:pt x="14325" y="11757"/>
                      <a:pt x="15544" y="11975"/>
                    </a:cubicBezTo>
                    <a:cubicBezTo>
                      <a:pt x="16450" y="12136"/>
                      <a:pt x="17402" y="12302"/>
                      <a:pt x="17954" y="12393"/>
                    </a:cubicBezTo>
                    <a:cubicBezTo>
                      <a:pt x="18172" y="12429"/>
                      <a:pt x="18374" y="12471"/>
                      <a:pt x="18402" y="12487"/>
                    </a:cubicBezTo>
                    <a:cubicBezTo>
                      <a:pt x="18431" y="12503"/>
                      <a:pt x="18573" y="12525"/>
                      <a:pt x="18716" y="12536"/>
                    </a:cubicBezTo>
                    <a:cubicBezTo>
                      <a:pt x="18859" y="12547"/>
                      <a:pt x="19116" y="12583"/>
                      <a:pt x="19288" y="12619"/>
                    </a:cubicBezTo>
                    <a:cubicBezTo>
                      <a:pt x="19735" y="12711"/>
                      <a:pt x="19727" y="12710"/>
                      <a:pt x="20224" y="12778"/>
                    </a:cubicBezTo>
                    <a:cubicBezTo>
                      <a:pt x="20472" y="12812"/>
                      <a:pt x="20692" y="12852"/>
                      <a:pt x="20717" y="12866"/>
                    </a:cubicBezTo>
                    <a:cubicBezTo>
                      <a:pt x="20741" y="12881"/>
                      <a:pt x="20761" y="12820"/>
                      <a:pt x="20761" y="12729"/>
                    </a:cubicBezTo>
                    <a:cubicBezTo>
                      <a:pt x="20761" y="12638"/>
                      <a:pt x="20776" y="12524"/>
                      <a:pt x="20795" y="12476"/>
                    </a:cubicBezTo>
                    <a:cubicBezTo>
                      <a:pt x="20822" y="12408"/>
                      <a:pt x="20797" y="12388"/>
                      <a:pt x="20666" y="12388"/>
                    </a:cubicBezTo>
                    <a:cubicBezTo>
                      <a:pt x="20574" y="12388"/>
                      <a:pt x="20181" y="12327"/>
                      <a:pt x="19798" y="12250"/>
                    </a:cubicBezTo>
                    <a:cubicBezTo>
                      <a:pt x="19415" y="12173"/>
                      <a:pt x="19034" y="12107"/>
                      <a:pt x="18951" y="12107"/>
                    </a:cubicBezTo>
                    <a:cubicBezTo>
                      <a:pt x="18869" y="12107"/>
                      <a:pt x="18746" y="12067"/>
                      <a:pt x="18677" y="12019"/>
                    </a:cubicBezTo>
                    <a:cubicBezTo>
                      <a:pt x="18608" y="11971"/>
                      <a:pt x="18524" y="11950"/>
                      <a:pt x="18492" y="11969"/>
                    </a:cubicBezTo>
                    <a:cubicBezTo>
                      <a:pt x="18426" y="12010"/>
                      <a:pt x="16699" y="11735"/>
                      <a:pt x="16559" y="11661"/>
                    </a:cubicBezTo>
                    <a:cubicBezTo>
                      <a:pt x="16508" y="11635"/>
                      <a:pt x="16452" y="11623"/>
                      <a:pt x="16435" y="11639"/>
                    </a:cubicBezTo>
                    <a:cubicBezTo>
                      <a:pt x="16419" y="11656"/>
                      <a:pt x="16117" y="11616"/>
                      <a:pt x="15763" y="11551"/>
                    </a:cubicBezTo>
                    <a:cubicBezTo>
                      <a:pt x="15409" y="11486"/>
                      <a:pt x="14865" y="11389"/>
                      <a:pt x="14553" y="11337"/>
                    </a:cubicBezTo>
                    <a:cubicBezTo>
                      <a:pt x="14241" y="11284"/>
                      <a:pt x="13990" y="11219"/>
                      <a:pt x="13998" y="11188"/>
                    </a:cubicBezTo>
                    <a:cubicBezTo>
                      <a:pt x="14007" y="11152"/>
                      <a:pt x="15206" y="11131"/>
                      <a:pt x="17416" y="11122"/>
                    </a:cubicBezTo>
                    <a:lnTo>
                      <a:pt x="20818" y="11105"/>
                    </a:lnTo>
                    <a:lnTo>
                      <a:pt x="20818" y="10885"/>
                    </a:lnTo>
                    <a:lnTo>
                      <a:pt x="20818" y="10660"/>
                    </a:lnTo>
                    <a:lnTo>
                      <a:pt x="17500" y="10660"/>
                    </a:lnTo>
                    <a:cubicBezTo>
                      <a:pt x="14300" y="10660"/>
                      <a:pt x="13890" y="10639"/>
                      <a:pt x="13981" y="10495"/>
                    </a:cubicBezTo>
                    <a:cubicBezTo>
                      <a:pt x="13997" y="10469"/>
                      <a:pt x="14135" y="10432"/>
                      <a:pt x="14284" y="10412"/>
                    </a:cubicBezTo>
                    <a:cubicBezTo>
                      <a:pt x="14432" y="10392"/>
                      <a:pt x="14831" y="10324"/>
                      <a:pt x="15175" y="10263"/>
                    </a:cubicBezTo>
                    <a:cubicBezTo>
                      <a:pt x="16798" y="9975"/>
                      <a:pt x="17733" y="9816"/>
                      <a:pt x="19344" y="9543"/>
                    </a:cubicBezTo>
                    <a:cubicBezTo>
                      <a:pt x="19734" y="9476"/>
                      <a:pt x="20222" y="9392"/>
                      <a:pt x="20425" y="9355"/>
                    </a:cubicBezTo>
                    <a:lnTo>
                      <a:pt x="20789" y="9289"/>
                    </a:lnTo>
                    <a:lnTo>
                      <a:pt x="20778" y="9075"/>
                    </a:lnTo>
                    <a:cubicBezTo>
                      <a:pt x="20771" y="8957"/>
                      <a:pt x="20759" y="8852"/>
                      <a:pt x="20750" y="8844"/>
                    </a:cubicBezTo>
                    <a:cubicBezTo>
                      <a:pt x="20742" y="8835"/>
                      <a:pt x="20554" y="8864"/>
                      <a:pt x="20336" y="8904"/>
                    </a:cubicBezTo>
                    <a:cubicBezTo>
                      <a:pt x="20117" y="8944"/>
                      <a:pt x="19634" y="9027"/>
                      <a:pt x="19260" y="9091"/>
                    </a:cubicBezTo>
                    <a:cubicBezTo>
                      <a:pt x="18885" y="9155"/>
                      <a:pt x="18210" y="9271"/>
                      <a:pt x="17758" y="9350"/>
                    </a:cubicBezTo>
                    <a:cubicBezTo>
                      <a:pt x="17305" y="9429"/>
                      <a:pt x="16655" y="9544"/>
                      <a:pt x="16312" y="9603"/>
                    </a:cubicBezTo>
                    <a:cubicBezTo>
                      <a:pt x="15969" y="9662"/>
                      <a:pt x="15455" y="9750"/>
                      <a:pt x="15169" y="9801"/>
                    </a:cubicBezTo>
                    <a:cubicBezTo>
                      <a:pt x="14636" y="9896"/>
                      <a:pt x="14418" y="9868"/>
                      <a:pt x="14603" y="9735"/>
                    </a:cubicBezTo>
                    <a:cubicBezTo>
                      <a:pt x="14657" y="9697"/>
                      <a:pt x="14695" y="9645"/>
                      <a:pt x="14687" y="9620"/>
                    </a:cubicBezTo>
                    <a:cubicBezTo>
                      <a:pt x="14675" y="9579"/>
                      <a:pt x="15457" y="9278"/>
                      <a:pt x="16452" y="8937"/>
                    </a:cubicBezTo>
                    <a:cubicBezTo>
                      <a:pt x="16624" y="8878"/>
                      <a:pt x="17011" y="8742"/>
                      <a:pt x="17315" y="8634"/>
                    </a:cubicBezTo>
                    <a:cubicBezTo>
                      <a:pt x="17619" y="8527"/>
                      <a:pt x="17870" y="8450"/>
                      <a:pt x="17870" y="8464"/>
                    </a:cubicBezTo>
                    <a:cubicBezTo>
                      <a:pt x="17870" y="8478"/>
                      <a:pt x="17929" y="8453"/>
                      <a:pt x="17999" y="8409"/>
                    </a:cubicBezTo>
                    <a:cubicBezTo>
                      <a:pt x="18069" y="8365"/>
                      <a:pt x="18240" y="8291"/>
                      <a:pt x="18380" y="8244"/>
                    </a:cubicBezTo>
                    <a:cubicBezTo>
                      <a:pt x="18520" y="8197"/>
                      <a:pt x="18854" y="8081"/>
                      <a:pt x="19120" y="7985"/>
                    </a:cubicBezTo>
                    <a:cubicBezTo>
                      <a:pt x="19385" y="7889"/>
                      <a:pt x="19855" y="7720"/>
                      <a:pt x="20167" y="7611"/>
                    </a:cubicBezTo>
                    <a:cubicBezTo>
                      <a:pt x="20479" y="7501"/>
                      <a:pt x="20754" y="7395"/>
                      <a:pt x="20778" y="7374"/>
                    </a:cubicBezTo>
                    <a:cubicBezTo>
                      <a:pt x="20830" y="7330"/>
                      <a:pt x="20716" y="6971"/>
                      <a:pt x="20633" y="6918"/>
                    </a:cubicBezTo>
                    <a:cubicBezTo>
                      <a:pt x="20600" y="6897"/>
                      <a:pt x="20542" y="6916"/>
                      <a:pt x="20509" y="6956"/>
                    </a:cubicBezTo>
                    <a:cubicBezTo>
                      <a:pt x="20436" y="7046"/>
                      <a:pt x="20048" y="7170"/>
                      <a:pt x="19977" y="7127"/>
                    </a:cubicBezTo>
                    <a:cubicBezTo>
                      <a:pt x="19948" y="7109"/>
                      <a:pt x="19914" y="7125"/>
                      <a:pt x="19899" y="7165"/>
                    </a:cubicBezTo>
                    <a:cubicBezTo>
                      <a:pt x="19862" y="7258"/>
                      <a:pt x="19444" y="7382"/>
                      <a:pt x="19321" y="7336"/>
                    </a:cubicBezTo>
                    <a:cubicBezTo>
                      <a:pt x="19263" y="7314"/>
                      <a:pt x="19233" y="7327"/>
                      <a:pt x="19243" y="7369"/>
                    </a:cubicBezTo>
                    <a:cubicBezTo>
                      <a:pt x="19262" y="7448"/>
                      <a:pt x="18076" y="7886"/>
                      <a:pt x="17960" y="7842"/>
                    </a:cubicBezTo>
                    <a:cubicBezTo>
                      <a:pt x="17917" y="7826"/>
                      <a:pt x="17871" y="7851"/>
                      <a:pt x="17853" y="7897"/>
                    </a:cubicBezTo>
                    <a:cubicBezTo>
                      <a:pt x="17835" y="7943"/>
                      <a:pt x="17738" y="8005"/>
                      <a:pt x="17635" y="8035"/>
                    </a:cubicBezTo>
                    <a:cubicBezTo>
                      <a:pt x="17531" y="8065"/>
                      <a:pt x="17227" y="8164"/>
                      <a:pt x="16962" y="8260"/>
                    </a:cubicBezTo>
                    <a:cubicBezTo>
                      <a:pt x="16697" y="8357"/>
                      <a:pt x="16381" y="8471"/>
                      <a:pt x="16256" y="8513"/>
                    </a:cubicBezTo>
                    <a:cubicBezTo>
                      <a:pt x="15841" y="8654"/>
                      <a:pt x="14787" y="9030"/>
                      <a:pt x="14373" y="9185"/>
                    </a:cubicBezTo>
                    <a:cubicBezTo>
                      <a:pt x="14003" y="9323"/>
                      <a:pt x="13684" y="9337"/>
                      <a:pt x="13819" y="9212"/>
                    </a:cubicBezTo>
                    <a:cubicBezTo>
                      <a:pt x="13872" y="9162"/>
                      <a:pt x="14912" y="8568"/>
                      <a:pt x="17276" y="7231"/>
                    </a:cubicBezTo>
                    <a:cubicBezTo>
                      <a:pt x="20020" y="5679"/>
                      <a:pt x="19794" y="5822"/>
                      <a:pt x="19781" y="5646"/>
                    </a:cubicBezTo>
                    <a:cubicBezTo>
                      <a:pt x="19774" y="5560"/>
                      <a:pt x="19754" y="5500"/>
                      <a:pt x="19730" y="5514"/>
                    </a:cubicBezTo>
                    <a:cubicBezTo>
                      <a:pt x="19707" y="5528"/>
                      <a:pt x="19671" y="5502"/>
                      <a:pt x="19652" y="5454"/>
                    </a:cubicBezTo>
                    <a:cubicBezTo>
                      <a:pt x="19623" y="5379"/>
                      <a:pt x="19569" y="5391"/>
                      <a:pt x="19310" y="5536"/>
                    </a:cubicBezTo>
                    <a:cubicBezTo>
                      <a:pt x="19142" y="5630"/>
                      <a:pt x="18977" y="5690"/>
                      <a:pt x="18940" y="5668"/>
                    </a:cubicBezTo>
                    <a:cubicBezTo>
                      <a:pt x="18901" y="5644"/>
                      <a:pt x="18890" y="5655"/>
                      <a:pt x="18912" y="5690"/>
                    </a:cubicBezTo>
                    <a:cubicBezTo>
                      <a:pt x="18958" y="5762"/>
                      <a:pt x="18233" y="6170"/>
                      <a:pt x="18150" y="6120"/>
                    </a:cubicBezTo>
                    <a:cubicBezTo>
                      <a:pt x="18118" y="6100"/>
                      <a:pt x="18102" y="6112"/>
                      <a:pt x="18111" y="6147"/>
                    </a:cubicBezTo>
                    <a:cubicBezTo>
                      <a:pt x="18120" y="6182"/>
                      <a:pt x="18023" y="6268"/>
                      <a:pt x="17898" y="6340"/>
                    </a:cubicBezTo>
                    <a:cubicBezTo>
                      <a:pt x="16256" y="7276"/>
                      <a:pt x="15317" y="7789"/>
                      <a:pt x="15163" y="7831"/>
                    </a:cubicBezTo>
                    <a:cubicBezTo>
                      <a:pt x="15060" y="7859"/>
                      <a:pt x="14989" y="7903"/>
                      <a:pt x="15007" y="7930"/>
                    </a:cubicBezTo>
                    <a:cubicBezTo>
                      <a:pt x="15041" y="7986"/>
                      <a:pt x="14814" y="8126"/>
                      <a:pt x="14766" y="8079"/>
                    </a:cubicBezTo>
                    <a:cubicBezTo>
                      <a:pt x="14749" y="8062"/>
                      <a:pt x="14690" y="8096"/>
                      <a:pt x="14637" y="8161"/>
                    </a:cubicBezTo>
                    <a:cubicBezTo>
                      <a:pt x="14583" y="8226"/>
                      <a:pt x="14482" y="8285"/>
                      <a:pt x="14407" y="8293"/>
                    </a:cubicBezTo>
                    <a:cubicBezTo>
                      <a:pt x="14332" y="8301"/>
                      <a:pt x="14247" y="8313"/>
                      <a:pt x="14222" y="8315"/>
                    </a:cubicBezTo>
                    <a:cubicBezTo>
                      <a:pt x="14197" y="8318"/>
                      <a:pt x="14192" y="8347"/>
                      <a:pt x="14211" y="8376"/>
                    </a:cubicBezTo>
                    <a:cubicBezTo>
                      <a:pt x="14253" y="8443"/>
                      <a:pt x="13920" y="8616"/>
                      <a:pt x="13841" y="8568"/>
                    </a:cubicBezTo>
                    <a:cubicBezTo>
                      <a:pt x="13804" y="8546"/>
                      <a:pt x="13800" y="8511"/>
                      <a:pt x="13835" y="8469"/>
                    </a:cubicBezTo>
                    <a:cubicBezTo>
                      <a:pt x="13865" y="8434"/>
                      <a:pt x="13892" y="8379"/>
                      <a:pt x="13897" y="8348"/>
                    </a:cubicBezTo>
                    <a:cubicBezTo>
                      <a:pt x="13912" y="8249"/>
                      <a:pt x="17310" y="5477"/>
                      <a:pt x="17371" y="5514"/>
                    </a:cubicBezTo>
                    <a:cubicBezTo>
                      <a:pt x="17404" y="5534"/>
                      <a:pt x="17419" y="5524"/>
                      <a:pt x="17399" y="5492"/>
                    </a:cubicBezTo>
                    <a:cubicBezTo>
                      <a:pt x="17356" y="5423"/>
                      <a:pt x="17728" y="5132"/>
                      <a:pt x="17786" y="5190"/>
                    </a:cubicBezTo>
                    <a:cubicBezTo>
                      <a:pt x="17808" y="5211"/>
                      <a:pt x="17813" y="5201"/>
                      <a:pt x="17803" y="5167"/>
                    </a:cubicBezTo>
                    <a:cubicBezTo>
                      <a:pt x="17792" y="5134"/>
                      <a:pt x="17956" y="4959"/>
                      <a:pt x="18167" y="4782"/>
                    </a:cubicBezTo>
                    <a:cubicBezTo>
                      <a:pt x="18378" y="4605"/>
                      <a:pt x="18554" y="4446"/>
                      <a:pt x="18554" y="4425"/>
                    </a:cubicBezTo>
                    <a:cubicBezTo>
                      <a:pt x="18554" y="4403"/>
                      <a:pt x="18478" y="4319"/>
                      <a:pt x="18391" y="4237"/>
                    </a:cubicBezTo>
                    <a:lnTo>
                      <a:pt x="18240" y="4089"/>
                    </a:lnTo>
                    <a:lnTo>
                      <a:pt x="17719" y="4518"/>
                    </a:lnTo>
                    <a:cubicBezTo>
                      <a:pt x="17435" y="4755"/>
                      <a:pt x="16852" y="5240"/>
                      <a:pt x="16419" y="5597"/>
                    </a:cubicBezTo>
                    <a:cubicBezTo>
                      <a:pt x="15985" y="5953"/>
                      <a:pt x="15147" y="6641"/>
                      <a:pt x="14558" y="7127"/>
                    </a:cubicBezTo>
                    <a:cubicBezTo>
                      <a:pt x="13970" y="7613"/>
                      <a:pt x="13464" y="8013"/>
                      <a:pt x="13432" y="8013"/>
                    </a:cubicBezTo>
                    <a:cubicBezTo>
                      <a:pt x="13399" y="8013"/>
                      <a:pt x="13362" y="7966"/>
                      <a:pt x="13353" y="7908"/>
                    </a:cubicBezTo>
                    <a:cubicBezTo>
                      <a:pt x="13334" y="7781"/>
                      <a:pt x="13775" y="7247"/>
                      <a:pt x="13858" y="7297"/>
                    </a:cubicBezTo>
                    <a:cubicBezTo>
                      <a:pt x="13890" y="7317"/>
                      <a:pt x="13899" y="7311"/>
                      <a:pt x="13880" y="7281"/>
                    </a:cubicBezTo>
                    <a:cubicBezTo>
                      <a:pt x="13834" y="7207"/>
                      <a:pt x="14007" y="6975"/>
                      <a:pt x="14076" y="7017"/>
                    </a:cubicBezTo>
                    <a:cubicBezTo>
                      <a:pt x="14106" y="7035"/>
                      <a:pt x="14124" y="7023"/>
                      <a:pt x="14116" y="6995"/>
                    </a:cubicBezTo>
                    <a:cubicBezTo>
                      <a:pt x="14089" y="6907"/>
                      <a:pt x="15035" y="5809"/>
                      <a:pt x="15102" y="5850"/>
                    </a:cubicBezTo>
                    <a:cubicBezTo>
                      <a:pt x="15139" y="5873"/>
                      <a:pt x="15149" y="5861"/>
                      <a:pt x="15124" y="5822"/>
                    </a:cubicBezTo>
                    <a:cubicBezTo>
                      <a:pt x="15079" y="5751"/>
                      <a:pt x="16044" y="4608"/>
                      <a:pt x="16127" y="4634"/>
                    </a:cubicBezTo>
                    <a:cubicBezTo>
                      <a:pt x="16155" y="4642"/>
                      <a:pt x="16166" y="4627"/>
                      <a:pt x="16150" y="4601"/>
                    </a:cubicBezTo>
                    <a:cubicBezTo>
                      <a:pt x="16110" y="4537"/>
                      <a:pt x="16721" y="3832"/>
                      <a:pt x="16800" y="3852"/>
                    </a:cubicBezTo>
                    <a:cubicBezTo>
                      <a:pt x="16833" y="3861"/>
                      <a:pt x="16840" y="3842"/>
                      <a:pt x="16822" y="3814"/>
                    </a:cubicBezTo>
                    <a:cubicBezTo>
                      <a:pt x="16804" y="3785"/>
                      <a:pt x="16906" y="3628"/>
                      <a:pt x="17046" y="3467"/>
                    </a:cubicBezTo>
                    <a:cubicBezTo>
                      <a:pt x="17276" y="3203"/>
                      <a:pt x="17296" y="3165"/>
                      <a:pt x="17220" y="3082"/>
                    </a:cubicBezTo>
                    <a:cubicBezTo>
                      <a:pt x="17173" y="3031"/>
                      <a:pt x="17139" y="2979"/>
                      <a:pt x="17147" y="2966"/>
                    </a:cubicBezTo>
                    <a:cubicBezTo>
                      <a:pt x="17155" y="2953"/>
                      <a:pt x="17149" y="2953"/>
                      <a:pt x="17136" y="2961"/>
                    </a:cubicBezTo>
                    <a:cubicBezTo>
                      <a:pt x="17123" y="2968"/>
                      <a:pt x="17075" y="2938"/>
                      <a:pt x="17029" y="2900"/>
                    </a:cubicBezTo>
                    <a:cubicBezTo>
                      <a:pt x="16961" y="2844"/>
                      <a:pt x="16920" y="2868"/>
                      <a:pt x="16794" y="3016"/>
                    </a:cubicBezTo>
                    <a:cubicBezTo>
                      <a:pt x="16710" y="3115"/>
                      <a:pt x="16612" y="3197"/>
                      <a:pt x="16576" y="3197"/>
                    </a:cubicBezTo>
                    <a:cubicBezTo>
                      <a:pt x="16539" y="3197"/>
                      <a:pt x="16513" y="3213"/>
                      <a:pt x="16519" y="3236"/>
                    </a:cubicBezTo>
                    <a:cubicBezTo>
                      <a:pt x="16541" y="3305"/>
                      <a:pt x="16330" y="3583"/>
                      <a:pt x="16256" y="3583"/>
                    </a:cubicBezTo>
                    <a:cubicBezTo>
                      <a:pt x="16218" y="3583"/>
                      <a:pt x="16189" y="3618"/>
                      <a:pt x="16189" y="3660"/>
                    </a:cubicBezTo>
                    <a:cubicBezTo>
                      <a:pt x="16189" y="3764"/>
                      <a:pt x="15815" y="4192"/>
                      <a:pt x="15724" y="4193"/>
                    </a:cubicBezTo>
                    <a:cubicBezTo>
                      <a:pt x="15683" y="4194"/>
                      <a:pt x="15666" y="4219"/>
                      <a:pt x="15685" y="4248"/>
                    </a:cubicBezTo>
                    <a:cubicBezTo>
                      <a:pt x="15703" y="4278"/>
                      <a:pt x="15643" y="4357"/>
                      <a:pt x="15550" y="4425"/>
                    </a:cubicBezTo>
                    <a:cubicBezTo>
                      <a:pt x="15457" y="4492"/>
                      <a:pt x="15389" y="4571"/>
                      <a:pt x="15404" y="4595"/>
                    </a:cubicBezTo>
                    <a:cubicBezTo>
                      <a:pt x="15419" y="4619"/>
                      <a:pt x="15385" y="4670"/>
                      <a:pt x="15326" y="4711"/>
                    </a:cubicBezTo>
                    <a:cubicBezTo>
                      <a:pt x="15267" y="4751"/>
                      <a:pt x="15211" y="4807"/>
                      <a:pt x="15203" y="4837"/>
                    </a:cubicBezTo>
                    <a:cubicBezTo>
                      <a:pt x="15173" y="4945"/>
                      <a:pt x="14823" y="5311"/>
                      <a:pt x="14749" y="5311"/>
                    </a:cubicBezTo>
                    <a:cubicBezTo>
                      <a:pt x="14708" y="5311"/>
                      <a:pt x="14690" y="5330"/>
                      <a:pt x="14710" y="5349"/>
                    </a:cubicBezTo>
                    <a:cubicBezTo>
                      <a:pt x="14766" y="5404"/>
                      <a:pt x="14645" y="5591"/>
                      <a:pt x="14553" y="5591"/>
                    </a:cubicBezTo>
                    <a:cubicBezTo>
                      <a:pt x="14507" y="5591"/>
                      <a:pt x="14470" y="5607"/>
                      <a:pt x="14474" y="5630"/>
                    </a:cubicBezTo>
                    <a:cubicBezTo>
                      <a:pt x="14493" y="5748"/>
                      <a:pt x="14454" y="5818"/>
                      <a:pt x="14328" y="5883"/>
                    </a:cubicBezTo>
                    <a:cubicBezTo>
                      <a:pt x="14252" y="5922"/>
                      <a:pt x="14189" y="5970"/>
                      <a:pt x="14188" y="5993"/>
                    </a:cubicBezTo>
                    <a:cubicBezTo>
                      <a:pt x="14184" y="6076"/>
                      <a:pt x="13595" y="6758"/>
                      <a:pt x="13527" y="6758"/>
                    </a:cubicBezTo>
                    <a:cubicBezTo>
                      <a:pt x="13489" y="6758"/>
                      <a:pt x="13461" y="6805"/>
                      <a:pt x="13465" y="6857"/>
                    </a:cubicBezTo>
                    <a:cubicBezTo>
                      <a:pt x="13470" y="6909"/>
                      <a:pt x="13421" y="6973"/>
                      <a:pt x="13359" y="7006"/>
                    </a:cubicBezTo>
                    <a:cubicBezTo>
                      <a:pt x="13297" y="7038"/>
                      <a:pt x="13247" y="7104"/>
                      <a:pt x="13247" y="7149"/>
                    </a:cubicBezTo>
                    <a:cubicBezTo>
                      <a:pt x="13247" y="7268"/>
                      <a:pt x="12988" y="7385"/>
                      <a:pt x="12894" y="7308"/>
                    </a:cubicBezTo>
                    <a:cubicBezTo>
                      <a:pt x="12834" y="7260"/>
                      <a:pt x="12853" y="7185"/>
                      <a:pt x="12995" y="6934"/>
                    </a:cubicBezTo>
                    <a:cubicBezTo>
                      <a:pt x="13091" y="6762"/>
                      <a:pt x="13216" y="6582"/>
                      <a:pt x="13275" y="6532"/>
                    </a:cubicBezTo>
                    <a:cubicBezTo>
                      <a:pt x="13334" y="6482"/>
                      <a:pt x="13370" y="6427"/>
                      <a:pt x="13353" y="6411"/>
                    </a:cubicBezTo>
                    <a:cubicBezTo>
                      <a:pt x="13327" y="6385"/>
                      <a:pt x="13418" y="6200"/>
                      <a:pt x="13589" y="5932"/>
                    </a:cubicBezTo>
                    <a:cubicBezTo>
                      <a:pt x="13620" y="5883"/>
                      <a:pt x="13717" y="5717"/>
                      <a:pt x="13807" y="5564"/>
                    </a:cubicBezTo>
                    <a:cubicBezTo>
                      <a:pt x="13898" y="5411"/>
                      <a:pt x="14091" y="5084"/>
                      <a:pt x="14233" y="4843"/>
                    </a:cubicBezTo>
                    <a:cubicBezTo>
                      <a:pt x="14375" y="4602"/>
                      <a:pt x="14520" y="4395"/>
                      <a:pt x="14558" y="4381"/>
                    </a:cubicBezTo>
                    <a:cubicBezTo>
                      <a:pt x="14597" y="4366"/>
                      <a:pt x="14618" y="4325"/>
                      <a:pt x="14603" y="4287"/>
                    </a:cubicBezTo>
                    <a:cubicBezTo>
                      <a:pt x="14588" y="4249"/>
                      <a:pt x="14633" y="4134"/>
                      <a:pt x="14704" y="4028"/>
                    </a:cubicBezTo>
                    <a:cubicBezTo>
                      <a:pt x="14775" y="3923"/>
                      <a:pt x="14909" y="3696"/>
                      <a:pt x="15001" y="3528"/>
                    </a:cubicBezTo>
                    <a:cubicBezTo>
                      <a:pt x="15317" y="2947"/>
                      <a:pt x="15474" y="2719"/>
                      <a:pt x="15544" y="2735"/>
                    </a:cubicBezTo>
                    <a:cubicBezTo>
                      <a:pt x="15586" y="2744"/>
                      <a:pt x="15602" y="2721"/>
                      <a:pt x="15584" y="2675"/>
                    </a:cubicBezTo>
                    <a:cubicBezTo>
                      <a:pt x="15567" y="2631"/>
                      <a:pt x="15651" y="2425"/>
                      <a:pt x="15774" y="2218"/>
                    </a:cubicBezTo>
                    <a:cubicBezTo>
                      <a:pt x="15897" y="2011"/>
                      <a:pt x="15996" y="1834"/>
                      <a:pt x="15987" y="1827"/>
                    </a:cubicBezTo>
                    <a:cubicBezTo>
                      <a:pt x="15938" y="1787"/>
                      <a:pt x="15601" y="1634"/>
                      <a:pt x="15561" y="1634"/>
                    </a:cubicBezTo>
                    <a:cubicBezTo>
                      <a:pt x="15535" y="1634"/>
                      <a:pt x="15482" y="1704"/>
                      <a:pt x="15444" y="1789"/>
                    </a:cubicBezTo>
                    <a:cubicBezTo>
                      <a:pt x="15350" y="1993"/>
                      <a:pt x="15112" y="2402"/>
                      <a:pt x="14973" y="2609"/>
                    </a:cubicBezTo>
                    <a:cubicBezTo>
                      <a:pt x="14911" y="2700"/>
                      <a:pt x="14825" y="2852"/>
                      <a:pt x="14777" y="2944"/>
                    </a:cubicBezTo>
                    <a:cubicBezTo>
                      <a:pt x="14728" y="3036"/>
                      <a:pt x="14620" y="3229"/>
                      <a:pt x="14536" y="3373"/>
                    </a:cubicBezTo>
                    <a:cubicBezTo>
                      <a:pt x="14452" y="3518"/>
                      <a:pt x="14223" y="3914"/>
                      <a:pt x="14026" y="4254"/>
                    </a:cubicBezTo>
                    <a:cubicBezTo>
                      <a:pt x="13829" y="4594"/>
                      <a:pt x="13632" y="4887"/>
                      <a:pt x="13589" y="4903"/>
                    </a:cubicBezTo>
                    <a:cubicBezTo>
                      <a:pt x="13546" y="4919"/>
                      <a:pt x="13522" y="4966"/>
                      <a:pt x="13538" y="5008"/>
                    </a:cubicBezTo>
                    <a:cubicBezTo>
                      <a:pt x="13555" y="5050"/>
                      <a:pt x="13510" y="5144"/>
                      <a:pt x="13437" y="5217"/>
                    </a:cubicBezTo>
                    <a:cubicBezTo>
                      <a:pt x="13364" y="5290"/>
                      <a:pt x="13296" y="5391"/>
                      <a:pt x="13286" y="5443"/>
                    </a:cubicBezTo>
                    <a:cubicBezTo>
                      <a:pt x="13277" y="5495"/>
                      <a:pt x="13206" y="5629"/>
                      <a:pt x="13129" y="5740"/>
                    </a:cubicBezTo>
                    <a:cubicBezTo>
                      <a:pt x="13053" y="5850"/>
                      <a:pt x="12989" y="5963"/>
                      <a:pt x="12989" y="5993"/>
                    </a:cubicBezTo>
                    <a:cubicBezTo>
                      <a:pt x="12989" y="6023"/>
                      <a:pt x="12927" y="6122"/>
                      <a:pt x="12849" y="6213"/>
                    </a:cubicBezTo>
                    <a:cubicBezTo>
                      <a:pt x="12771" y="6304"/>
                      <a:pt x="12709" y="6413"/>
                      <a:pt x="12709" y="6455"/>
                    </a:cubicBezTo>
                    <a:cubicBezTo>
                      <a:pt x="12709" y="6497"/>
                      <a:pt x="12659" y="6567"/>
                      <a:pt x="12597" y="6609"/>
                    </a:cubicBezTo>
                    <a:cubicBezTo>
                      <a:pt x="12535" y="6652"/>
                      <a:pt x="12495" y="6702"/>
                      <a:pt x="12513" y="6719"/>
                    </a:cubicBezTo>
                    <a:cubicBezTo>
                      <a:pt x="12551" y="6757"/>
                      <a:pt x="12393" y="7071"/>
                      <a:pt x="12311" y="7121"/>
                    </a:cubicBezTo>
                    <a:cubicBezTo>
                      <a:pt x="12280" y="7140"/>
                      <a:pt x="12227" y="7095"/>
                      <a:pt x="12193" y="7022"/>
                    </a:cubicBezTo>
                    <a:cubicBezTo>
                      <a:pt x="12146" y="6920"/>
                      <a:pt x="12149" y="6843"/>
                      <a:pt x="12216" y="6686"/>
                    </a:cubicBezTo>
                    <a:cubicBezTo>
                      <a:pt x="12264" y="6574"/>
                      <a:pt x="12332" y="6483"/>
                      <a:pt x="12367" y="6483"/>
                    </a:cubicBezTo>
                    <a:cubicBezTo>
                      <a:pt x="12403" y="6483"/>
                      <a:pt x="12419" y="6436"/>
                      <a:pt x="12401" y="6378"/>
                    </a:cubicBezTo>
                    <a:cubicBezTo>
                      <a:pt x="12382" y="6319"/>
                      <a:pt x="12549" y="5783"/>
                      <a:pt x="12799" y="5112"/>
                    </a:cubicBezTo>
                    <a:cubicBezTo>
                      <a:pt x="13037" y="4472"/>
                      <a:pt x="13292" y="3782"/>
                      <a:pt x="13365" y="3583"/>
                    </a:cubicBezTo>
                    <a:cubicBezTo>
                      <a:pt x="13437" y="3383"/>
                      <a:pt x="13563" y="3049"/>
                      <a:pt x="13645" y="2834"/>
                    </a:cubicBezTo>
                    <a:cubicBezTo>
                      <a:pt x="13727" y="2620"/>
                      <a:pt x="13827" y="2340"/>
                      <a:pt x="13869" y="2218"/>
                    </a:cubicBezTo>
                    <a:cubicBezTo>
                      <a:pt x="13949" y="1986"/>
                      <a:pt x="14236" y="1218"/>
                      <a:pt x="14345" y="947"/>
                    </a:cubicBezTo>
                    <a:cubicBezTo>
                      <a:pt x="14405" y="799"/>
                      <a:pt x="14398" y="789"/>
                      <a:pt x="14205" y="710"/>
                    </a:cubicBezTo>
                    <a:cubicBezTo>
                      <a:pt x="14017" y="633"/>
                      <a:pt x="13997" y="634"/>
                      <a:pt x="13925" y="726"/>
                    </a:cubicBezTo>
                    <a:cubicBezTo>
                      <a:pt x="13882" y="782"/>
                      <a:pt x="13848" y="867"/>
                      <a:pt x="13847" y="919"/>
                    </a:cubicBezTo>
                    <a:cubicBezTo>
                      <a:pt x="13846" y="971"/>
                      <a:pt x="13816" y="1032"/>
                      <a:pt x="13785" y="1051"/>
                    </a:cubicBezTo>
                    <a:cubicBezTo>
                      <a:pt x="13754" y="1070"/>
                      <a:pt x="13729" y="1143"/>
                      <a:pt x="13729" y="1211"/>
                    </a:cubicBezTo>
                    <a:cubicBezTo>
                      <a:pt x="13729" y="1279"/>
                      <a:pt x="13686" y="1390"/>
                      <a:pt x="13634" y="1464"/>
                    </a:cubicBezTo>
                    <a:cubicBezTo>
                      <a:pt x="13581" y="1537"/>
                      <a:pt x="13531" y="1669"/>
                      <a:pt x="13522" y="1756"/>
                    </a:cubicBezTo>
                    <a:cubicBezTo>
                      <a:pt x="13512" y="1842"/>
                      <a:pt x="13453" y="2021"/>
                      <a:pt x="13393" y="2152"/>
                    </a:cubicBezTo>
                    <a:cubicBezTo>
                      <a:pt x="13333" y="2282"/>
                      <a:pt x="13254" y="2486"/>
                      <a:pt x="13213" y="2609"/>
                    </a:cubicBezTo>
                    <a:cubicBezTo>
                      <a:pt x="13173" y="2731"/>
                      <a:pt x="13122" y="2859"/>
                      <a:pt x="13101" y="2889"/>
                    </a:cubicBezTo>
                    <a:cubicBezTo>
                      <a:pt x="13081" y="2920"/>
                      <a:pt x="13045" y="3018"/>
                      <a:pt x="13023" y="3109"/>
                    </a:cubicBezTo>
                    <a:cubicBezTo>
                      <a:pt x="13000" y="3201"/>
                      <a:pt x="12951" y="3310"/>
                      <a:pt x="12916" y="3351"/>
                    </a:cubicBezTo>
                    <a:cubicBezTo>
                      <a:pt x="12881" y="3393"/>
                      <a:pt x="12851" y="3472"/>
                      <a:pt x="12843" y="3522"/>
                    </a:cubicBezTo>
                    <a:cubicBezTo>
                      <a:pt x="12819" y="3693"/>
                      <a:pt x="12687" y="4057"/>
                      <a:pt x="12603" y="4188"/>
                    </a:cubicBezTo>
                    <a:cubicBezTo>
                      <a:pt x="12557" y="4260"/>
                      <a:pt x="12511" y="4389"/>
                      <a:pt x="12502" y="4474"/>
                    </a:cubicBezTo>
                    <a:cubicBezTo>
                      <a:pt x="12479" y="4679"/>
                      <a:pt x="12380" y="4920"/>
                      <a:pt x="12322" y="4920"/>
                    </a:cubicBezTo>
                    <a:cubicBezTo>
                      <a:pt x="12297" y="4920"/>
                      <a:pt x="12273" y="4994"/>
                      <a:pt x="12266" y="5085"/>
                    </a:cubicBezTo>
                    <a:cubicBezTo>
                      <a:pt x="12250" y="5291"/>
                      <a:pt x="12160" y="5536"/>
                      <a:pt x="12098" y="5536"/>
                    </a:cubicBezTo>
                    <a:cubicBezTo>
                      <a:pt x="12073" y="5536"/>
                      <a:pt x="12044" y="5612"/>
                      <a:pt x="12037" y="5707"/>
                    </a:cubicBezTo>
                    <a:cubicBezTo>
                      <a:pt x="12029" y="5801"/>
                      <a:pt x="11969" y="5981"/>
                      <a:pt x="11902" y="6109"/>
                    </a:cubicBezTo>
                    <a:cubicBezTo>
                      <a:pt x="11835" y="6236"/>
                      <a:pt x="11776" y="6407"/>
                      <a:pt x="11768" y="6483"/>
                    </a:cubicBezTo>
                    <a:cubicBezTo>
                      <a:pt x="11759" y="6559"/>
                      <a:pt x="11724" y="6669"/>
                      <a:pt x="11695" y="6730"/>
                    </a:cubicBezTo>
                    <a:cubicBezTo>
                      <a:pt x="11665" y="6792"/>
                      <a:pt x="11626" y="6895"/>
                      <a:pt x="11605" y="6956"/>
                    </a:cubicBezTo>
                    <a:cubicBezTo>
                      <a:pt x="11568" y="7067"/>
                      <a:pt x="11567" y="7067"/>
                      <a:pt x="11482" y="6956"/>
                    </a:cubicBezTo>
                    <a:cubicBezTo>
                      <a:pt x="11385" y="6830"/>
                      <a:pt x="11396" y="6644"/>
                      <a:pt x="11571" y="5701"/>
                    </a:cubicBezTo>
                    <a:cubicBezTo>
                      <a:pt x="11696" y="5035"/>
                      <a:pt x="11846" y="4196"/>
                      <a:pt x="12053" y="3027"/>
                    </a:cubicBezTo>
                    <a:cubicBezTo>
                      <a:pt x="12217" y="2105"/>
                      <a:pt x="12420" y="996"/>
                      <a:pt x="12457" y="814"/>
                    </a:cubicBezTo>
                    <a:cubicBezTo>
                      <a:pt x="12478" y="712"/>
                      <a:pt x="12452" y="685"/>
                      <a:pt x="12289" y="655"/>
                    </a:cubicBezTo>
                    <a:cubicBezTo>
                      <a:pt x="12050" y="611"/>
                      <a:pt x="11969" y="653"/>
                      <a:pt x="11969" y="825"/>
                    </a:cubicBezTo>
                    <a:cubicBezTo>
                      <a:pt x="11969" y="898"/>
                      <a:pt x="11933" y="1141"/>
                      <a:pt x="11885" y="1365"/>
                    </a:cubicBezTo>
                    <a:cubicBezTo>
                      <a:pt x="11837" y="1589"/>
                      <a:pt x="11766" y="1960"/>
                      <a:pt x="11734" y="2190"/>
                    </a:cubicBezTo>
                    <a:cubicBezTo>
                      <a:pt x="11702" y="2420"/>
                      <a:pt x="11641" y="2651"/>
                      <a:pt x="11594" y="2702"/>
                    </a:cubicBezTo>
                    <a:cubicBezTo>
                      <a:pt x="11545" y="2755"/>
                      <a:pt x="11524" y="2845"/>
                      <a:pt x="11543" y="2906"/>
                    </a:cubicBezTo>
                    <a:cubicBezTo>
                      <a:pt x="11599" y="3078"/>
                      <a:pt x="11230" y="5211"/>
                      <a:pt x="11123" y="5338"/>
                    </a:cubicBezTo>
                    <a:cubicBezTo>
                      <a:pt x="11095" y="5372"/>
                      <a:pt x="11075" y="5465"/>
                      <a:pt x="11084" y="5547"/>
                    </a:cubicBezTo>
                    <a:cubicBezTo>
                      <a:pt x="11102" y="5706"/>
                      <a:pt x="10973" y="6449"/>
                      <a:pt x="10910" y="6549"/>
                    </a:cubicBezTo>
                    <a:cubicBezTo>
                      <a:pt x="10890" y="6582"/>
                      <a:pt x="10869" y="6755"/>
                      <a:pt x="10860" y="6934"/>
                    </a:cubicBezTo>
                    <a:cubicBezTo>
                      <a:pt x="10843" y="7282"/>
                      <a:pt x="10805" y="7393"/>
                      <a:pt x="10720" y="7341"/>
                    </a:cubicBezTo>
                    <a:cubicBezTo>
                      <a:pt x="10688" y="7322"/>
                      <a:pt x="10664" y="5974"/>
                      <a:pt x="10664" y="3973"/>
                    </a:cubicBezTo>
                    <a:lnTo>
                      <a:pt x="10664" y="633"/>
                    </a:lnTo>
                    <a:lnTo>
                      <a:pt x="10411" y="633"/>
                    </a:lnTo>
                    <a:lnTo>
                      <a:pt x="10154" y="633"/>
                    </a:lnTo>
                    <a:close/>
                    <a:moveTo>
                      <a:pt x="16183" y="726"/>
                    </a:moveTo>
                    <a:lnTo>
                      <a:pt x="16183" y="732"/>
                    </a:lnTo>
                    <a:cubicBezTo>
                      <a:pt x="16181" y="731"/>
                      <a:pt x="16184" y="729"/>
                      <a:pt x="16183" y="726"/>
                    </a:cubicBezTo>
                    <a:close/>
                    <a:moveTo>
                      <a:pt x="16402" y="947"/>
                    </a:moveTo>
                    <a:lnTo>
                      <a:pt x="16413" y="958"/>
                    </a:lnTo>
                    <a:cubicBezTo>
                      <a:pt x="16401" y="961"/>
                      <a:pt x="16396" y="956"/>
                      <a:pt x="16402" y="947"/>
                    </a:cubicBezTo>
                    <a:close/>
                    <a:moveTo>
                      <a:pt x="4360" y="1007"/>
                    </a:moveTo>
                    <a:cubicBezTo>
                      <a:pt x="4363" y="1018"/>
                      <a:pt x="4358" y="1018"/>
                      <a:pt x="4348" y="1013"/>
                    </a:cubicBezTo>
                    <a:lnTo>
                      <a:pt x="4360" y="1007"/>
                    </a:lnTo>
                    <a:close/>
                    <a:moveTo>
                      <a:pt x="16688" y="1227"/>
                    </a:moveTo>
                    <a:lnTo>
                      <a:pt x="16699" y="1233"/>
                    </a:lnTo>
                    <a:cubicBezTo>
                      <a:pt x="16689" y="1236"/>
                      <a:pt x="16683" y="1235"/>
                      <a:pt x="16688" y="1227"/>
                    </a:cubicBezTo>
                    <a:close/>
                    <a:moveTo>
                      <a:pt x="16917" y="1447"/>
                    </a:moveTo>
                    <a:lnTo>
                      <a:pt x="16923" y="1458"/>
                    </a:lnTo>
                    <a:cubicBezTo>
                      <a:pt x="16913" y="1461"/>
                      <a:pt x="16913" y="1455"/>
                      <a:pt x="16917" y="1447"/>
                    </a:cubicBezTo>
                    <a:close/>
                    <a:moveTo>
                      <a:pt x="3900" y="1453"/>
                    </a:moveTo>
                    <a:cubicBezTo>
                      <a:pt x="3902" y="1461"/>
                      <a:pt x="3906" y="1461"/>
                      <a:pt x="3900" y="1458"/>
                    </a:cubicBezTo>
                    <a:lnTo>
                      <a:pt x="3900" y="1453"/>
                    </a:lnTo>
                    <a:close/>
                    <a:moveTo>
                      <a:pt x="3222" y="2119"/>
                    </a:moveTo>
                    <a:cubicBezTo>
                      <a:pt x="3225" y="2128"/>
                      <a:pt x="3224" y="2133"/>
                      <a:pt x="3216" y="2130"/>
                    </a:cubicBezTo>
                    <a:lnTo>
                      <a:pt x="3222" y="2119"/>
                    </a:lnTo>
                    <a:close/>
                    <a:moveTo>
                      <a:pt x="17651" y="2174"/>
                    </a:moveTo>
                    <a:lnTo>
                      <a:pt x="17663" y="2179"/>
                    </a:lnTo>
                    <a:cubicBezTo>
                      <a:pt x="17658" y="2179"/>
                      <a:pt x="17652" y="2178"/>
                      <a:pt x="17651" y="2174"/>
                    </a:cubicBezTo>
                    <a:close/>
                    <a:moveTo>
                      <a:pt x="17881" y="2394"/>
                    </a:moveTo>
                    <a:lnTo>
                      <a:pt x="17887" y="2405"/>
                    </a:lnTo>
                    <a:cubicBezTo>
                      <a:pt x="17877" y="2408"/>
                      <a:pt x="17876" y="2402"/>
                      <a:pt x="17881" y="2394"/>
                    </a:cubicBezTo>
                    <a:close/>
                    <a:moveTo>
                      <a:pt x="19579" y="4067"/>
                    </a:moveTo>
                    <a:lnTo>
                      <a:pt x="19590" y="4078"/>
                    </a:lnTo>
                    <a:cubicBezTo>
                      <a:pt x="19580" y="4081"/>
                      <a:pt x="19574" y="4075"/>
                      <a:pt x="19579" y="4067"/>
                    </a:cubicBezTo>
                    <a:close/>
                    <a:moveTo>
                      <a:pt x="20089" y="4568"/>
                    </a:moveTo>
                    <a:lnTo>
                      <a:pt x="20100" y="4579"/>
                    </a:lnTo>
                    <a:cubicBezTo>
                      <a:pt x="20089" y="4582"/>
                      <a:pt x="20083" y="4577"/>
                      <a:pt x="20089" y="4568"/>
                    </a:cubicBezTo>
                    <a:close/>
                    <a:moveTo>
                      <a:pt x="20605" y="5074"/>
                    </a:moveTo>
                    <a:lnTo>
                      <a:pt x="20610" y="5079"/>
                    </a:lnTo>
                    <a:cubicBezTo>
                      <a:pt x="20608" y="5079"/>
                      <a:pt x="20605" y="5076"/>
                      <a:pt x="20605" y="5074"/>
                    </a:cubicBezTo>
                    <a:close/>
                    <a:moveTo>
                      <a:pt x="20829" y="5294"/>
                    </a:moveTo>
                    <a:lnTo>
                      <a:pt x="20840" y="5300"/>
                    </a:lnTo>
                    <a:cubicBezTo>
                      <a:pt x="20830" y="5303"/>
                      <a:pt x="20824" y="5302"/>
                      <a:pt x="20829" y="5294"/>
                    </a:cubicBezTo>
                    <a:close/>
                    <a:moveTo>
                      <a:pt x="21058" y="5514"/>
                    </a:moveTo>
                    <a:lnTo>
                      <a:pt x="21064" y="5525"/>
                    </a:lnTo>
                    <a:cubicBezTo>
                      <a:pt x="21054" y="5528"/>
                      <a:pt x="21054" y="5522"/>
                      <a:pt x="21058" y="5514"/>
                    </a:cubicBezTo>
                    <a:close/>
                    <a:moveTo>
                      <a:pt x="21568" y="6020"/>
                    </a:moveTo>
                    <a:lnTo>
                      <a:pt x="21574" y="6026"/>
                    </a:lnTo>
                    <a:cubicBezTo>
                      <a:pt x="21572" y="6025"/>
                      <a:pt x="21569" y="6023"/>
                      <a:pt x="21568" y="6020"/>
                    </a:cubicBezTo>
                    <a:close/>
                    <a:moveTo>
                      <a:pt x="2320" y="18689"/>
                    </a:moveTo>
                    <a:cubicBezTo>
                      <a:pt x="2319" y="18688"/>
                      <a:pt x="2311" y="18694"/>
                      <a:pt x="2309" y="18694"/>
                    </a:cubicBezTo>
                    <a:lnTo>
                      <a:pt x="2314" y="18700"/>
                    </a:lnTo>
                    <a:cubicBezTo>
                      <a:pt x="2314" y="18698"/>
                      <a:pt x="2321" y="18690"/>
                      <a:pt x="2320" y="18689"/>
                    </a:cubicBezTo>
                    <a:close/>
                    <a:moveTo>
                      <a:pt x="3345" y="19690"/>
                    </a:moveTo>
                    <a:cubicBezTo>
                      <a:pt x="3344" y="19689"/>
                      <a:pt x="3334" y="19694"/>
                      <a:pt x="3328" y="19696"/>
                    </a:cubicBezTo>
                    <a:lnTo>
                      <a:pt x="3340" y="19707"/>
                    </a:lnTo>
                    <a:cubicBezTo>
                      <a:pt x="3343" y="19702"/>
                      <a:pt x="3347" y="19692"/>
                      <a:pt x="3345" y="19690"/>
                    </a:cubicBezTo>
                    <a:close/>
                    <a:moveTo>
                      <a:pt x="3569" y="19916"/>
                    </a:moveTo>
                    <a:cubicBezTo>
                      <a:pt x="3568" y="19915"/>
                      <a:pt x="3562" y="19920"/>
                      <a:pt x="3558" y="19922"/>
                    </a:cubicBezTo>
                    <a:lnTo>
                      <a:pt x="3564" y="19927"/>
                    </a:lnTo>
                    <a:cubicBezTo>
                      <a:pt x="3567" y="19922"/>
                      <a:pt x="3572" y="19917"/>
                      <a:pt x="3569" y="19916"/>
                    </a:cubicBezTo>
                    <a:close/>
                    <a:moveTo>
                      <a:pt x="4253" y="20582"/>
                    </a:moveTo>
                    <a:cubicBezTo>
                      <a:pt x="4252" y="20581"/>
                      <a:pt x="4246" y="20586"/>
                      <a:pt x="4242" y="20587"/>
                    </a:cubicBezTo>
                    <a:lnTo>
                      <a:pt x="4247" y="20598"/>
                    </a:lnTo>
                    <a:cubicBezTo>
                      <a:pt x="4250" y="20594"/>
                      <a:pt x="4255" y="20583"/>
                      <a:pt x="4253" y="20582"/>
                    </a:cubicBezTo>
                    <a:close/>
                    <a:moveTo>
                      <a:pt x="5273" y="21583"/>
                    </a:moveTo>
                    <a:cubicBezTo>
                      <a:pt x="5271" y="21582"/>
                      <a:pt x="5262" y="21587"/>
                      <a:pt x="5256" y="21589"/>
                    </a:cubicBezTo>
                    <a:lnTo>
                      <a:pt x="5267" y="21600"/>
                    </a:lnTo>
                    <a:cubicBezTo>
                      <a:pt x="5270" y="21595"/>
                      <a:pt x="5275" y="21585"/>
                      <a:pt x="5273" y="215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85" name="Figure"/>
              <p:cNvSpPr/>
              <p:nvPr/>
            </p:nvSpPr>
            <p:spPr>
              <a:xfrm>
                <a:off x="1316312" y="680976"/>
                <a:ext cx="444501" cy="622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17175"/>
                    </a:lnTo>
                    <a:lnTo>
                      <a:pt x="25" y="459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4200"/>
                </a:pPr>
                <a:endParaRPr/>
              </a:p>
            </p:txBody>
          </p:sp>
          <p:grpSp>
            <p:nvGrpSpPr>
              <p:cNvPr id="86" name="Grouper"/>
              <p:cNvGrpSpPr/>
              <p:nvPr/>
            </p:nvGrpSpPr>
            <p:grpSpPr>
              <a:xfrm>
                <a:off x="1391996" y="719394"/>
                <a:ext cx="310119" cy="551379"/>
                <a:chOff x="0" y="0"/>
                <a:chExt cx="310118" cy="551378"/>
              </a:xfrm>
            </p:grpSpPr>
            <p:sp>
              <p:nvSpPr>
                <p:cNvPr id="89" name="Ligne"/>
                <p:cNvSpPr/>
                <p:nvPr/>
              </p:nvSpPr>
              <p:spPr>
                <a:xfrm>
                  <a:off x="304800" y="0"/>
                  <a:ext cx="5319" cy="551379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0" name="Ligne"/>
                <p:cNvSpPr/>
                <p:nvPr/>
              </p:nvSpPr>
              <p:spPr>
                <a:xfrm>
                  <a:off x="228600" y="12700"/>
                  <a:ext cx="5319" cy="520701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1" name="Ligne"/>
                <p:cNvSpPr/>
                <p:nvPr/>
              </p:nvSpPr>
              <p:spPr>
                <a:xfrm>
                  <a:off x="152400" y="38100"/>
                  <a:ext cx="5319" cy="469900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2" name="Ligne"/>
                <p:cNvSpPr/>
                <p:nvPr/>
              </p:nvSpPr>
              <p:spPr>
                <a:xfrm>
                  <a:off x="76200" y="63500"/>
                  <a:ext cx="5319" cy="419100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3" name="Ligne"/>
                <p:cNvSpPr/>
                <p:nvPr/>
              </p:nvSpPr>
              <p:spPr>
                <a:xfrm>
                  <a:off x="0" y="88900"/>
                  <a:ext cx="5319" cy="368301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87" name="Ligne"/>
              <p:cNvSpPr/>
              <p:nvPr/>
            </p:nvSpPr>
            <p:spPr>
              <a:xfrm flipH="1">
                <a:off x="927692" y="546555"/>
                <a:ext cx="3360580" cy="495897"/>
              </a:xfrm>
              <a:prstGeom prst="line">
                <a:avLst/>
              </a:pr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8" name="Ligne"/>
              <p:cNvSpPr/>
              <p:nvPr/>
            </p:nvSpPr>
            <p:spPr>
              <a:xfrm flipH="1" flipV="1">
                <a:off x="945314" y="884492"/>
                <a:ext cx="3327956" cy="393703"/>
              </a:xfrm>
              <a:prstGeom prst="line">
                <a:avLst/>
              </a:pr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81" name="Grouper"/>
            <p:cNvGrpSpPr/>
            <p:nvPr/>
          </p:nvGrpSpPr>
          <p:grpSpPr>
            <a:xfrm>
              <a:off x="1012314" y="-204038"/>
              <a:ext cx="1795866" cy="960770"/>
              <a:chOff x="-24082" y="-204038"/>
              <a:chExt cx="1795864" cy="960770"/>
            </a:xfrm>
          </p:grpSpPr>
          <p:sp>
            <p:nvSpPr>
              <p:cNvPr id="82" name="Rectangle aux angles arrondis"/>
              <p:cNvSpPr/>
              <p:nvPr/>
            </p:nvSpPr>
            <p:spPr>
              <a:xfrm>
                <a:off x="-24082" y="-174962"/>
                <a:ext cx="1771782" cy="931694"/>
              </a:xfrm>
              <a:prstGeom prst="roundRect">
                <a:avLst>
                  <a:gd name="adj" fmla="val 28846"/>
                </a:avLst>
              </a:prstGeom>
              <a:solidFill>
                <a:srgbClr val="000000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83" name="MFT"/>
              <p:cNvSpPr/>
              <p:nvPr/>
            </p:nvSpPr>
            <p:spPr>
              <a:xfrm>
                <a:off x="114300" y="-204038"/>
                <a:ext cx="1657482" cy="9338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 i="1">
                    <a:solidFill>
                      <a:srgbClr val="F5EC00"/>
                    </a:solidFill>
                    <a:effectLst>
                      <a:outerShdw blurRad="12700" dist="38100" dir="2700000" rotWithShape="0">
                        <a:srgbClr val="000000">
                          <a:alpha val="75000"/>
                        </a:srgbClr>
                      </a:outerShdw>
                    </a:effectLst>
                  </a:defRPr>
                </a:lvl1pPr>
              </a:lstStyle>
              <a:p>
                <a:r>
                  <a:rPr dirty="0" smtClean="0"/>
                  <a:t>MFT</a:t>
                </a:r>
                <a:endParaRPr dirty="0"/>
              </a:p>
            </p:txBody>
          </p:sp>
        </p:grpSp>
      </p:grpSp>
      <p:pic>
        <p:nvPicPr>
          <p:cNvPr id="94" name="Alice_KHREC.png" descr="Alice_KHREC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91108" y="4102739"/>
            <a:ext cx="1196578" cy="19803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" name="Grouper"/>
          <p:cNvGrpSpPr/>
          <p:nvPr/>
        </p:nvGrpSpPr>
        <p:grpSpPr>
          <a:xfrm>
            <a:off x="395939" y="3073206"/>
            <a:ext cx="3758691" cy="1080494"/>
            <a:chOff x="0" y="0"/>
            <a:chExt cx="5345692" cy="1536700"/>
          </a:xfrm>
        </p:grpSpPr>
        <p:pic>
          <p:nvPicPr>
            <p:cNvPr id="96" name="ALICE_Blur.jpg" descr="ALICE_Blur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53184" cy="1536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Triangle"/>
            <p:cNvSpPr/>
            <p:nvPr/>
          </p:nvSpPr>
          <p:spPr>
            <a:xfrm rot="4904852">
              <a:off x="2970112" y="-1831673"/>
              <a:ext cx="165101" cy="461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42192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" name="Triangle"/>
            <p:cNvSpPr/>
            <p:nvPr/>
          </p:nvSpPr>
          <p:spPr>
            <a:xfrm rot="5779823">
              <a:off x="2939764" y="-1370996"/>
              <a:ext cx="165101" cy="461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42192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9" name="Grouper"/>
          <p:cNvGrpSpPr/>
          <p:nvPr/>
        </p:nvGrpSpPr>
        <p:grpSpPr>
          <a:xfrm>
            <a:off x="3230436" y="4377506"/>
            <a:ext cx="239349" cy="133945"/>
            <a:chOff x="0" y="0"/>
            <a:chExt cx="340407" cy="190500"/>
          </a:xfrm>
        </p:grpSpPr>
        <p:sp>
          <p:nvSpPr>
            <p:cNvPr id="100" name="Ligne"/>
            <p:cNvSpPr/>
            <p:nvPr/>
          </p:nvSpPr>
          <p:spPr>
            <a:xfrm flipV="1">
              <a:off x="12700" y="75604"/>
              <a:ext cx="30299" cy="59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" name="Ovale"/>
            <p:cNvSpPr/>
            <p:nvPr/>
          </p:nvSpPr>
          <p:spPr>
            <a:xfrm>
              <a:off x="0" y="0"/>
              <a:ext cx="127000" cy="165100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" name="Ligne"/>
            <p:cNvSpPr/>
            <p:nvPr/>
          </p:nvSpPr>
          <p:spPr>
            <a:xfrm>
              <a:off x="266700" y="113158"/>
              <a:ext cx="73708" cy="5669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" name="Ovale"/>
            <p:cNvSpPr/>
            <p:nvPr/>
          </p:nvSpPr>
          <p:spPr>
            <a:xfrm>
              <a:off x="127000" y="25400"/>
              <a:ext cx="127000" cy="165100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cxnSp>
        <p:nvCxnSpPr>
          <p:cNvPr id="48" name="Connecteur droit 47"/>
          <p:cNvCxnSpPr/>
          <p:nvPr/>
        </p:nvCxnSpPr>
        <p:spPr>
          <a:xfrm flipH="1">
            <a:off x="379952" y="3717032"/>
            <a:ext cx="816253" cy="9882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58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4620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2" grpId="0" animBg="1"/>
      <p:bldP spid="79" grpId="0" animBg="1" advAuto="0"/>
      <p:bldP spid="95" grpId="0" animBg="1" advAuto="0"/>
      <p:bldP spid="99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833" name="Text Box 25"/>
          <p:cNvSpPr txBox="1">
            <a:spLocks noChangeArrowheads="1"/>
          </p:cNvSpPr>
          <p:nvPr/>
        </p:nvSpPr>
        <p:spPr bwMode="auto">
          <a:xfrm>
            <a:off x="5932488" y="5200650"/>
            <a:ext cx="2288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Color-Flavor Locking?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pic>
        <p:nvPicPr>
          <p:cNvPr id="1783862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50" y="3272634"/>
            <a:ext cx="4104456" cy="28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3863" name="Rectangle 55"/>
          <p:cNvSpPr>
            <a:spLocks noChangeArrowheads="1"/>
          </p:cNvSpPr>
          <p:nvPr/>
        </p:nvSpPr>
        <p:spPr bwMode="auto">
          <a:xfrm>
            <a:off x="5345946" y="5327967"/>
            <a:ext cx="316835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F.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Karsch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Lect. Notes Phys. 583 (2002) 209</a:t>
            </a:r>
            <a:endParaRPr lang="en-US" altLang="ja-JP" i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74795" y="2352675"/>
            <a:ext cx="3736031" cy="3556000"/>
            <a:chOff x="6026" y="970"/>
            <a:chExt cx="5404" cy="2240"/>
          </a:xfrm>
        </p:grpSpPr>
        <p:sp>
          <p:nvSpPr>
            <p:cNvPr id="25657" name="Freeform 5"/>
            <p:cNvSpPr>
              <a:spLocks/>
            </p:cNvSpPr>
            <p:nvPr/>
          </p:nvSpPr>
          <p:spPr bwMode="auto">
            <a:xfrm>
              <a:off x="6343" y="1329"/>
              <a:ext cx="1467" cy="1873"/>
            </a:xfrm>
            <a:custGeom>
              <a:avLst/>
              <a:gdLst>
                <a:gd name="T0" fmla="*/ 1467 w 1467"/>
                <a:gd name="T1" fmla="*/ 1873 h 1873"/>
                <a:gd name="T2" fmla="*/ 859 w 1467"/>
                <a:gd name="T3" fmla="*/ 937 h 1873"/>
                <a:gd name="T4" fmla="*/ 475 w 1467"/>
                <a:gd name="T5" fmla="*/ 321 h 1873"/>
                <a:gd name="T6" fmla="*/ 267 w 1467"/>
                <a:gd name="T7" fmla="*/ 65 h 1873"/>
                <a:gd name="T8" fmla="*/ 115 w 1467"/>
                <a:gd name="T9" fmla="*/ 1 h 1873"/>
                <a:gd name="T10" fmla="*/ 19 w 1467"/>
                <a:gd name="T11" fmla="*/ 73 h 1873"/>
                <a:gd name="T12" fmla="*/ 3 w 1467"/>
                <a:gd name="T13" fmla="*/ 289 h 1873"/>
                <a:gd name="T14" fmla="*/ 11 w 1467"/>
                <a:gd name="T15" fmla="*/ 657 h 18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7"/>
                <a:gd name="T25" fmla="*/ 0 h 1873"/>
                <a:gd name="T26" fmla="*/ 1467 w 1467"/>
                <a:gd name="T27" fmla="*/ 1873 h 18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7" h="1873">
                  <a:moveTo>
                    <a:pt x="1467" y="1873"/>
                  </a:moveTo>
                  <a:cubicBezTo>
                    <a:pt x="1245" y="1534"/>
                    <a:pt x="1024" y="1196"/>
                    <a:pt x="859" y="937"/>
                  </a:cubicBezTo>
                  <a:cubicBezTo>
                    <a:pt x="694" y="678"/>
                    <a:pt x="574" y="466"/>
                    <a:pt x="475" y="321"/>
                  </a:cubicBezTo>
                  <a:cubicBezTo>
                    <a:pt x="376" y="176"/>
                    <a:pt x="327" y="118"/>
                    <a:pt x="267" y="65"/>
                  </a:cubicBezTo>
                  <a:cubicBezTo>
                    <a:pt x="207" y="12"/>
                    <a:pt x="156" y="0"/>
                    <a:pt x="115" y="1"/>
                  </a:cubicBezTo>
                  <a:cubicBezTo>
                    <a:pt x="74" y="2"/>
                    <a:pt x="38" y="25"/>
                    <a:pt x="19" y="73"/>
                  </a:cubicBezTo>
                  <a:cubicBezTo>
                    <a:pt x="0" y="121"/>
                    <a:pt x="4" y="192"/>
                    <a:pt x="3" y="289"/>
                  </a:cubicBezTo>
                  <a:cubicBezTo>
                    <a:pt x="2" y="386"/>
                    <a:pt x="9" y="580"/>
                    <a:pt x="11" y="657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58" name="Freeform 6"/>
            <p:cNvSpPr>
              <a:spLocks/>
            </p:cNvSpPr>
            <p:nvPr/>
          </p:nvSpPr>
          <p:spPr bwMode="auto">
            <a:xfrm>
              <a:off x="6026" y="970"/>
              <a:ext cx="1792" cy="2240"/>
            </a:xfrm>
            <a:custGeom>
              <a:avLst/>
              <a:gdLst>
                <a:gd name="T0" fmla="*/ 1792 w 1792"/>
                <a:gd name="T1" fmla="*/ 2240 h 2240"/>
                <a:gd name="T2" fmla="*/ 1256 w 1792"/>
                <a:gd name="T3" fmla="*/ 1312 h 2240"/>
                <a:gd name="T4" fmla="*/ 792 w 1792"/>
                <a:gd name="T5" fmla="*/ 552 h 2240"/>
                <a:gd name="T6" fmla="*/ 416 w 1792"/>
                <a:gd name="T7" fmla="*/ 88 h 2240"/>
                <a:gd name="T8" fmla="*/ 152 w 1792"/>
                <a:gd name="T9" fmla="*/ 24 h 2240"/>
                <a:gd name="T10" fmla="*/ 48 w 1792"/>
                <a:gd name="T11" fmla="*/ 120 h 2240"/>
                <a:gd name="T12" fmla="*/ 16 w 1792"/>
                <a:gd name="T13" fmla="*/ 192 h 2240"/>
                <a:gd name="T14" fmla="*/ 8 w 1792"/>
                <a:gd name="T15" fmla="*/ 480 h 2240"/>
                <a:gd name="T16" fmla="*/ 0 w 1792"/>
                <a:gd name="T17" fmla="*/ 1000 h 2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2240"/>
                <a:gd name="T29" fmla="*/ 1792 w 1792"/>
                <a:gd name="T30" fmla="*/ 2240 h 2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2240">
                  <a:moveTo>
                    <a:pt x="1792" y="2240"/>
                  </a:moveTo>
                  <a:cubicBezTo>
                    <a:pt x="1607" y="1916"/>
                    <a:pt x="1423" y="1593"/>
                    <a:pt x="1256" y="1312"/>
                  </a:cubicBezTo>
                  <a:cubicBezTo>
                    <a:pt x="1089" y="1031"/>
                    <a:pt x="932" y="756"/>
                    <a:pt x="792" y="552"/>
                  </a:cubicBezTo>
                  <a:cubicBezTo>
                    <a:pt x="652" y="348"/>
                    <a:pt x="523" y="176"/>
                    <a:pt x="416" y="88"/>
                  </a:cubicBezTo>
                  <a:cubicBezTo>
                    <a:pt x="309" y="0"/>
                    <a:pt x="213" y="19"/>
                    <a:pt x="152" y="24"/>
                  </a:cubicBezTo>
                  <a:cubicBezTo>
                    <a:pt x="91" y="29"/>
                    <a:pt x="71" y="92"/>
                    <a:pt x="48" y="120"/>
                  </a:cubicBezTo>
                  <a:cubicBezTo>
                    <a:pt x="25" y="148"/>
                    <a:pt x="23" y="132"/>
                    <a:pt x="16" y="192"/>
                  </a:cubicBezTo>
                  <a:cubicBezTo>
                    <a:pt x="9" y="252"/>
                    <a:pt x="11" y="345"/>
                    <a:pt x="8" y="480"/>
                  </a:cubicBezTo>
                  <a:cubicBezTo>
                    <a:pt x="5" y="615"/>
                    <a:pt x="2" y="892"/>
                    <a:pt x="0" y="1000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15" name="Text Box 7"/>
            <p:cNvSpPr txBox="1">
              <a:spLocks noChangeArrowheads="1"/>
            </p:cNvSpPr>
            <p:nvPr/>
          </p:nvSpPr>
          <p:spPr bwMode="auto">
            <a:xfrm>
              <a:off x="7287" y="1914"/>
              <a:ext cx="41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80"/>
                  </a:solidFill>
                  <a:latin typeface="+mn-lt"/>
                </a:rPr>
                <a:t>High Energy A+A Collisions</a:t>
              </a:r>
              <a:endParaRPr kumimoji="0" lang="ja-JP" altLang="en-US" dirty="0">
                <a:solidFill>
                  <a:srgbClr val="FF0080"/>
                </a:solidFill>
                <a:latin typeface="+mn-lt"/>
              </a:endParaRPr>
            </a:p>
          </p:txBody>
        </p:sp>
      </p:grpSp>
      <p:sp>
        <p:nvSpPr>
          <p:cNvPr id="1783816" name="Line 8"/>
          <p:cNvSpPr>
            <a:spLocks noChangeShapeType="1"/>
          </p:cNvSpPr>
          <p:nvPr/>
        </p:nvSpPr>
        <p:spPr bwMode="auto">
          <a:xfrm>
            <a:off x="1384300" y="5956300"/>
            <a:ext cx="5511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17" name="Line 9"/>
          <p:cNvSpPr>
            <a:spLocks noChangeShapeType="1"/>
          </p:cNvSpPr>
          <p:nvPr/>
        </p:nvSpPr>
        <p:spPr bwMode="auto">
          <a:xfrm flipV="1">
            <a:off x="1397000" y="2336800"/>
            <a:ext cx="0" cy="3619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28900" y="5697538"/>
            <a:ext cx="314325" cy="344487"/>
            <a:chOff x="2226" y="2943"/>
            <a:chExt cx="198" cy="217"/>
          </a:xfrm>
        </p:grpSpPr>
        <p:sp>
          <p:nvSpPr>
            <p:cNvPr id="25647" name="Oval 11"/>
            <p:cNvSpPr>
              <a:spLocks noChangeAspect="1" noChangeArrowheads="1"/>
            </p:cNvSpPr>
            <p:nvPr/>
          </p:nvSpPr>
          <p:spPr bwMode="auto">
            <a:xfrm>
              <a:off x="2262" y="3076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8" name="Oval 12"/>
            <p:cNvSpPr>
              <a:spLocks noChangeAspect="1" noChangeArrowheads="1"/>
            </p:cNvSpPr>
            <p:nvPr/>
          </p:nvSpPr>
          <p:spPr bwMode="auto">
            <a:xfrm>
              <a:off x="2269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9" name="Oval 13"/>
            <p:cNvSpPr>
              <a:spLocks noChangeAspect="1" noChangeArrowheads="1"/>
            </p:cNvSpPr>
            <p:nvPr/>
          </p:nvSpPr>
          <p:spPr bwMode="auto">
            <a:xfrm>
              <a:off x="2311" y="3056"/>
              <a:ext cx="85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50" name="Oval 14"/>
            <p:cNvSpPr>
              <a:spLocks noChangeAspect="1" noChangeArrowheads="1"/>
            </p:cNvSpPr>
            <p:nvPr/>
          </p:nvSpPr>
          <p:spPr bwMode="auto">
            <a:xfrm>
              <a:off x="2226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3" name="Oval 15"/>
            <p:cNvSpPr>
              <a:spLocks noChangeAspect="1" noChangeArrowheads="1"/>
            </p:cNvSpPr>
            <p:nvPr/>
          </p:nvSpPr>
          <p:spPr bwMode="auto">
            <a:xfrm>
              <a:off x="2320" y="2943"/>
              <a:ext cx="86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2" name="Oval 16"/>
            <p:cNvSpPr>
              <a:spLocks noChangeAspect="1" noChangeArrowheads="1"/>
            </p:cNvSpPr>
            <p:nvPr/>
          </p:nvSpPr>
          <p:spPr bwMode="auto">
            <a:xfrm>
              <a:off x="2295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374A5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5" name="Oval 17"/>
            <p:cNvSpPr>
              <a:spLocks noChangeAspect="1" noChangeArrowheads="1"/>
            </p:cNvSpPr>
            <p:nvPr/>
          </p:nvSpPr>
          <p:spPr bwMode="auto">
            <a:xfrm>
              <a:off x="2338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6" name="Oval 18"/>
            <p:cNvSpPr>
              <a:spLocks noChangeAspect="1" noChangeArrowheads="1"/>
            </p:cNvSpPr>
            <p:nvPr/>
          </p:nvSpPr>
          <p:spPr bwMode="auto">
            <a:xfrm>
              <a:off x="2253" y="2972"/>
              <a:ext cx="85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7" name="Oval 19"/>
            <p:cNvSpPr>
              <a:spLocks noChangeAspect="1" noChangeArrowheads="1"/>
            </p:cNvSpPr>
            <p:nvPr/>
          </p:nvSpPr>
          <p:spPr bwMode="auto">
            <a:xfrm>
              <a:off x="2269" y="3056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6" name="Oval 20"/>
            <p:cNvSpPr>
              <a:spLocks noChangeAspect="1" noChangeArrowheads="1"/>
            </p:cNvSpPr>
            <p:nvPr/>
          </p:nvSpPr>
          <p:spPr bwMode="auto">
            <a:xfrm>
              <a:off x="2298" y="2955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1783829" name="Freeform 21"/>
          <p:cNvSpPr>
            <a:spLocks/>
          </p:cNvSpPr>
          <p:nvPr/>
        </p:nvSpPr>
        <p:spPr bwMode="auto">
          <a:xfrm>
            <a:off x="2362200" y="3536950"/>
            <a:ext cx="2641600" cy="2419350"/>
          </a:xfrm>
          <a:custGeom>
            <a:avLst/>
            <a:gdLst>
              <a:gd name="T0" fmla="*/ 2147483647 w 1664"/>
              <a:gd name="T1" fmla="*/ 2147483647 h 1524"/>
              <a:gd name="T2" fmla="*/ 2147483647 w 1664"/>
              <a:gd name="T3" fmla="*/ 2147483647 h 1524"/>
              <a:gd name="T4" fmla="*/ 2147483647 w 1664"/>
              <a:gd name="T5" fmla="*/ 2147483647 h 1524"/>
              <a:gd name="T6" fmla="*/ 2147483647 w 1664"/>
              <a:gd name="T7" fmla="*/ 2147483647 h 1524"/>
              <a:gd name="T8" fmla="*/ 2147483647 w 1664"/>
              <a:gd name="T9" fmla="*/ 2147483647 h 1524"/>
              <a:gd name="T10" fmla="*/ 2147483647 w 1664"/>
              <a:gd name="T11" fmla="*/ 2147483647 h 1524"/>
              <a:gd name="T12" fmla="*/ 0 w 1664"/>
              <a:gd name="T13" fmla="*/ 2147483647 h 15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4"/>
              <a:gd name="T22" fmla="*/ 0 h 1524"/>
              <a:gd name="T23" fmla="*/ 1664 w 1664"/>
              <a:gd name="T24" fmla="*/ 1524 h 15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4" h="1524">
                <a:moveTo>
                  <a:pt x="1664" y="1524"/>
                </a:moveTo>
                <a:cubicBezTo>
                  <a:pt x="1652" y="1398"/>
                  <a:pt x="1640" y="1272"/>
                  <a:pt x="1600" y="1140"/>
                </a:cubicBezTo>
                <a:cubicBezTo>
                  <a:pt x="1560" y="1008"/>
                  <a:pt x="1519" y="868"/>
                  <a:pt x="1424" y="732"/>
                </a:cubicBezTo>
                <a:cubicBezTo>
                  <a:pt x="1329" y="596"/>
                  <a:pt x="1161" y="425"/>
                  <a:pt x="1032" y="324"/>
                </a:cubicBezTo>
                <a:cubicBezTo>
                  <a:pt x="903" y="223"/>
                  <a:pt x="776" y="175"/>
                  <a:pt x="648" y="124"/>
                </a:cubicBezTo>
                <a:cubicBezTo>
                  <a:pt x="520" y="73"/>
                  <a:pt x="372" y="40"/>
                  <a:pt x="264" y="20"/>
                </a:cubicBezTo>
                <a:cubicBezTo>
                  <a:pt x="156" y="0"/>
                  <a:pt x="78" y="2"/>
                  <a:pt x="0" y="4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0" name="Freeform 22"/>
          <p:cNvSpPr>
            <a:spLocks/>
          </p:cNvSpPr>
          <p:nvPr/>
        </p:nvSpPr>
        <p:spPr bwMode="auto">
          <a:xfrm>
            <a:off x="5664200" y="4668838"/>
            <a:ext cx="1168400" cy="1262062"/>
          </a:xfrm>
          <a:custGeom>
            <a:avLst/>
            <a:gdLst>
              <a:gd name="T0" fmla="*/ 0 w 736"/>
              <a:gd name="T1" fmla="*/ 2147483647 h 795"/>
              <a:gd name="T2" fmla="*/ 2147483647 w 736"/>
              <a:gd name="T3" fmla="*/ 2147483647 h 795"/>
              <a:gd name="T4" fmla="*/ 2147483647 w 736"/>
              <a:gd name="T5" fmla="*/ 2147483647 h 795"/>
              <a:gd name="T6" fmla="*/ 2147483647 w 736"/>
              <a:gd name="T7" fmla="*/ 2147483647 h 795"/>
              <a:gd name="T8" fmla="*/ 2147483647 w 736"/>
              <a:gd name="T9" fmla="*/ 2147483647 h 7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6"/>
              <a:gd name="T16" fmla="*/ 0 h 795"/>
              <a:gd name="T17" fmla="*/ 736 w 736"/>
              <a:gd name="T18" fmla="*/ 795 h 7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6" h="795">
                <a:moveTo>
                  <a:pt x="0" y="795"/>
                </a:moveTo>
                <a:cubicBezTo>
                  <a:pt x="0" y="687"/>
                  <a:pt x="1" y="579"/>
                  <a:pt x="40" y="475"/>
                </a:cubicBezTo>
                <a:cubicBezTo>
                  <a:pt x="79" y="371"/>
                  <a:pt x="147" y="246"/>
                  <a:pt x="232" y="171"/>
                </a:cubicBezTo>
                <a:cubicBezTo>
                  <a:pt x="317" y="96"/>
                  <a:pt x="468" y="54"/>
                  <a:pt x="552" y="27"/>
                </a:cubicBezTo>
                <a:cubicBezTo>
                  <a:pt x="636" y="0"/>
                  <a:pt x="686" y="5"/>
                  <a:pt x="736" y="11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1" name="Freeform 23"/>
          <p:cNvSpPr>
            <a:spLocks/>
          </p:cNvSpPr>
          <p:nvPr/>
        </p:nvSpPr>
        <p:spPr bwMode="auto">
          <a:xfrm>
            <a:off x="4711700" y="4433888"/>
            <a:ext cx="2146300" cy="379412"/>
          </a:xfrm>
          <a:custGeom>
            <a:avLst/>
            <a:gdLst>
              <a:gd name="T0" fmla="*/ 0 w 1352"/>
              <a:gd name="T1" fmla="*/ 2147483647 h 239"/>
              <a:gd name="T2" fmla="*/ 2147483647 w 1352"/>
              <a:gd name="T3" fmla="*/ 2147483647 h 239"/>
              <a:gd name="T4" fmla="*/ 2147483647 w 1352"/>
              <a:gd name="T5" fmla="*/ 2147483647 h 239"/>
              <a:gd name="T6" fmla="*/ 2147483647 w 1352"/>
              <a:gd name="T7" fmla="*/ 2147483647 h 239"/>
              <a:gd name="T8" fmla="*/ 0 60000 65536"/>
              <a:gd name="T9" fmla="*/ 0 60000 65536"/>
              <a:gd name="T10" fmla="*/ 0 60000 65536"/>
              <a:gd name="T11" fmla="*/ 0 60000 65536"/>
              <a:gd name="T12" fmla="*/ 0 w 1352"/>
              <a:gd name="T13" fmla="*/ 0 h 239"/>
              <a:gd name="T14" fmla="*/ 1352 w 1352"/>
              <a:gd name="T15" fmla="*/ 239 h 2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52" h="239">
                <a:moveTo>
                  <a:pt x="0" y="239"/>
                </a:moveTo>
                <a:cubicBezTo>
                  <a:pt x="177" y="166"/>
                  <a:pt x="355" y="94"/>
                  <a:pt x="520" y="55"/>
                </a:cubicBezTo>
                <a:cubicBezTo>
                  <a:pt x="685" y="16"/>
                  <a:pt x="853" y="14"/>
                  <a:pt x="992" y="7"/>
                </a:cubicBezTo>
                <a:cubicBezTo>
                  <a:pt x="1131" y="0"/>
                  <a:pt x="1241" y="7"/>
                  <a:pt x="1352" y="15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2" name="Text Box 24"/>
          <p:cNvSpPr txBox="1">
            <a:spLocks noChangeArrowheads="1"/>
          </p:cNvSpPr>
          <p:nvPr/>
        </p:nvSpPr>
        <p:spPr bwMode="auto">
          <a:xfrm>
            <a:off x="4185456" y="4859868"/>
            <a:ext cx="27061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 Super-Conductivity?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4" name="Text Box 26"/>
          <p:cNvSpPr txBox="1">
            <a:spLocks noChangeArrowheads="1"/>
          </p:cNvSpPr>
          <p:nvPr/>
        </p:nvSpPr>
        <p:spPr bwMode="auto">
          <a:xfrm>
            <a:off x="1513409" y="3068960"/>
            <a:ext cx="1718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Tri-Critical point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783835" name="Text Box 27"/>
          <p:cNvSpPr txBox="1">
            <a:spLocks noChangeArrowheads="1"/>
          </p:cNvSpPr>
          <p:nvPr/>
        </p:nvSpPr>
        <p:spPr bwMode="auto">
          <a:xfrm>
            <a:off x="6926263" y="5765800"/>
            <a:ext cx="166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Baryon Density</a:t>
            </a:r>
            <a:endParaRPr kumimoji="0" lang="en-US" altLang="ja-JP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6" name="Text Box 28"/>
          <p:cNvSpPr txBox="1">
            <a:spLocks noChangeArrowheads="1"/>
          </p:cNvSpPr>
          <p:nvPr/>
        </p:nvSpPr>
        <p:spPr bwMode="auto">
          <a:xfrm rot="16200000">
            <a:off x="-476512" y="3083611"/>
            <a:ext cx="31072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Energy </a:t>
            </a:r>
            <a:r>
              <a:rPr kumimoji="0" lang="en-US" altLang="ja-JP" dirty="0">
                <a:solidFill>
                  <a:srgbClr val="000000"/>
                </a:solidFill>
                <a:latin typeface="+mn-lt"/>
              </a:rPr>
              <a:t>Density (Temperature)</a:t>
            </a:r>
          </a:p>
          <a:p>
            <a:pPr eaLnBrk="0" hangingPunct="0">
              <a:defRPr/>
            </a:pPr>
            <a:endParaRPr kumimoji="0" lang="ja-JP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7" name="Text Box 29"/>
          <p:cNvSpPr txBox="1">
            <a:spLocks noChangeArrowheads="1"/>
          </p:cNvSpPr>
          <p:nvPr/>
        </p:nvSpPr>
        <p:spPr bwMode="auto">
          <a:xfrm>
            <a:off x="1692275" y="5610225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80FF"/>
                </a:solidFill>
                <a:latin typeface="+mn-lt"/>
              </a:rPr>
              <a:t>Nucleus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783838" name="Text Box 30"/>
          <p:cNvSpPr txBox="1">
            <a:spLocks noChangeArrowheads="1"/>
          </p:cNvSpPr>
          <p:nvPr/>
        </p:nvSpPr>
        <p:spPr bwMode="auto">
          <a:xfrm>
            <a:off x="3844925" y="2914650"/>
            <a:ext cx="2861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err="1" smtClean="0">
                <a:solidFill>
                  <a:srgbClr val="FF8000"/>
                </a:solidFill>
                <a:latin typeface="+mn-lt"/>
              </a:rPr>
              <a:t>Deconfined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 </a:t>
            </a:r>
            <a:r>
              <a:rPr kumimoji="0" lang="en-US" altLang="ja-JP" dirty="0" err="1">
                <a:solidFill>
                  <a:srgbClr val="FF8000"/>
                </a:solidFill>
                <a:latin typeface="+mn-lt"/>
              </a:rPr>
              <a:t>Partonic</a:t>
            </a: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 Phase</a:t>
            </a:r>
          </a:p>
          <a:p>
            <a:pPr eaLnBrk="0" hangingPunct="0">
              <a:defRPr/>
            </a:pP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(Quark-Gluon Plasma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)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9" name="Text Box 31"/>
          <p:cNvSpPr txBox="1">
            <a:spLocks noChangeArrowheads="1"/>
          </p:cNvSpPr>
          <p:nvPr/>
        </p:nvSpPr>
        <p:spPr bwMode="auto">
          <a:xfrm>
            <a:off x="2630488" y="4581525"/>
            <a:ext cx="1311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Hadron gas</a:t>
            </a:r>
            <a:endParaRPr kumimoji="0" lang="ja-JP" altLang="en-US" b="1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43" name="Line 35"/>
          <p:cNvSpPr>
            <a:spLocks noChangeShapeType="1"/>
          </p:cNvSpPr>
          <p:nvPr/>
        </p:nvSpPr>
        <p:spPr bwMode="auto">
          <a:xfrm>
            <a:off x="4838700" y="5867400"/>
            <a:ext cx="12573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44" name="Text Box 36"/>
          <p:cNvSpPr txBox="1">
            <a:spLocks noChangeArrowheads="1"/>
          </p:cNvSpPr>
          <p:nvPr/>
        </p:nvSpPr>
        <p:spPr bwMode="auto">
          <a:xfrm>
            <a:off x="4903788" y="5497513"/>
            <a:ext cx="1442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chemeClr val="accent2"/>
                </a:solidFill>
                <a:latin typeface="+mn-lt"/>
              </a:rPr>
              <a:t>Neutron Star</a:t>
            </a:r>
            <a:endParaRPr kumimoji="0" lang="en-US" altLang="ja-JP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783845" name="Text Box 37"/>
          <p:cNvSpPr txBox="1">
            <a:spLocks noChangeArrowheads="1"/>
          </p:cNvSpPr>
          <p:nvPr/>
        </p:nvSpPr>
        <p:spPr bwMode="auto">
          <a:xfrm rot="16200000">
            <a:off x="-556841" y="3304480"/>
            <a:ext cx="26281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Critical </a:t>
            </a:r>
            <a:r>
              <a:rPr kumimoji="0" lang="en-US" altLang="ja-JP" sz="1400" dirty="0">
                <a:solidFill>
                  <a:srgbClr val="000000"/>
                </a:solidFill>
                <a:latin typeface="+mn-lt"/>
              </a:rPr>
              <a:t>Temperature ~ 170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MeV</a:t>
            </a:r>
            <a:endParaRPr kumimoji="0" lang="en-US" altLang="ja-JP" sz="14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771775" y="2060575"/>
            <a:ext cx="762000" cy="661988"/>
            <a:chOff x="4560" y="336"/>
            <a:chExt cx="480" cy="417"/>
          </a:xfrm>
        </p:grpSpPr>
        <p:sp>
          <p:nvSpPr>
            <p:cNvPr id="25632" name="Oval 39"/>
            <p:cNvSpPr>
              <a:spLocks noChangeAspect="1" noChangeArrowheads="1"/>
            </p:cNvSpPr>
            <p:nvPr/>
          </p:nvSpPr>
          <p:spPr bwMode="auto">
            <a:xfrm>
              <a:off x="4560" y="555"/>
              <a:ext cx="61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3" name="Oval 40"/>
            <p:cNvSpPr>
              <a:spLocks noChangeAspect="1" noChangeArrowheads="1"/>
            </p:cNvSpPr>
            <p:nvPr/>
          </p:nvSpPr>
          <p:spPr bwMode="auto">
            <a:xfrm>
              <a:off x="4715" y="431"/>
              <a:ext cx="60" cy="60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4" name="Oval 41"/>
            <p:cNvSpPr>
              <a:spLocks noChangeAspect="1" noChangeArrowheads="1"/>
            </p:cNvSpPr>
            <p:nvPr/>
          </p:nvSpPr>
          <p:spPr bwMode="auto">
            <a:xfrm>
              <a:off x="4839" y="555"/>
              <a:ext cx="61" cy="6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5" name="Oval 42"/>
            <p:cNvSpPr>
              <a:spLocks noChangeAspect="1" noChangeArrowheads="1"/>
            </p:cNvSpPr>
            <p:nvPr/>
          </p:nvSpPr>
          <p:spPr bwMode="auto">
            <a:xfrm>
              <a:off x="4621" y="463"/>
              <a:ext cx="61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6" name="Oval 43"/>
            <p:cNvSpPr>
              <a:spLocks noChangeAspect="1" noChangeArrowheads="1"/>
            </p:cNvSpPr>
            <p:nvPr/>
          </p:nvSpPr>
          <p:spPr bwMode="auto">
            <a:xfrm>
              <a:off x="4863" y="397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7" name="Oval 44"/>
            <p:cNvSpPr>
              <a:spLocks noChangeAspect="1" noChangeArrowheads="1"/>
            </p:cNvSpPr>
            <p:nvPr/>
          </p:nvSpPr>
          <p:spPr bwMode="auto">
            <a:xfrm>
              <a:off x="4649" y="370"/>
              <a:ext cx="62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8" name="Oval 45"/>
            <p:cNvSpPr>
              <a:spLocks noChangeAspect="1" noChangeArrowheads="1"/>
            </p:cNvSpPr>
            <p:nvPr/>
          </p:nvSpPr>
          <p:spPr bwMode="auto">
            <a:xfrm>
              <a:off x="4979" y="491"/>
              <a:ext cx="61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9" name="Oval 46"/>
            <p:cNvSpPr>
              <a:spLocks noChangeAspect="1" noChangeArrowheads="1"/>
            </p:cNvSpPr>
            <p:nvPr/>
          </p:nvSpPr>
          <p:spPr bwMode="auto">
            <a:xfrm>
              <a:off x="4854" y="680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0" name="Oval 47"/>
            <p:cNvSpPr>
              <a:spLocks noChangeAspect="1" noChangeArrowheads="1"/>
            </p:cNvSpPr>
            <p:nvPr/>
          </p:nvSpPr>
          <p:spPr bwMode="auto">
            <a:xfrm>
              <a:off x="4949" y="585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1" name="Oval 48"/>
            <p:cNvSpPr>
              <a:spLocks noChangeAspect="1" noChangeArrowheads="1"/>
            </p:cNvSpPr>
            <p:nvPr/>
          </p:nvSpPr>
          <p:spPr bwMode="auto">
            <a:xfrm>
              <a:off x="4881" y="336"/>
              <a:ext cx="60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2" name="Oval 49"/>
            <p:cNvSpPr>
              <a:spLocks noChangeAspect="1" noChangeArrowheads="1"/>
            </p:cNvSpPr>
            <p:nvPr/>
          </p:nvSpPr>
          <p:spPr bwMode="auto">
            <a:xfrm>
              <a:off x="4700" y="585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3" name="Oval 50"/>
            <p:cNvSpPr>
              <a:spLocks noChangeAspect="1" noChangeArrowheads="1"/>
            </p:cNvSpPr>
            <p:nvPr/>
          </p:nvSpPr>
          <p:spPr bwMode="auto">
            <a:xfrm>
              <a:off x="4787" y="369"/>
              <a:ext cx="61" cy="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pic>
          <p:nvPicPr>
            <p:cNvPr id="25644" name="Picture 51" descr="Gluons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79315">
              <a:off x="4635" y="673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5" name="Picture 52" descr="Gluons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83694">
              <a:off x="4631" y="524"/>
              <a:ext cx="155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6" name="Picture 53" descr="Gluons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6724">
              <a:off x="4795" y="462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Expeditions on QCD Phase Diagram</a:t>
            </a:r>
            <a:endParaRPr lang="ja-JP" altLang="en-US" dirty="0" smtClean="0"/>
          </a:p>
        </p:txBody>
      </p:sp>
      <p:pic>
        <p:nvPicPr>
          <p:cNvPr id="61" name="Picture 3" descr="qg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785938"/>
            <a:ext cx="3348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グループ化 14"/>
          <p:cNvGrpSpPr>
            <a:grpSpLocks/>
          </p:cNvGrpSpPr>
          <p:nvPr/>
        </p:nvGrpSpPr>
        <p:grpSpPr bwMode="auto">
          <a:xfrm>
            <a:off x="1258889" y="1785938"/>
            <a:ext cx="1573636" cy="4017962"/>
            <a:chOff x="1259220" y="1785938"/>
            <a:chExt cx="1573523" cy="4017970"/>
          </a:xfrm>
        </p:grpSpPr>
        <p:sp>
          <p:nvSpPr>
            <p:cNvPr id="25630" name="Line 33"/>
            <p:cNvSpPr>
              <a:spLocks noChangeShapeType="1"/>
            </p:cNvSpPr>
            <p:nvPr/>
          </p:nvSpPr>
          <p:spPr bwMode="auto">
            <a:xfrm>
              <a:off x="1485900" y="2155272"/>
              <a:ext cx="0" cy="36486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42" name="Text Box 34"/>
            <p:cNvSpPr txBox="1">
              <a:spLocks noChangeArrowheads="1"/>
            </p:cNvSpPr>
            <p:nvPr/>
          </p:nvSpPr>
          <p:spPr bwMode="auto">
            <a:xfrm>
              <a:off x="1259220" y="1785938"/>
              <a:ext cx="1573523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00"/>
                  </a:solidFill>
                  <a:latin typeface="+mn-lt"/>
                </a:rPr>
                <a:t>Early Universe</a:t>
              </a:r>
              <a:endParaRPr kumimoji="0" lang="ja-JP" altLang="en-US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59" name="コンテンツ プレースホルダ 58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toward </a:t>
            </a:r>
            <a:r>
              <a:rPr lang="en-US" altLang="ja-JP" dirty="0" smtClean="0"/>
              <a:t>(or back to) </a:t>
            </a:r>
            <a:r>
              <a:rPr lang="en-US" altLang="ja-JP" dirty="0" err="1" smtClean="0"/>
              <a:t>deconfined</a:t>
            </a:r>
            <a:r>
              <a:rPr lang="en-US" altLang="ja-JP" dirty="0" smtClean="0"/>
              <a:t> </a:t>
            </a:r>
            <a:r>
              <a:rPr lang="en-US" altLang="ja-JP" dirty="0" err="1"/>
              <a:t>partonic</a:t>
            </a:r>
            <a:r>
              <a:rPr lang="en-US" altLang="ja-JP" dirty="0"/>
              <a:t> phase</a:t>
            </a:r>
          </a:p>
          <a:p>
            <a:r>
              <a:rPr lang="en-US" altLang="ja-JP" dirty="0"/>
              <a:t>lattice Quantum Chromo-Dynamics predictions</a:t>
            </a:r>
          </a:p>
          <a:p>
            <a:pPr lvl="1"/>
            <a:r>
              <a:rPr lang="en-US" altLang="ja-JP" dirty="0"/>
              <a:t>critical temperature ~ 170 MeV</a:t>
            </a:r>
          </a:p>
          <a:p>
            <a:pPr lvl="1"/>
            <a:r>
              <a:rPr lang="en-US" altLang="ja-JP" dirty="0"/>
              <a:t>critical energy density ~ 1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/fm</a:t>
            </a:r>
            <a:r>
              <a:rPr lang="en-US" altLang="ja-JP" baseline="30000" dirty="0" smtClean="0"/>
              <a:t>3</a:t>
            </a:r>
          </a:p>
          <a:p>
            <a:pPr lvl="1"/>
            <a:endParaRPr lang="en-US" altLang="ja-JP" baseline="30000" dirty="0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105959"/>
      </p:ext>
    </p:extLst>
  </p:cSld>
  <p:clrMapOvr>
    <a:masterClrMapping/>
  </p:clrMapOvr>
  <p:transition xmlns:p14="http://schemas.microsoft.com/office/powerpoint/2010/main" spd="slow" advTm="6736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83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83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83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83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8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83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83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83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83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83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83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83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83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83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83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83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78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78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833" grpId="0"/>
      <p:bldP spid="1783863" grpId="0"/>
      <p:bldP spid="1783816" grpId="0" animBg="1"/>
      <p:bldP spid="1783817" grpId="0" animBg="1"/>
      <p:bldP spid="1783829" grpId="0" animBg="1"/>
      <p:bldP spid="1783830" grpId="0" animBg="1"/>
      <p:bldP spid="1783831" grpId="0" animBg="1"/>
      <p:bldP spid="1783832" grpId="0"/>
      <p:bldP spid="1783834" grpId="0"/>
      <p:bldP spid="1783835" grpId="0"/>
      <p:bldP spid="1783836" grpId="0"/>
      <p:bldP spid="1783837" grpId="0"/>
      <p:bldP spid="1783838" grpId="0"/>
      <p:bldP spid="1783839" grpId="0"/>
      <p:bldP spid="1783843" grpId="0" animBg="1"/>
      <p:bldP spid="1783844" grpId="0"/>
      <p:bldP spid="178384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2.45 </a:t>
            </a:r>
            <a:r>
              <a:rPr lang="en-US" altLang="ja-JP" dirty="0"/>
              <a:t>&lt; </a:t>
            </a:r>
            <a:r>
              <a:rPr lang="en-US" altLang="ja-JP" dirty="0" smtClean="0">
                <a:latin typeface="Symbol" charset="2"/>
                <a:cs typeface="Symbol" charset="2"/>
              </a:rPr>
              <a:t>-h</a:t>
            </a:r>
            <a:r>
              <a:rPr lang="en-US" altLang="ja-JP" dirty="0" smtClean="0"/>
              <a:t> </a:t>
            </a:r>
            <a:r>
              <a:rPr lang="en-US" altLang="ja-JP" dirty="0"/>
              <a:t>&lt; </a:t>
            </a:r>
            <a:r>
              <a:rPr lang="en-US" altLang="ja-JP" dirty="0" smtClean="0"/>
              <a:t>3.6</a:t>
            </a:r>
          </a:p>
          <a:p>
            <a:r>
              <a:rPr lang="en-US" altLang="ja-JP" dirty="0" smtClean="0"/>
              <a:t>0.4 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of MAPS silicon </a:t>
            </a:r>
            <a:r>
              <a:rPr lang="en-US" altLang="ja-JP" dirty="0"/>
              <a:t>pixel </a:t>
            </a:r>
            <a:r>
              <a:rPr lang="en-US" altLang="ja-JP" dirty="0" smtClean="0"/>
              <a:t>sensors</a:t>
            </a:r>
          </a:p>
          <a:p>
            <a:pPr lvl="1"/>
            <a:r>
              <a:rPr lang="en-US" altLang="ja-JP" dirty="0" smtClean="0"/>
              <a:t>25 </a:t>
            </a:r>
            <a:r>
              <a:rPr lang="en-US" altLang="ja-JP" dirty="0">
                <a:latin typeface="Symbol" charset="2"/>
                <a:cs typeface="Symbol" charset="2"/>
              </a:rPr>
              <a:t>m</a:t>
            </a:r>
            <a:r>
              <a:rPr lang="en-US" altLang="ja-JP" dirty="0"/>
              <a:t>m x 25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m, 0.7% X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per disk </a:t>
            </a:r>
            <a:endParaRPr lang="en-US" altLang="ja-JP" dirty="0"/>
          </a:p>
          <a:p>
            <a:r>
              <a:rPr lang="en-US" altLang="ja-JP" dirty="0" smtClean="0"/>
              <a:t>5 double sided disks at </a:t>
            </a:r>
            <a:r>
              <a:rPr lang="en-US" altLang="ja-JP" dirty="0">
                <a:latin typeface="Symbol" charset="2"/>
                <a:cs typeface="Symbol" charset="2"/>
              </a:rPr>
              <a:t>-</a:t>
            </a:r>
            <a:r>
              <a:rPr lang="en-US" altLang="ja-JP" dirty="0" smtClean="0"/>
              <a:t>z = 460–768 mm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 err="1" smtClean="0"/>
              <a:t>Pb</a:t>
            </a:r>
            <a:r>
              <a:rPr lang="en-US" altLang="ja-JP" dirty="0" err="1"/>
              <a:t>+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</a:t>
            </a:r>
            <a:r>
              <a:rPr lang="en-US" altLang="ja-JP" dirty="0" smtClean="0"/>
              <a:t>~</a:t>
            </a:r>
            <a:r>
              <a:rPr lang="en-US" altLang="ja-JP" dirty="0"/>
              <a:t>50 kHz,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 </a:t>
            </a:r>
            <a:r>
              <a:rPr lang="en-US" altLang="ja-JP" dirty="0" smtClean="0"/>
              <a:t>~</a:t>
            </a:r>
            <a:r>
              <a:rPr lang="en-US" altLang="ja-JP" dirty="0"/>
              <a:t>200 </a:t>
            </a:r>
            <a:r>
              <a:rPr lang="en-US" altLang="ja-JP" dirty="0" smtClean="0"/>
              <a:t>kHz</a:t>
            </a:r>
          </a:p>
          <a:p>
            <a:r>
              <a:rPr lang="en-US" altLang="ja-JP" dirty="0"/>
              <a:t>m</a:t>
            </a:r>
            <a:r>
              <a:rPr lang="en-US" altLang="ja-JP" dirty="0" smtClean="0"/>
              <a:t>atching between </a:t>
            </a:r>
            <a:r>
              <a:rPr lang="en-US" altLang="ja-JP" dirty="0"/>
              <a:t>MFT and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spectrometer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Forward Tracker Design</a:t>
            </a:r>
            <a:endParaRPr kumimoji="1" lang="ja-JP" altLang="en-US" dirty="0"/>
          </a:p>
        </p:txBody>
      </p:sp>
      <p:pic>
        <p:nvPicPr>
          <p:cNvPr id="9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09" y="3140968"/>
            <a:ext cx="2362315" cy="2097450"/>
          </a:xfrm>
          <a:prstGeom prst="rect">
            <a:avLst/>
          </a:prstGeom>
        </p:spPr>
      </p:pic>
      <p:cxnSp>
        <p:nvCxnSpPr>
          <p:cNvPr id="10" name="Connecteur droit 10"/>
          <p:cNvCxnSpPr/>
          <p:nvPr/>
        </p:nvCxnSpPr>
        <p:spPr>
          <a:xfrm>
            <a:off x="1835696" y="4005064"/>
            <a:ext cx="5604473" cy="72008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ylindre 12"/>
          <p:cNvSpPr/>
          <p:nvPr/>
        </p:nvSpPr>
        <p:spPr>
          <a:xfrm rot="5400000">
            <a:off x="6095135" y="4177491"/>
            <a:ext cx="152400" cy="774700"/>
          </a:xfrm>
          <a:prstGeom prst="can">
            <a:avLst/>
          </a:prstGeom>
          <a:solidFill>
            <a:srgbClr val="3366FF"/>
          </a:solidFill>
          <a:scene3d>
            <a:camera prst="orthographicFront">
              <a:rot lat="0" lon="0" rev="21174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59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56608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chip </a:t>
            </a:r>
            <a:r>
              <a:rPr lang="en-US" altLang="ja-JP" dirty="0"/>
              <a:t>(920)/ladder (280)/zone (80)/half plane </a:t>
            </a:r>
            <a:r>
              <a:rPr lang="en-US" altLang="ja-JP" dirty="0" smtClean="0"/>
              <a:t>(20)</a:t>
            </a:r>
          </a:p>
          <a:p>
            <a:pPr marL="5715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/</a:t>
            </a:r>
            <a:r>
              <a:rPr lang="en-US" altLang="ja-JP" dirty="0"/>
              <a:t>half disk (10) + PS unit (2)/half MFT (2)/MFT (1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MFT Structure and Elements</a:t>
            </a:r>
            <a:endParaRPr kumimoji="1" lang="ja-JP" altLang="en-US" dirty="0"/>
          </a:p>
        </p:txBody>
      </p:sp>
      <p:pic>
        <p:nvPicPr>
          <p:cNvPr id="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105" y="2314643"/>
            <a:ext cx="2415719" cy="3994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055417" y="3068960"/>
            <a:ext cx="2533758" cy="187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rcRect l="20" r="3" b="2613"/>
          <a:stretch>
            <a:fillRect/>
          </a:stretch>
        </p:blipFill>
        <p:spPr>
          <a:xfrm>
            <a:off x="4711601" y="3359878"/>
            <a:ext cx="3820839" cy="2846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6" extrusionOk="0">
                <a:moveTo>
                  <a:pt x="19324" y="0"/>
                </a:moveTo>
                <a:cubicBezTo>
                  <a:pt x="17903" y="0"/>
                  <a:pt x="17063" y="30"/>
                  <a:pt x="17087" y="82"/>
                </a:cubicBezTo>
                <a:cubicBezTo>
                  <a:pt x="17172" y="266"/>
                  <a:pt x="16832" y="377"/>
                  <a:pt x="16322" y="330"/>
                </a:cubicBezTo>
                <a:cubicBezTo>
                  <a:pt x="15954" y="296"/>
                  <a:pt x="15812" y="312"/>
                  <a:pt x="15823" y="385"/>
                </a:cubicBezTo>
                <a:cubicBezTo>
                  <a:pt x="15831" y="441"/>
                  <a:pt x="15760" y="490"/>
                  <a:pt x="15666" y="495"/>
                </a:cubicBezTo>
                <a:cubicBezTo>
                  <a:pt x="15462" y="505"/>
                  <a:pt x="15108" y="761"/>
                  <a:pt x="14906" y="1043"/>
                </a:cubicBezTo>
                <a:cubicBezTo>
                  <a:pt x="14791" y="1205"/>
                  <a:pt x="14772" y="1297"/>
                  <a:pt x="14814" y="1496"/>
                </a:cubicBezTo>
                <a:cubicBezTo>
                  <a:pt x="14892" y="1860"/>
                  <a:pt x="14803" y="2347"/>
                  <a:pt x="14663" y="2315"/>
                </a:cubicBezTo>
                <a:cubicBezTo>
                  <a:pt x="14542" y="2287"/>
                  <a:pt x="14509" y="2515"/>
                  <a:pt x="14621" y="2608"/>
                </a:cubicBezTo>
                <a:cubicBezTo>
                  <a:pt x="14703" y="2676"/>
                  <a:pt x="14636" y="3267"/>
                  <a:pt x="14529" y="3415"/>
                </a:cubicBezTo>
                <a:cubicBezTo>
                  <a:pt x="14488" y="3471"/>
                  <a:pt x="14379" y="3530"/>
                  <a:pt x="14289" y="3546"/>
                </a:cubicBezTo>
                <a:cubicBezTo>
                  <a:pt x="14198" y="3562"/>
                  <a:pt x="14088" y="3636"/>
                  <a:pt x="14044" y="3709"/>
                </a:cubicBezTo>
                <a:cubicBezTo>
                  <a:pt x="14000" y="3782"/>
                  <a:pt x="13964" y="3814"/>
                  <a:pt x="13962" y="3780"/>
                </a:cubicBezTo>
                <a:cubicBezTo>
                  <a:pt x="13961" y="3746"/>
                  <a:pt x="13881" y="3816"/>
                  <a:pt x="13784" y="3937"/>
                </a:cubicBezTo>
                <a:cubicBezTo>
                  <a:pt x="13687" y="4058"/>
                  <a:pt x="13570" y="4137"/>
                  <a:pt x="13525" y="4114"/>
                </a:cubicBezTo>
                <a:cubicBezTo>
                  <a:pt x="13479" y="4090"/>
                  <a:pt x="13429" y="4119"/>
                  <a:pt x="13415" y="4176"/>
                </a:cubicBezTo>
                <a:cubicBezTo>
                  <a:pt x="13401" y="4234"/>
                  <a:pt x="13332" y="4282"/>
                  <a:pt x="13263" y="4282"/>
                </a:cubicBezTo>
                <a:cubicBezTo>
                  <a:pt x="13193" y="4283"/>
                  <a:pt x="13137" y="4334"/>
                  <a:pt x="13137" y="4396"/>
                </a:cubicBezTo>
                <a:cubicBezTo>
                  <a:pt x="13137" y="4547"/>
                  <a:pt x="12975" y="4677"/>
                  <a:pt x="12860" y="4618"/>
                </a:cubicBezTo>
                <a:cubicBezTo>
                  <a:pt x="12806" y="4590"/>
                  <a:pt x="12777" y="4621"/>
                  <a:pt x="12788" y="4693"/>
                </a:cubicBezTo>
                <a:cubicBezTo>
                  <a:pt x="12799" y="4762"/>
                  <a:pt x="12757" y="4808"/>
                  <a:pt x="12692" y="4801"/>
                </a:cubicBezTo>
                <a:cubicBezTo>
                  <a:pt x="12629" y="4794"/>
                  <a:pt x="12594" y="4821"/>
                  <a:pt x="12613" y="4862"/>
                </a:cubicBezTo>
                <a:cubicBezTo>
                  <a:pt x="12666" y="4978"/>
                  <a:pt x="12417" y="5118"/>
                  <a:pt x="12256" y="5062"/>
                </a:cubicBezTo>
                <a:cubicBezTo>
                  <a:pt x="12112" y="5011"/>
                  <a:pt x="11893" y="5262"/>
                  <a:pt x="11959" y="5404"/>
                </a:cubicBezTo>
                <a:cubicBezTo>
                  <a:pt x="11975" y="5438"/>
                  <a:pt x="11899" y="5529"/>
                  <a:pt x="11792" y="5604"/>
                </a:cubicBezTo>
                <a:cubicBezTo>
                  <a:pt x="11666" y="5691"/>
                  <a:pt x="11581" y="5708"/>
                  <a:pt x="11555" y="5651"/>
                </a:cubicBezTo>
                <a:cubicBezTo>
                  <a:pt x="11495" y="5523"/>
                  <a:pt x="11375" y="5646"/>
                  <a:pt x="11417" y="5792"/>
                </a:cubicBezTo>
                <a:cubicBezTo>
                  <a:pt x="11451" y="5910"/>
                  <a:pt x="11243" y="6131"/>
                  <a:pt x="11180" y="6046"/>
                </a:cubicBezTo>
                <a:cubicBezTo>
                  <a:pt x="11113" y="5956"/>
                  <a:pt x="10725" y="6205"/>
                  <a:pt x="10757" y="6317"/>
                </a:cubicBezTo>
                <a:cubicBezTo>
                  <a:pt x="10807" y="6491"/>
                  <a:pt x="10483" y="6750"/>
                  <a:pt x="10370" y="6625"/>
                </a:cubicBezTo>
                <a:cubicBezTo>
                  <a:pt x="10300" y="6547"/>
                  <a:pt x="10276" y="6568"/>
                  <a:pt x="10259" y="6727"/>
                </a:cubicBezTo>
                <a:cubicBezTo>
                  <a:pt x="10243" y="6878"/>
                  <a:pt x="10190" y="6933"/>
                  <a:pt x="10051" y="6947"/>
                </a:cubicBezTo>
                <a:cubicBezTo>
                  <a:pt x="9844" y="6968"/>
                  <a:pt x="9661" y="7132"/>
                  <a:pt x="9715" y="7247"/>
                </a:cubicBezTo>
                <a:cubicBezTo>
                  <a:pt x="9761" y="7348"/>
                  <a:pt x="9410" y="7572"/>
                  <a:pt x="9271" y="7530"/>
                </a:cubicBezTo>
                <a:cubicBezTo>
                  <a:pt x="9161" y="7497"/>
                  <a:pt x="8873" y="7803"/>
                  <a:pt x="8905" y="7919"/>
                </a:cubicBezTo>
                <a:cubicBezTo>
                  <a:pt x="8929" y="8006"/>
                  <a:pt x="8549" y="8126"/>
                  <a:pt x="8465" y="8058"/>
                </a:cubicBezTo>
                <a:cubicBezTo>
                  <a:pt x="8425" y="8027"/>
                  <a:pt x="8433" y="8066"/>
                  <a:pt x="8481" y="8145"/>
                </a:cubicBezTo>
                <a:cubicBezTo>
                  <a:pt x="8554" y="8266"/>
                  <a:pt x="8548" y="8303"/>
                  <a:pt x="8440" y="8380"/>
                </a:cubicBezTo>
                <a:cubicBezTo>
                  <a:pt x="8370" y="8431"/>
                  <a:pt x="8296" y="8448"/>
                  <a:pt x="8276" y="8421"/>
                </a:cubicBezTo>
                <a:cubicBezTo>
                  <a:pt x="8206" y="8328"/>
                  <a:pt x="7780" y="8669"/>
                  <a:pt x="7746" y="8846"/>
                </a:cubicBezTo>
                <a:cubicBezTo>
                  <a:pt x="7720" y="8977"/>
                  <a:pt x="7677" y="9008"/>
                  <a:pt x="7581" y="8967"/>
                </a:cubicBezTo>
                <a:cubicBezTo>
                  <a:pt x="7509" y="8937"/>
                  <a:pt x="7430" y="8955"/>
                  <a:pt x="7405" y="9009"/>
                </a:cubicBezTo>
                <a:cubicBezTo>
                  <a:pt x="7374" y="9075"/>
                  <a:pt x="7320" y="9060"/>
                  <a:pt x="7235" y="8958"/>
                </a:cubicBezTo>
                <a:cubicBezTo>
                  <a:pt x="7132" y="8833"/>
                  <a:pt x="7095" y="8827"/>
                  <a:pt x="7010" y="8922"/>
                </a:cubicBezTo>
                <a:cubicBezTo>
                  <a:pt x="6953" y="8985"/>
                  <a:pt x="6919" y="9084"/>
                  <a:pt x="6937" y="9144"/>
                </a:cubicBezTo>
                <a:cubicBezTo>
                  <a:pt x="6954" y="9204"/>
                  <a:pt x="6897" y="9343"/>
                  <a:pt x="6811" y="9452"/>
                </a:cubicBezTo>
                <a:cubicBezTo>
                  <a:pt x="6724" y="9562"/>
                  <a:pt x="6667" y="9683"/>
                  <a:pt x="6685" y="9721"/>
                </a:cubicBezTo>
                <a:cubicBezTo>
                  <a:pt x="6732" y="9824"/>
                  <a:pt x="6517" y="9963"/>
                  <a:pt x="6382" y="9916"/>
                </a:cubicBezTo>
                <a:cubicBezTo>
                  <a:pt x="6279" y="9880"/>
                  <a:pt x="6018" y="10132"/>
                  <a:pt x="5973" y="10310"/>
                </a:cubicBezTo>
                <a:cubicBezTo>
                  <a:pt x="5964" y="10347"/>
                  <a:pt x="5912" y="10368"/>
                  <a:pt x="5858" y="10359"/>
                </a:cubicBezTo>
                <a:cubicBezTo>
                  <a:pt x="5804" y="10351"/>
                  <a:pt x="5666" y="10440"/>
                  <a:pt x="5550" y="10558"/>
                </a:cubicBezTo>
                <a:cubicBezTo>
                  <a:pt x="5435" y="10676"/>
                  <a:pt x="5292" y="10774"/>
                  <a:pt x="5234" y="10774"/>
                </a:cubicBezTo>
                <a:cubicBezTo>
                  <a:pt x="5177" y="10774"/>
                  <a:pt x="5103" y="10873"/>
                  <a:pt x="5069" y="10994"/>
                </a:cubicBezTo>
                <a:cubicBezTo>
                  <a:pt x="5027" y="11142"/>
                  <a:pt x="4972" y="11195"/>
                  <a:pt x="4902" y="11159"/>
                </a:cubicBezTo>
                <a:cubicBezTo>
                  <a:pt x="4835" y="11124"/>
                  <a:pt x="4806" y="11147"/>
                  <a:pt x="4819" y="11225"/>
                </a:cubicBezTo>
                <a:cubicBezTo>
                  <a:pt x="4829" y="11294"/>
                  <a:pt x="4779" y="11352"/>
                  <a:pt x="4704" y="11357"/>
                </a:cubicBezTo>
                <a:cubicBezTo>
                  <a:pt x="4452" y="11374"/>
                  <a:pt x="4424" y="11393"/>
                  <a:pt x="4391" y="11563"/>
                </a:cubicBezTo>
                <a:cubicBezTo>
                  <a:pt x="4367" y="11687"/>
                  <a:pt x="4319" y="11721"/>
                  <a:pt x="4217" y="11685"/>
                </a:cubicBezTo>
                <a:cubicBezTo>
                  <a:pt x="4120" y="11651"/>
                  <a:pt x="4028" y="11705"/>
                  <a:pt x="3920" y="11862"/>
                </a:cubicBezTo>
                <a:cubicBezTo>
                  <a:pt x="3834" y="11986"/>
                  <a:pt x="3777" y="12106"/>
                  <a:pt x="3792" y="12127"/>
                </a:cubicBezTo>
                <a:cubicBezTo>
                  <a:pt x="3808" y="12147"/>
                  <a:pt x="3742" y="12232"/>
                  <a:pt x="3648" y="12315"/>
                </a:cubicBezTo>
                <a:cubicBezTo>
                  <a:pt x="3485" y="12458"/>
                  <a:pt x="3468" y="12456"/>
                  <a:pt x="3350" y="12313"/>
                </a:cubicBezTo>
                <a:cubicBezTo>
                  <a:pt x="3195" y="12124"/>
                  <a:pt x="3043" y="12260"/>
                  <a:pt x="3012" y="12614"/>
                </a:cubicBezTo>
                <a:cubicBezTo>
                  <a:pt x="3001" y="12747"/>
                  <a:pt x="2950" y="12852"/>
                  <a:pt x="2894" y="12857"/>
                </a:cubicBezTo>
                <a:cubicBezTo>
                  <a:pt x="2588" y="12884"/>
                  <a:pt x="2561" y="12901"/>
                  <a:pt x="2579" y="13048"/>
                </a:cubicBezTo>
                <a:cubicBezTo>
                  <a:pt x="2595" y="13173"/>
                  <a:pt x="2551" y="13201"/>
                  <a:pt x="2346" y="13197"/>
                </a:cubicBezTo>
                <a:cubicBezTo>
                  <a:pt x="2137" y="13192"/>
                  <a:pt x="2100" y="13217"/>
                  <a:pt x="2125" y="13348"/>
                </a:cubicBezTo>
                <a:cubicBezTo>
                  <a:pt x="2142" y="13434"/>
                  <a:pt x="2114" y="13551"/>
                  <a:pt x="2064" y="13607"/>
                </a:cubicBezTo>
                <a:cubicBezTo>
                  <a:pt x="2013" y="13663"/>
                  <a:pt x="1972" y="13678"/>
                  <a:pt x="1972" y="13640"/>
                </a:cubicBezTo>
                <a:cubicBezTo>
                  <a:pt x="1972" y="13603"/>
                  <a:pt x="1914" y="13642"/>
                  <a:pt x="1844" y="13727"/>
                </a:cubicBezTo>
                <a:cubicBezTo>
                  <a:pt x="1723" y="13875"/>
                  <a:pt x="1713" y="13872"/>
                  <a:pt x="1631" y="13695"/>
                </a:cubicBezTo>
                <a:cubicBezTo>
                  <a:pt x="1583" y="13594"/>
                  <a:pt x="1522" y="13511"/>
                  <a:pt x="1494" y="13511"/>
                </a:cubicBezTo>
                <a:cubicBezTo>
                  <a:pt x="1436" y="13511"/>
                  <a:pt x="1464" y="13832"/>
                  <a:pt x="1531" y="13921"/>
                </a:cubicBezTo>
                <a:cubicBezTo>
                  <a:pt x="1557" y="13956"/>
                  <a:pt x="1499" y="14096"/>
                  <a:pt x="1404" y="14230"/>
                </a:cubicBezTo>
                <a:cubicBezTo>
                  <a:pt x="1298" y="14378"/>
                  <a:pt x="1246" y="14528"/>
                  <a:pt x="1271" y="14612"/>
                </a:cubicBezTo>
                <a:cubicBezTo>
                  <a:pt x="1294" y="14695"/>
                  <a:pt x="1250" y="14832"/>
                  <a:pt x="1164" y="14948"/>
                </a:cubicBezTo>
                <a:cubicBezTo>
                  <a:pt x="1083" y="15056"/>
                  <a:pt x="1016" y="15184"/>
                  <a:pt x="1016" y="15233"/>
                </a:cubicBezTo>
                <a:cubicBezTo>
                  <a:pt x="1016" y="15281"/>
                  <a:pt x="956" y="15332"/>
                  <a:pt x="881" y="15347"/>
                </a:cubicBezTo>
                <a:cubicBezTo>
                  <a:pt x="768" y="15368"/>
                  <a:pt x="749" y="15422"/>
                  <a:pt x="774" y="15657"/>
                </a:cubicBezTo>
                <a:cubicBezTo>
                  <a:pt x="791" y="15813"/>
                  <a:pt x="862" y="15995"/>
                  <a:pt x="932" y="16061"/>
                </a:cubicBezTo>
                <a:cubicBezTo>
                  <a:pt x="1036" y="16159"/>
                  <a:pt x="1053" y="16242"/>
                  <a:pt x="1017" y="16501"/>
                </a:cubicBezTo>
                <a:cubicBezTo>
                  <a:pt x="993" y="16678"/>
                  <a:pt x="934" y="16907"/>
                  <a:pt x="886" y="17008"/>
                </a:cubicBezTo>
                <a:cubicBezTo>
                  <a:pt x="810" y="17165"/>
                  <a:pt x="815" y="17243"/>
                  <a:pt x="918" y="17552"/>
                </a:cubicBezTo>
                <a:cubicBezTo>
                  <a:pt x="984" y="17750"/>
                  <a:pt x="1019" y="17939"/>
                  <a:pt x="995" y="17972"/>
                </a:cubicBezTo>
                <a:cubicBezTo>
                  <a:pt x="971" y="18005"/>
                  <a:pt x="950" y="18116"/>
                  <a:pt x="950" y="18221"/>
                </a:cubicBezTo>
                <a:cubicBezTo>
                  <a:pt x="950" y="18335"/>
                  <a:pt x="915" y="18403"/>
                  <a:pt x="862" y="18388"/>
                </a:cubicBezTo>
                <a:cubicBezTo>
                  <a:pt x="709" y="18345"/>
                  <a:pt x="532" y="18459"/>
                  <a:pt x="509" y="18616"/>
                </a:cubicBezTo>
                <a:cubicBezTo>
                  <a:pt x="498" y="18699"/>
                  <a:pt x="429" y="18767"/>
                  <a:pt x="357" y="18767"/>
                </a:cubicBezTo>
                <a:cubicBezTo>
                  <a:pt x="285" y="18767"/>
                  <a:pt x="225" y="18826"/>
                  <a:pt x="224" y="18899"/>
                </a:cubicBezTo>
                <a:cubicBezTo>
                  <a:pt x="223" y="18972"/>
                  <a:pt x="171" y="19025"/>
                  <a:pt x="108" y="19019"/>
                </a:cubicBezTo>
                <a:cubicBezTo>
                  <a:pt x="33" y="19010"/>
                  <a:pt x="8" y="19093"/>
                  <a:pt x="0" y="19694"/>
                </a:cubicBezTo>
                <a:lnTo>
                  <a:pt x="196" y="19559"/>
                </a:lnTo>
                <a:cubicBezTo>
                  <a:pt x="306" y="19482"/>
                  <a:pt x="426" y="19446"/>
                  <a:pt x="463" y="19476"/>
                </a:cubicBezTo>
                <a:cubicBezTo>
                  <a:pt x="548" y="19547"/>
                  <a:pt x="868" y="19270"/>
                  <a:pt x="820" y="19166"/>
                </a:cubicBezTo>
                <a:cubicBezTo>
                  <a:pt x="767" y="19053"/>
                  <a:pt x="918" y="18951"/>
                  <a:pt x="1168" y="18928"/>
                </a:cubicBezTo>
                <a:cubicBezTo>
                  <a:pt x="1307" y="18916"/>
                  <a:pt x="1399" y="18953"/>
                  <a:pt x="1423" y="19034"/>
                </a:cubicBezTo>
                <a:cubicBezTo>
                  <a:pt x="1443" y="19104"/>
                  <a:pt x="1482" y="19142"/>
                  <a:pt x="1512" y="19117"/>
                </a:cubicBezTo>
                <a:cubicBezTo>
                  <a:pt x="1570" y="19069"/>
                  <a:pt x="1673" y="19237"/>
                  <a:pt x="1674" y="19384"/>
                </a:cubicBezTo>
                <a:cubicBezTo>
                  <a:pt x="1675" y="19432"/>
                  <a:pt x="1706" y="19473"/>
                  <a:pt x="1742" y="19474"/>
                </a:cubicBezTo>
                <a:cubicBezTo>
                  <a:pt x="1855" y="19476"/>
                  <a:pt x="1975" y="19615"/>
                  <a:pt x="1936" y="19698"/>
                </a:cubicBezTo>
                <a:cubicBezTo>
                  <a:pt x="1888" y="19803"/>
                  <a:pt x="2102" y="20234"/>
                  <a:pt x="2174" y="20175"/>
                </a:cubicBezTo>
                <a:cubicBezTo>
                  <a:pt x="2204" y="20150"/>
                  <a:pt x="2258" y="20207"/>
                  <a:pt x="2295" y="20299"/>
                </a:cubicBezTo>
                <a:cubicBezTo>
                  <a:pt x="2332" y="20391"/>
                  <a:pt x="2466" y="20531"/>
                  <a:pt x="2592" y="20611"/>
                </a:cubicBezTo>
                <a:cubicBezTo>
                  <a:pt x="2719" y="20691"/>
                  <a:pt x="2905" y="20849"/>
                  <a:pt x="3006" y="20962"/>
                </a:cubicBezTo>
                <a:cubicBezTo>
                  <a:pt x="3289" y="21277"/>
                  <a:pt x="3432" y="21356"/>
                  <a:pt x="3712" y="21345"/>
                </a:cubicBezTo>
                <a:cubicBezTo>
                  <a:pt x="3878" y="21339"/>
                  <a:pt x="3992" y="21384"/>
                  <a:pt x="4033" y="21471"/>
                </a:cubicBezTo>
                <a:cubicBezTo>
                  <a:pt x="4084" y="21581"/>
                  <a:pt x="4225" y="21600"/>
                  <a:pt x="4782" y="21579"/>
                </a:cubicBezTo>
                <a:cubicBezTo>
                  <a:pt x="5493" y="21552"/>
                  <a:pt x="5882" y="21453"/>
                  <a:pt x="6219" y="21212"/>
                </a:cubicBezTo>
                <a:cubicBezTo>
                  <a:pt x="6328" y="21134"/>
                  <a:pt x="6441" y="21079"/>
                  <a:pt x="6471" y="21090"/>
                </a:cubicBezTo>
                <a:cubicBezTo>
                  <a:pt x="6501" y="21101"/>
                  <a:pt x="6510" y="21075"/>
                  <a:pt x="6490" y="21031"/>
                </a:cubicBezTo>
                <a:cubicBezTo>
                  <a:pt x="6447" y="20938"/>
                  <a:pt x="6963" y="20446"/>
                  <a:pt x="7109" y="20440"/>
                </a:cubicBezTo>
                <a:cubicBezTo>
                  <a:pt x="7164" y="20438"/>
                  <a:pt x="7201" y="20390"/>
                  <a:pt x="7193" y="20334"/>
                </a:cubicBezTo>
                <a:cubicBezTo>
                  <a:pt x="7167" y="20161"/>
                  <a:pt x="7575" y="19824"/>
                  <a:pt x="7854" y="19788"/>
                </a:cubicBezTo>
                <a:cubicBezTo>
                  <a:pt x="7884" y="19785"/>
                  <a:pt x="7891" y="19744"/>
                  <a:pt x="7870" y="19700"/>
                </a:cubicBezTo>
                <a:cubicBezTo>
                  <a:pt x="7817" y="19583"/>
                  <a:pt x="8344" y="19050"/>
                  <a:pt x="8437" y="19127"/>
                </a:cubicBezTo>
                <a:cubicBezTo>
                  <a:pt x="8482" y="19164"/>
                  <a:pt x="8495" y="19153"/>
                  <a:pt x="8471" y="19099"/>
                </a:cubicBezTo>
                <a:cubicBezTo>
                  <a:pt x="8408" y="18962"/>
                  <a:pt x="8590" y="18797"/>
                  <a:pt x="8727" y="18867"/>
                </a:cubicBezTo>
                <a:cubicBezTo>
                  <a:pt x="8815" y="18913"/>
                  <a:pt x="8836" y="18895"/>
                  <a:pt x="8807" y="18795"/>
                </a:cubicBezTo>
                <a:cubicBezTo>
                  <a:pt x="8780" y="18700"/>
                  <a:pt x="8979" y="18447"/>
                  <a:pt x="9479" y="17937"/>
                </a:cubicBezTo>
                <a:cubicBezTo>
                  <a:pt x="9870" y="17538"/>
                  <a:pt x="10230" y="17223"/>
                  <a:pt x="10280" y="17238"/>
                </a:cubicBezTo>
                <a:cubicBezTo>
                  <a:pt x="10330" y="17252"/>
                  <a:pt x="10363" y="17219"/>
                  <a:pt x="10356" y="17165"/>
                </a:cubicBezTo>
                <a:cubicBezTo>
                  <a:pt x="10336" y="17022"/>
                  <a:pt x="11643" y="15700"/>
                  <a:pt x="11732" y="15773"/>
                </a:cubicBezTo>
                <a:cubicBezTo>
                  <a:pt x="11774" y="15808"/>
                  <a:pt x="11788" y="15796"/>
                  <a:pt x="11764" y="15743"/>
                </a:cubicBezTo>
                <a:cubicBezTo>
                  <a:pt x="11706" y="15619"/>
                  <a:pt x="11708" y="15617"/>
                  <a:pt x="13187" y="14406"/>
                </a:cubicBezTo>
                <a:cubicBezTo>
                  <a:pt x="14047" y="13702"/>
                  <a:pt x="14525" y="13360"/>
                  <a:pt x="14598" y="13397"/>
                </a:cubicBezTo>
                <a:cubicBezTo>
                  <a:pt x="14670" y="13434"/>
                  <a:pt x="14690" y="13419"/>
                  <a:pt x="14659" y="13352"/>
                </a:cubicBezTo>
                <a:cubicBezTo>
                  <a:pt x="14609" y="13242"/>
                  <a:pt x="14865" y="13011"/>
                  <a:pt x="16512" y="11669"/>
                </a:cubicBezTo>
                <a:cubicBezTo>
                  <a:pt x="17064" y="11219"/>
                  <a:pt x="17546" y="10876"/>
                  <a:pt x="17584" y="10907"/>
                </a:cubicBezTo>
                <a:cubicBezTo>
                  <a:pt x="17621" y="10938"/>
                  <a:pt x="17645" y="10911"/>
                  <a:pt x="17635" y="10846"/>
                </a:cubicBezTo>
                <a:cubicBezTo>
                  <a:pt x="17625" y="10782"/>
                  <a:pt x="17660" y="10725"/>
                  <a:pt x="17714" y="10719"/>
                </a:cubicBezTo>
                <a:cubicBezTo>
                  <a:pt x="17768" y="10712"/>
                  <a:pt x="17852" y="10701"/>
                  <a:pt x="17900" y="10695"/>
                </a:cubicBezTo>
                <a:cubicBezTo>
                  <a:pt x="17947" y="10690"/>
                  <a:pt x="17970" y="10650"/>
                  <a:pt x="17950" y="10607"/>
                </a:cubicBezTo>
                <a:cubicBezTo>
                  <a:pt x="17890" y="10477"/>
                  <a:pt x="18535" y="9968"/>
                  <a:pt x="18671" y="10037"/>
                </a:cubicBezTo>
                <a:cubicBezTo>
                  <a:pt x="18753" y="10079"/>
                  <a:pt x="18776" y="10065"/>
                  <a:pt x="18743" y="9994"/>
                </a:cubicBezTo>
                <a:cubicBezTo>
                  <a:pt x="18682" y="9863"/>
                  <a:pt x="18969" y="9708"/>
                  <a:pt x="19153" y="9772"/>
                </a:cubicBezTo>
                <a:cubicBezTo>
                  <a:pt x="19316" y="9830"/>
                  <a:pt x="19688" y="9551"/>
                  <a:pt x="19697" y="9364"/>
                </a:cubicBezTo>
                <a:cubicBezTo>
                  <a:pt x="19701" y="9289"/>
                  <a:pt x="19710" y="9149"/>
                  <a:pt x="19715" y="9052"/>
                </a:cubicBezTo>
                <a:cubicBezTo>
                  <a:pt x="19720" y="8955"/>
                  <a:pt x="19767" y="8875"/>
                  <a:pt x="19822" y="8875"/>
                </a:cubicBezTo>
                <a:cubicBezTo>
                  <a:pt x="19894" y="8875"/>
                  <a:pt x="19922" y="8768"/>
                  <a:pt x="19927" y="8478"/>
                </a:cubicBezTo>
                <a:lnTo>
                  <a:pt x="19934" y="8082"/>
                </a:lnTo>
                <a:lnTo>
                  <a:pt x="20709" y="7618"/>
                </a:lnTo>
                <a:cubicBezTo>
                  <a:pt x="21134" y="7363"/>
                  <a:pt x="21509" y="7175"/>
                  <a:pt x="21541" y="7202"/>
                </a:cubicBezTo>
                <a:cubicBezTo>
                  <a:pt x="21577" y="7231"/>
                  <a:pt x="21600" y="5771"/>
                  <a:pt x="21600" y="3627"/>
                </a:cubicBezTo>
                <a:lnTo>
                  <a:pt x="21600" y="0"/>
                </a:lnTo>
                <a:lnTo>
                  <a:pt x="19324" y="0"/>
                </a:lnTo>
                <a:close/>
                <a:moveTo>
                  <a:pt x="2671" y="11752"/>
                </a:moveTo>
                <a:cubicBezTo>
                  <a:pt x="2591" y="11771"/>
                  <a:pt x="2474" y="11886"/>
                  <a:pt x="2447" y="11995"/>
                </a:cubicBezTo>
                <a:cubicBezTo>
                  <a:pt x="2433" y="12052"/>
                  <a:pt x="2466" y="12099"/>
                  <a:pt x="2519" y="12099"/>
                </a:cubicBezTo>
                <a:cubicBezTo>
                  <a:pt x="2637" y="12099"/>
                  <a:pt x="2798" y="11851"/>
                  <a:pt x="2736" y="11767"/>
                </a:cubicBezTo>
                <a:cubicBezTo>
                  <a:pt x="2722" y="11749"/>
                  <a:pt x="2698" y="11745"/>
                  <a:pt x="2671" y="1175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60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7101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R&amp;D review mostly passed by 2017</a:t>
            </a:r>
          </a:p>
          <a:p>
            <a:r>
              <a:rPr lang="en-US" altLang="ja-JP" dirty="0" smtClean="0"/>
              <a:t>prototyping components; production starting</a:t>
            </a: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MFT Progresses</a:t>
            </a:r>
            <a:endParaRPr kumimoji="1" lang="ja-JP" altLang="en-US" dirty="0"/>
          </a:p>
        </p:txBody>
      </p:sp>
      <p:pic>
        <p:nvPicPr>
          <p:cNvPr id="9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24" y="4521407"/>
            <a:ext cx="2296986" cy="1728000"/>
          </a:xfrm>
          <a:prstGeom prst="rect">
            <a:avLst/>
          </a:prstGeom>
        </p:spPr>
      </p:pic>
      <p:pic>
        <p:nvPicPr>
          <p:cNvPr id="10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87" y="4521407"/>
            <a:ext cx="3072000" cy="1728000"/>
          </a:xfrm>
          <a:prstGeom prst="rect">
            <a:avLst/>
          </a:prstGeom>
        </p:spPr>
      </p:pic>
      <p:pic>
        <p:nvPicPr>
          <p:cNvPr id="11" name="Picture 3" descr="U:\Boulo\MFT\EDR\Photos_dispositif_robot\IMG_20170117_1215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981" y="2324689"/>
            <a:ext cx="2855295" cy="2141471"/>
          </a:xfrm>
          <a:prstGeom prst="rect">
            <a:avLst/>
          </a:prstGeom>
          <a:noFill/>
        </p:spPr>
      </p:pic>
      <p:pic>
        <p:nvPicPr>
          <p:cNvPr id="13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79" y="2324690"/>
            <a:ext cx="2555655" cy="1440000"/>
          </a:xfrm>
          <a:prstGeom prst="rect">
            <a:avLst/>
          </a:prstGeom>
        </p:spPr>
      </p:pic>
      <p:pic>
        <p:nvPicPr>
          <p:cNvPr id="14" name="Image 23" descr="D:\Mes_documents_locaux\MFT\Photos_dispositif_robot\IMG_20160713_130754.jpg"/>
          <p:cNvPicPr/>
          <p:nvPr/>
        </p:nvPicPr>
        <p:blipFill>
          <a:blip r:embed="rId6" cstate="print"/>
          <a:srcRect t="12811" r="19083" b="35320"/>
          <a:stretch>
            <a:fillRect/>
          </a:stretch>
        </p:blipFill>
        <p:spPr bwMode="auto">
          <a:xfrm>
            <a:off x="3589565" y="2324690"/>
            <a:ext cx="118435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 descr="DISK_PRR_FaceB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2" y="4509120"/>
            <a:ext cx="2339752" cy="1754814"/>
          </a:xfrm>
          <a:prstGeom prst="rect">
            <a:avLst/>
          </a:prstGeom>
        </p:spPr>
      </p:pic>
      <p:pic>
        <p:nvPicPr>
          <p:cNvPr id="7" name="図 6" descr="flex-phot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324690"/>
            <a:ext cx="2137910" cy="2137910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61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0136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new architectures in ALICE run 3</a:t>
            </a:r>
          </a:p>
          <a:p>
            <a:pPr lvl="1"/>
            <a:r>
              <a:rPr lang="en-US" altLang="ja-JP" i="1" dirty="0" smtClean="0"/>
              <a:t>e.g. </a:t>
            </a:r>
            <a:r>
              <a:rPr lang="en-US" altLang="ja-JP" dirty="0" smtClean="0"/>
              <a:t>gigabit transfer slow control adapter (GBT-SCA)</a:t>
            </a:r>
            <a:endParaRPr lang="en-US" altLang="ja-JP" dirty="0"/>
          </a:p>
          <a:p>
            <a:r>
              <a:rPr kumimoji="1" lang="en-US" altLang="ja-JP" dirty="0" smtClean="0"/>
              <a:t>hardware control, finite state machine, interlock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MFT Control System by Hiroshima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49" y="2924944"/>
            <a:ext cx="3847124" cy="288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175" y="2924944"/>
            <a:ext cx="2716894" cy="20338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D5A5867D-D6D3-4D0E-909E-09CAF9EFD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4676" y="4900843"/>
            <a:ext cx="1388449" cy="10370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xmlns="" id="{48A836FB-7E52-4DFE-84C1-4C028DF0F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67" y="4725144"/>
            <a:ext cx="1843376" cy="1376842"/>
          </a:xfrm>
          <a:prstGeom prst="rect">
            <a:avLst/>
          </a:prstGeom>
        </p:spPr>
      </p:pic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62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71970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two interesting regimes of quark-gluon phase</a:t>
            </a:r>
          </a:p>
          <a:p>
            <a:pPr lvl="1"/>
            <a:r>
              <a:rPr lang="en-GB" altLang="ja-JP" dirty="0"/>
              <a:t>exploration on QCD phase </a:t>
            </a:r>
            <a:r>
              <a:rPr lang="en-GB" altLang="ja-JP" dirty="0" smtClean="0"/>
              <a:t>diagram</a:t>
            </a:r>
          </a:p>
          <a:p>
            <a:endParaRPr lang="en-GB" dirty="0" smtClean="0"/>
          </a:p>
          <a:p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r>
              <a:rPr lang="en-GB" dirty="0" smtClean="0"/>
              <a:t>virtue only at LHC (and above)</a:t>
            </a:r>
          </a:p>
          <a:p>
            <a:pPr lvl="1"/>
            <a:r>
              <a:rPr lang="en-GB" i="1" u="sng" dirty="0" smtClean="0"/>
              <a:t>not too forward</a:t>
            </a:r>
            <a:r>
              <a:rPr lang="en-GB" dirty="0" smtClean="0"/>
              <a:t> for “central” physics (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2.5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&lt; |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h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 &lt;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3.6)</a:t>
            </a:r>
            <a:endParaRPr lang="en-GB" dirty="0" smtClean="0"/>
          </a:p>
          <a:p>
            <a:pPr lvl="1"/>
            <a:r>
              <a:rPr lang="en-GB" i="1" u="sng" dirty="0" smtClean="0"/>
              <a:t>forward enough</a:t>
            </a:r>
            <a:r>
              <a:rPr lang="en-GB" dirty="0" smtClean="0"/>
              <a:t> for </a:t>
            </a:r>
            <a:r>
              <a:rPr lang="en-GB" dirty="0" err="1" smtClean="0"/>
              <a:t>muon</a:t>
            </a:r>
            <a:r>
              <a:rPr lang="en-GB" dirty="0" smtClean="0"/>
              <a:t> measurement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Uniqueness of LHC Forward Region</a:t>
            </a:r>
            <a:endParaRPr lang="en-GB" dirty="0"/>
          </a:p>
        </p:txBody>
      </p:sp>
      <p:grpSp>
        <p:nvGrpSpPr>
          <p:cNvPr id="4" name="Grouper 3"/>
          <p:cNvGrpSpPr/>
          <p:nvPr/>
        </p:nvGrpSpPr>
        <p:grpSpPr>
          <a:xfrm>
            <a:off x="35496" y="2398412"/>
            <a:ext cx="4457452" cy="2308642"/>
            <a:chOff x="0" y="1906412"/>
            <a:chExt cx="7073900" cy="366377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00" y="3454400"/>
              <a:ext cx="4651418" cy="211578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6412"/>
              <a:ext cx="7073900" cy="1680261"/>
            </a:xfrm>
            <a:prstGeom prst="rect">
              <a:avLst/>
            </a:prstGeom>
          </p:spPr>
        </p:pic>
      </p:grpSp>
      <p:pic>
        <p:nvPicPr>
          <p:cNvPr id="6" name="図 5" descr="ali-perf-993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53" y="2470420"/>
            <a:ext cx="4680520" cy="2376827"/>
          </a:xfrm>
          <a:prstGeom prst="rect">
            <a:avLst/>
          </a:prstGeom>
        </p:spPr>
      </p:pic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63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945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quark </a:t>
            </a:r>
            <a:r>
              <a:rPr lang="en-US" altLang="ja-JP" dirty="0"/>
              <a:t>behavior in strong QCD field</a:t>
            </a:r>
          </a:p>
          <a:p>
            <a:pPr lvl="2"/>
            <a:r>
              <a:rPr lang="en-US" altLang="ja-JP" dirty="0" smtClean="0"/>
              <a:t>current </a:t>
            </a:r>
            <a:r>
              <a:rPr lang="en-US" altLang="ja-JP" dirty="0"/>
              <a:t>interest: </a:t>
            </a:r>
            <a:r>
              <a:rPr lang="en-US" altLang="ja-JP" dirty="0" smtClean="0"/>
              <a:t>difference between charm and beauty quarks</a:t>
            </a:r>
          </a:p>
          <a:p>
            <a:pPr lvl="1"/>
            <a:r>
              <a:rPr lang="en-US" altLang="ja-JP" dirty="0" smtClean="0"/>
              <a:t>charm/beauty meson separation</a:t>
            </a:r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quarks </a:t>
            </a:r>
            <a:r>
              <a:rPr lang="en-US" altLang="ja-JP" dirty="0"/>
              <a:t>interaction in strong QCD field</a:t>
            </a:r>
          </a:p>
          <a:p>
            <a:pPr lvl="2"/>
            <a:r>
              <a:rPr lang="en-US" altLang="ja-JP" dirty="0" smtClean="0"/>
              <a:t>current interest: sequentially melting of various </a:t>
            </a:r>
            <a:r>
              <a:rPr lang="en-US" altLang="ja-JP" dirty="0" err="1" smtClean="0"/>
              <a:t>quarkonia</a:t>
            </a:r>
            <a:endParaRPr lang="en-US" altLang="ja-JP" dirty="0"/>
          </a:p>
          <a:p>
            <a:pPr lvl="1"/>
            <a:r>
              <a:rPr lang="en-US" altLang="ja-JP" dirty="0" smtClean="0"/>
              <a:t>feed down (</a:t>
            </a:r>
            <a:r>
              <a:rPr lang="en-US" altLang="ja-JP" i="1" dirty="0" smtClean="0"/>
              <a:t>e.g. </a:t>
            </a:r>
            <a:r>
              <a:rPr lang="en-US" altLang="ja-JP" dirty="0" smtClean="0"/>
              <a:t>B → 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/>
              <a:t> + </a:t>
            </a:r>
            <a:r>
              <a:rPr lang="en-US" altLang="ja-JP" dirty="0">
                <a:cs typeface="Symbol" charset="2"/>
              </a:rPr>
              <a:t>X</a:t>
            </a:r>
            <a:r>
              <a:rPr lang="en-US" altLang="ja-JP" dirty="0" smtClean="0"/>
              <a:t>) identification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836613"/>
          </a:xfrm>
        </p:spPr>
        <p:txBody>
          <a:bodyPr/>
          <a:lstStyle/>
          <a:p>
            <a:r>
              <a:rPr kumimoji="1" lang="en-US" altLang="ja-JP" dirty="0" smtClean="0"/>
              <a:t>Original Goals Primarily at High Mass</a:t>
            </a:r>
            <a:endParaRPr kumimoji="1" lang="ja-JP" altLang="en-US" dirty="0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23" y="2490242"/>
            <a:ext cx="8123987" cy="2641207"/>
          </a:xfrm>
          <a:prstGeom prst="rect">
            <a:avLst/>
          </a:prstGeom>
        </p:spPr>
      </p:pic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64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7745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50516"/>
          <a:stretch>
            <a:fillRect/>
          </a:stretch>
        </p:blipFill>
        <p:spPr bwMode="auto">
          <a:xfrm>
            <a:off x="701675" y="2941420"/>
            <a:ext cx="350996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/>
          <a:stretch>
            <a:fillRect/>
          </a:stretch>
        </p:blipFill>
        <p:spPr bwMode="auto">
          <a:xfrm>
            <a:off x="4854575" y="2957295"/>
            <a:ext cx="3605213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コンテンツ プレースホルダー 2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significant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improvement with MFT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mass resolution by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~4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signal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/background ratio by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~10</a:t>
            </a:r>
            <a:endParaRPr lang="en-US" altLang="ja-JP" dirty="0">
              <a:solidFill>
                <a:srgbClr val="FF00FF"/>
              </a:solidFill>
              <a:latin typeface="Franklin Gothic Medium" charset="0"/>
              <a:ea typeface="ＭＳ Ｐゴシック" charset="0"/>
            </a:endParaRPr>
          </a:p>
        </p:txBody>
      </p:sp>
      <p:sp>
        <p:nvSpPr>
          <p:cNvPr id="4710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Powerful in Low Mass Region, Too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4284663" y="3517682"/>
            <a:ext cx="476250" cy="194468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89893" y="2409650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pPr algn="r"/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 smtClean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65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7220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2984"/>
            <a:ext cx="8363272" cy="516732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 err="1" smtClean="0"/>
              <a:t>deconfined</a:t>
            </a:r>
            <a:r>
              <a:rPr lang="en-US" altLang="ja-JP" dirty="0" smtClean="0"/>
              <a:t> quarks and gluons now in hand</a:t>
            </a:r>
          </a:p>
          <a:p>
            <a:pPr lvl="2" eaLnBrk="1" hangingPunct="1">
              <a:defRPr/>
            </a:pPr>
            <a:r>
              <a:rPr lang="en-US" altLang="ja-JP" dirty="0" smtClean="0"/>
              <a:t>steadily </a:t>
            </a:r>
            <a:r>
              <a:rPr lang="en-US" altLang="ja-JP" dirty="0"/>
              <a:t>revealing </a:t>
            </a:r>
            <a:r>
              <a:rPr lang="en-US" altLang="ja-JP" dirty="0" err="1"/>
              <a:t>partonic</a:t>
            </a:r>
            <a:r>
              <a:rPr lang="en-US" altLang="ja-JP" dirty="0"/>
              <a:t> phase </a:t>
            </a:r>
            <a:r>
              <a:rPr lang="en-US" altLang="ja-JP" dirty="0" smtClean="0"/>
              <a:t>properties</a:t>
            </a:r>
          </a:p>
          <a:p>
            <a:pPr lvl="1"/>
            <a:r>
              <a:rPr lang="en-US" altLang="ja-JP" dirty="0"/>
              <a:t>mechanism and prerequisites </a:t>
            </a:r>
            <a:r>
              <a:rPr lang="en-US" altLang="ja-JP" dirty="0" smtClean="0"/>
              <a:t>yet to be clarified</a:t>
            </a:r>
          </a:p>
          <a:p>
            <a:pPr eaLnBrk="1" hangingPunct="1">
              <a:defRPr/>
            </a:pPr>
            <a:r>
              <a:rPr lang="en-US" altLang="ja-JP" dirty="0" smtClean="0"/>
              <a:t>uniquely providing extreme conditions</a:t>
            </a:r>
          </a:p>
          <a:p>
            <a:pPr lvl="1" eaLnBrk="1" hangingPunct="1">
              <a:defRPr/>
            </a:pPr>
            <a:r>
              <a:rPr lang="en-US" altLang="ja-JP" dirty="0" smtClean="0">
                <a:solidFill>
                  <a:srgbClr val="000090"/>
                </a:solidFill>
              </a:rPr>
              <a:t>“Guinness record” temperature &gt; </a:t>
            </a:r>
            <a:r>
              <a:rPr lang="en-US" altLang="ja-JP" dirty="0">
                <a:solidFill>
                  <a:srgbClr val="000090"/>
                </a:solidFill>
              </a:rPr>
              <a:t>300 </a:t>
            </a:r>
            <a:r>
              <a:rPr lang="en-US" altLang="ja-JP" dirty="0" smtClean="0">
                <a:solidFill>
                  <a:srgbClr val="000090"/>
                </a:solidFill>
              </a:rPr>
              <a:t>MeV (4×10</a:t>
            </a:r>
            <a:r>
              <a:rPr lang="en-US" altLang="ja-JP" baseline="30000" dirty="0" smtClean="0">
                <a:solidFill>
                  <a:srgbClr val="000090"/>
                </a:solidFill>
              </a:rPr>
              <a:t>12</a:t>
            </a:r>
            <a:r>
              <a:rPr lang="en-US" altLang="ja-JP" dirty="0" smtClean="0">
                <a:solidFill>
                  <a:srgbClr val="000090"/>
                </a:solidFill>
              </a:rPr>
              <a:t> K)</a:t>
            </a:r>
            <a:endParaRPr lang="en-US" altLang="ja-JP" dirty="0" smtClean="0"/>
          </a:p>
          <a:p>
            <a:pPr lvl="2" eaLnBrk="1" hangingPunct="1">
              <a:defRPr/>
            </a:pPr>
            <a:r>
              <a:rPr lang="en-US" altLang="ja-JP" dirty="0" smtClean="0"/>
              <a:t>early universe phase transition experimentally reverted</a:t>
            </a:r>
            <a:endParaRPr lang="en-US" altLang="ja-JP" dirty="0">
              <a:solidFill>
                <a:srgbClr val="000090"/>
              </a:solidFill>
            </a:endParaRPr>
          </a:p>
          <a:p>
            <a:pPr lvl="1" eaLnBrk="1" hangingPunct="1">
              <a:defRPr/>
            </a:pPr>
            <a:r>
              <a:rPr lang="en-US" altLang="ja-JP" dirty="0" smtClean="0"/>
              <a:t>“parallel </a:t>
            </a:r>
            <a:r>
              <a:rPr lang="en-US" altLang="ja-JP" dirty="0"/>
              <a:t>world</a:t>
            </a:r>
            <a:r>
              <a:rPr lang="en-US" altLang="ja-JP" dirty="0" smtClean="0"/>
              <a:t>” with restored chiral symmetry?</a:t>
            </a:r>
          </a:p>
          <a:p>
            <a:pPr lvl="1" eaLnBrk="1" hangingPunct="1">
              <a:defRPr/>
            </a:pP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perfect fluidity (beyond helium and ultra-cold atoms?)</a:t>
            </a:r>
          </a:p>
          <a:p>
            <a:pPr lvl="1" eaLnBrk="1" hangingPunct="1">
              <a:defRPr/>
            </a:pPr>
            <a:r>
              <a:rPr lang="en-US" altLang="ja-JP" dirty="0"/>
              <a:t>ultra-intense magnetic field ~ 10</a:t>
            </a:r>
            <a:r>
              <a:rPr lang="en-US" altLang="ja-JP" baseline="30000" dirty="0"/>
              <a:t>14</a:t>
            </a:r>
            <a:r>
              <a:rPr lang="en-US" altLang="ja-JP" dirty="0"/>
              <a:t> </a:t>
            </a:r>
            <a:r>
              <a:rPr lang="en-US" altLang="ja-JP" dirty="0" smtClean="0"/>
              <a:t>T and </a:t>
            </a:r>
            <a:r>
              <a:rPr lang="en-US" altLang="ja-JP" dirty="0" err="1" smtClean="0"/>
              <a:t>vorticity</a:t>
            </a:r>
            <a:endParaRPr lang="en-US" altLang="ja-JP" dirty="0" smtClean="0"/>
          </a:p>
          <a:p>
            <a:pPr lvl="2" eaLnBrk="1" hangingPunct="1">
              <a:defRPr/>
            </a:pPr>
            <a:r>
              <a:rPr lang="en-US" altLang="ja-JP" dirty="0" smtClean="0"/>
              <a:t>interplay between chirality, magnetic field, and </a:t>
            </a:r>
            <a:r>
              <a:rPr lang="en-US" altLang="ja-JP" dirty="0" err="1" smtClean="0"/>
              <a:t>vorticity</a:t>
            </a:r>
            <a:endParaRPr lang="en-US" altLang="ja-JP" dirty="0" smtClean="0"/>
          </a:p>
          <a:p>
            <a:pPr eaLnBrk="1" hangingPunct="1">
              <a:defRPr/>
            </a:pPr>
            <a:r>
              <a:rPr lang="en-US" altLang="ja-JP" dirty="0" smtClean="0"/>
              <a:t>next steps to utilize unique physics conditions</a:t>
            </a:r>
          </a:p>
          <a:p>
            <a:pPr lvl="1" eaLnBrk="1" hangingPunct="1">
              <a:defRPr/>
            </a:pPr>
            <a:r>
              <a:rPr lang="en-US" altLang="ja-JP" dirty="0" smtClean="0"/>
              <a:t>ALICE upgrades, esp.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Forward Tracker (2021</a:t>
            </a:r>
            <a:r>
              <a:rPr lang="en-GB" altLang="ja-JP" dirty="0" smtClean="0"/>
              <a:t>–</a:t>
            </a:r>
            <a:r>
              <a:rPr lang="en-US" altLang="ja-JP" dirty="0" smtClean="0"/>
              <a:t>)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Summary and </a:t>
            </a:r>
            <a:r>
              <a:rPr lang="en-US" altLang="ja-JP" smtClean="0"/>
              <a:t>Concluding Remarks</a:t>
            </a:r>
            <a:endParaRPr lang="ja-JP" altLang="en-US" dirty="0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66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3674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only possible boundary to experimentally cross</a:t>
            </a:r>
          </a:p>
          <a:p>
            <a:pPr lvl="1"/>
            <a:r>
              <a:rPr lang="en-US" altLang="ja-JP" dirty="0" smtClean="0"/>
              <a:t>to prove (or disprove) paradigm of universe evolution</a:t>
            </a:r>
          </a:p>
          <a:p>
            <a:pPr lvl="1"/>
            <a:r>
              <a:rPr lang="en-US" altLang="ja-JP" dirty="0"/>
              <a:t>lost phase within experimental reach</a:t>
            </a:r>
          </a:p>
          <a:p>
            <a:pPr lvl="2"/>
            <a:r>
              <a:rPr lang="en-US" altLang="ja-JP" dirty="0" smtClean="0"/>
              <a:t>not just to catch residue</a:t>
            </a:r>
          </a:p>
          <a:p>
            <a:pPr lvl="1"/>
            <a:endParaRPr lang="ja-JP" altLang="en-US" dirty="0" smtClean="0"/>
          </a:p>
        </p:txBody>
      </p:sp>
      <p:sp>
        <p:nvSpPr>
          <p:cNvPr id="1843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Uniqueness of QCD Phase Transition</a:t>
            </a:r>
            <a:endParaRPr lang="ja-JP" altLang="en-US" dirty="0" smtClean="0"/>
          </a:p>
        </p:txBody>
      </p:sp>
      <p:graphicFrame>
        <p:nvGraphicFramePr>
          <p:cNvPr id="18436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290688"/>
              </p:ext>
            </p:extLst>
          </p:nvPr>
        </p:nvGraphicFramePr>
        <p:xfrm>
          <a:off x="3078788" y="2996952"/>
          <a:ext cx="4661564" cy="3295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41" name="Acrobat Document" r:id="rId3" imgW="10684800" imgH="7568280" progId="AcroExch.Document.7">
                  <p:embed/>
                </p:oleObj>
              </mc:Choice>
              <mc:Fallback>
                <p:oleObj name="Acrobat Document" r:id="rId3" imgW="10684800" imgH="75682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788" y="2996952"/>
                        <a:ext cx="4661564" cy="3295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34100" y="5922963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K. Homma, 2008/09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9720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History of Quark Matter Search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7" name="Au-Au_200GeV.mpeg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35" y="1268760"/>
            <a:ext cx="412638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" name="Rectangle 3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1970’s–80’s: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first trials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LBL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BEVALAC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2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40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Ar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BNL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AGS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15 A 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28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Si</a:t>
            </a:r>
            <a:r>
              <a:rPr lang="ja-JP" altLang="en-US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solidFill>
                <a:srgbClr val="000090"/>
              </a:solidFill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CERN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SPS	</a:t>
            </a:r>
            <a:r>
              <a:rPr lang="ja-JP" altLang="en-US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200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32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S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1990’s: onsets of discovery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BNL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–AGS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11 A 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197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Au</a:t>
            </a:r>
            <a:r>
              <a:rPr lang="ja-JP" altLang="en-US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solidFill>
                <a:srgbClr val="000090"/>
              </a:solidFill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CERN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–SPS	</a:t>
            </a:r>
            <a:r>
              <a:rPr lang="ja-JP" altLang="en-US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158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208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Pb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2000’s: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deconfined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partonic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phase!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thanks to nuclear colliders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BNL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–RHIC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100 + 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100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197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Au +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197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Au</a:t>
            </a:r>
            <a:r>
              <a:rPr lang="ja-JP" altLang="en-US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）</a:t>
            </a:r>
          </a:p>
          <a:p>
            <a:pPr lvl="1"/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CERN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–LHC	</a:t>
            </a:r>
            <a:r>
              <a:rPr lang="ja-JP" altLang="en-US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2.8 + 2.8 A </a:t>
            </a:r>
            <a:r>
              <a:rPr lang="en-US" altLang="ja-JP" dirty="0" err="1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TeV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208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Pb +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8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Pb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7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132800"/>
      </p:ext>
    </p:extLst>
  </p:cSld>
  <p:clrMapOvr>
    <a:masterClrMapping/>
  </p:clrMapOvr>
  <p:transition xmlns:p14="http://schemas.microsoft.com/office/powerpoint/2010/main" spd="slow" advTm="761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R</a:t>
            </a:r>
            <a:r>
              <a:rPr lang="en-US" altLang="ja-JP" dirty="0" smtClean="0"/>
              <a:t>elativistic </a:t>
            </a:r>
            <a:r>
              <a:rPr lang="en-US" altLang="ja-JP" dirty="0" smtClean="0">
                <a:solidFill>
                  <a:srgbClr val="FFFF00"/>
                </a:solidFill>
              </a:rPr>
              <a:t>H</a:t>
            </a:r>
            <a:r>
              <a:rPr lang="en-US" altLang="ja-JP" dirty="0" smtClean="0"/>
              <a:t>eavy </a:t>
            </a:r>
            <a:r>
              <a:rPr lang="en-US" altLang="ja-JP" dirty="0" smtClean="0">
                <a:solidFill>
                  <a:srgbClr val="FFFF00"/>
                </a:solidFill>
              </a:rPr>
              <a:t>I</a:t>
            </a:r>
            <a:r>
              <a:rPr lang="en-US" altLang="ja-JP" dirty="0" smtClean="0"/>
              <a:t>on </a:t>
            </a:r>
            <a:r>
              <a:rPr lang="en-US" altLang="ja-JP" dirty="0" smtClean="0">
                <a:solidFill>
                  <a:srgbClr val="FFFF00"/>
                </a:solidFill>
              </a:rPr>
              <a:t>C</a:t>
            </a:r>
            <a:r>
              <a:rPr lang="en-US" altLang="ja-JP" dirty="0" smtClean="0"/>
              <a:t>ollider at BNL</a:t>
            </a:r>
            <a:endParaRPr lang="ja-JP" altLang="en-US" dirty="0" smtClean="0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8313" y="836613"/>
            <a:ext cx="7115175" cy="2133600"/>
            <a:chOff x="295" y="527"/>
            <a:chExt cx="4482" cy="1344"/>
          </a:xfrm>
        </p:grpSpPr>
        <p:pic>
          <p:nvPicPr>
            <p:cNvPr id="20490" name="Picture 7" descr="PhlogoColorA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09"/>
              <a:ext cx="960" cy="28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Oval 8"/>
            <p:cNvSpPr>
              <a:spLocks noChangeArrowheads="1"/>
            </p:cNvSpPr>
            <p:nvPr/>
          </p:nvSpPr>
          <p:spPr bwMode="auto">
            <a:xfrm>
              <a:off x="679" y="5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2" name="Picture 10" descr="無題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754"/>
              <a:ext cx="672" cy="36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Oval 11"/>
            <p:cNvSpPr>
              <a:spLocks noChangeArrowheads="1"/>
            </p:cNvSpPr>
            <p:nvPr/>
          </p:nvSpPr>
          <p:spPr bwMode="auto">
            <a:xfrm>
              <a:off x="4471" y="57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4" name="Picture 13" descr="star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253"/>
              <a:ext cx="544" cy="395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Oval 14"/>
            <p:cNvSpPr>
              <a:spLocks noChangeArrowheads="1"/>
            </p:cNvSpPr>
            <p:nvPr/>
          </p:nvSpPr>
          <p:spPr bwMode="auto">
            <a:xfrm>
              <a:off x="2407" y="17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6" name="Picture 15" descr="phenix_75_72dp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53"/>
              <a:ext cx="1152" cy="37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Oval 16"/>
            <p:cNvSpPr>
              <a:spLocks noChangeArrowheads="1"/>
            </p:cNvSpPr>
            <p:nvPr/>
          </p:nvSpPr>
          <p:spPr bwMode="auto">
            <a:xfrm>
              <a:off x="295" y="129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</p:grpSp>
      <p:sp>
        <p:nvSpPr>
          <p:cNvPr id="2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4214813"/>
            <a:ext cx="8218488" cy="2071687"/>
          </a:xfrm>
          <a:solidFill>
            <a:schemeClr val="bg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dirty="0" smtClean="0"/>
              <a:t>2 independent super-conducting synchrotrons</a:t>
            </a:r>
          </a:p>
          <a:p>
            <a:pPr eaLnBrk="1" hangingPunct="1"/>
            <a:r>
              <a:rPr lang="en-US" altLang="ja-JP" dirty="0" smtClean="0"/>
              <a:t>up to 100 A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Au and/or 250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(polarized) </a:t>
            </a:r>
            <a:r>
              <a:rPr lang="en-US" altLang="ja-JP" i="1" dirty="0" smtClean="0"/>
              <a:t>p</a:t>
            </a:r>
          </a:p>
          <a:p>
            <a:pPr lvl="1" eaLnBrk="1" hangingPunct="1"/>
            <a:r>
              <a:rPr lang="en-US" altLang="ja-JP" dirty="0" err="1">
                <a:latin typeface="Franklin Gothic Medium" charset="0"/>
                <a:ea typeface="ＭＳ Ｐゴシック" charset="0"/>
              </a:rPr>
              <a:t>Au+Au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/U+U/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Cu+Cu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d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He+Au/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Cu+Au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…</a:t>
            </a:r>
          </a:p>
          <a:p>
            <a:pPr eaLnBrk="1" hangingPunct="1"/>
            <a:r>
              <a:rPr lang="en-US" altLang="ja-JP" dirty="0" smtClean="0"/>
              <a:t>4 (presently 1.5) complimentary experiments</a:t>
            </a:r>
            <a:endParaRPr lang="ja-JP" altLang="en-US" dirty="0" smtClean="0"/>
          </a:p>
        </p:txBody>
      </p:sp>
      <p:pic>
        <p:nvPicPr>
          <p:cNvPr id="25" name="Picture 2" descr="PHENIXcn1-108-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785813"/>
            <a:ext cx="3357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2018/6/27</a:t>
            </a:r>
            <a:endParaRPr lang="en-US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名古屋大学教室談話会／実験クォーク物理学の最先端／志垣賢太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8</a:t>
            </a:fld>
            <a:r>
              <a:rPr lang="en-US" altLang="ja-JP" smtClean="0"/>
              <a:t>/66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519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2|1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5.4|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2.2|10.5|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8.7|3.2|5.2|6.6|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2.8|10.5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7|1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0.5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14.9|1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8|12.8|11.8|12.6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mitsuta_20090930</Template>
  <TotalTime>87579</TotalTime>
  <Words>5439</Words>
  <Application>Microsoft Macintosh PowerPoint</Application>
  <PresentationFormat>画面に合わせる (4:3)</PresentationFormat>
  <Paragraphs>938</Paragraphs>
  <Slides>67</Slides>
  <Notes>16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67</vt:i4>
      </vt:variant>
    </vt:vector>
  </HeadingPairs>
  <TitlesOfParts>
    <vt:vector size="70" baseType="lpstr">
      <vt:lpstr>newstyle</vt:lpstr>
      <vt:lpstr>Acrobat Document</vt:lpstr>
      <vt:lpstr>Image</vt:lpstr>
      <vt:lpstr>実験クォーク物理学の最先端 極限状態への挑戦</vt:lpstr>
      <vt:lpstr>特別講義 （6/26 - 28） 内容</vt:lpstr>
      <vt:lpstr>Presentation Outline</vt:lpstr>
      <vt:lpstr>Goals of High Energy A+A Collisions</vt:lpstr>
      <vt:lpstr>History of Universe and Matter</vt:lpstr>
      <vt:lpstr>Expeditions on QCD Phase Diagram</vt:lpstr>
      <vt:lpstr>Uniqueness of QCD Phase Transition</vt:lpstr>
      <vt:lpstr>History of Quark Matter Search</vt:lpstr>
      <vt:lpstr>Relativistic Heavy Ion Collider at BNL</vt:lpstr>
      <vt:lpstr>RHIC Outcomes: New State of Matter</vt:lpstr>
      <vt:lpstr>Quark Behavior in Extreme Density</vt:lpstr>
      <vt:lpstr>First Signature of Partonic Matter</vt:lpstr>
      <vt:lpstr>Photons as Wide Scale Thermometer</vt:lpstr>
      <vt:lpstr>Photon Production Everywhere</vt:lpstr>
      <vt:lpstr>Where to Catch QGP Thermal Photons</vt:lpstr>
      <vt:lpstr>Naïve Way: Direct Real Photons</vt:lpstr>
      <vt:lpstr>Alternative: “Almost Real” Photons</vt:lpstr>
      <vt:lpstr>Direct Photon Spectra via g and g*</vt:lpstr>
      <vt:lpstr>Initial Temperature Evaluation</vt:lpstr>
      <vt:lpstr>RHIC Outcome: Boundary Crossed</vt:lpstr>
      <vt:lpstr>A Large Ion Collider Experiment at LHC</vt:lpstr>
      <vt:lpstr>Pb+Pb at Highest Ever Energy</vt:lpstr>
      <vt:lpstr>Hotter, Larger, Longer-Lived, and Purer</vt:lpstr>
      <vt:lpstr>Playground with Extreme Conditions</vt:lpstr>
      <vt:lpstr>p(d)+A: Reference or Unexpected</vt:lpstr>
      <vt:lpstr>First PRL Cover with RHIC Year 1 Data</vt:lpstr>
      <vt:lpstr>Another PRL Cover with d+Au</vt:lpstr>
      <vt:lpstr>Something More Complicated</vt:lpstr>
      <vt:lpstr>New Discovery in p+p, p+A</vt:lpstr>
      <vt:lpstr>Hydro-like Behaviors in p+p, p+A</vt:lpstr>
      <vt:lpstr>Quark Fluid in p+p, p+A?</vt:lpstr>
      <vt:lpstr>(Multi-)Strangeness Enhancement</vt:lpstr>
      <vt:lpstr>Next Steps with High Mult. p+p, p+A</vt:lpstr>
      <vt:lpstr>Mysteries of Mass</vt:lpstr>
      <vt:lpstr>Uniqueness of Chiral Phase Transition</vt:lpstr>
      <vt:lpstr>Looking into “Parallel World”</vt:lpstr>
      <vt:lpstr>Chiral Symmetry Restoration</vt:lpstr>
      <vt:lpstr>Dielectrons at ALICE</vt:lpstr>
      <vt:lpstr>Multiple Probes at ALICE</vt:lpstr>
      <vt:lpstr>Ultra-Intense Magnetic Field</vt:lpstr>
      <vt:lpstr>Critical Magnetic Field</vt:lpstr>
      <vt:lpstr>Chiral Magnetic Effects</vt:lpstr>
      <vt:lpstr>LPV Domain Size and Observables</vt:lpstr>
      <vt:lpstr>Field Intensity and Time Evolution</vt:lpstr>
      <vt:lpstr>Field Possibly Longer Lived</vt:lpstr>
      <vt:lpstr>Vorticity (and/or Magnetic Field)</vt:lpstr>
      <vt:lpstr>Λ Polarization Measurements</vt:lpstr>
      <vt:lpstr>Non-Zero (and Large) Vorticity Found</vt:lpstr>
      <vt:lpstr>Implications for Magnetic Field Search</vt:lpstr>
      <vt:lpstr>Experimental Probes of Intense Field</vt:lpstr>
      <vt:lpstr>Proposal 1. Direct Photon Anisotropy</vt:lpstr>
      <vt:lpstr>Proposal 2. Direct Photon Polarization</vt:lpstr>
      <vt:lpstr>Proposal 3. Femto-Spectrometer</vt:lpstr>
      <vt:lpstr>Key Issue: Significance, i.e. Statistics</vt:lpstr>
      <vt:lpstr>Remarks on Intense Field Search</vt:lpstr>
      <vt:lpstr>Near-Term LHC Run Schedule</vt:lpstr>
      <vt:lpstr>ALICE（-Japan） Upgrade Strategies</vt:lpstr>
      <vt:lpstr>Major Upgrades for Run 3 (2021–)</vt:lpstr>
      <vt:lpstr>Muon Forward Tracker (2021–)</vt:lpstr>
      <vt:lpstr>Muon Forward Tracker Design</vt:lpstr>
      <vt:lpstr>MFT Structure and Elements</vt:lpstr>
      <vt:lpstr>MFT Progresses</vt:lpstr>
      <vt:lpstr>MFT Control System by Hiroshima</vt:lpstr>
      <vt:lpstr>Uniqueness of LHC Forward Region</vt:lpstr>
      <vt:lpstr>Original Goals Primarily at High Mass</vt:lpstr>
      <vt:lpstr>Powerful in Low Mass Region, Too</vt:lpstr>
      <vt:lpstr>Summary and Concluding Remarks</vt:lpstr>
    </vt:vector>
  </TitlesOfParts>
  <Company>Hiroshima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自然界の （階層） 構造を探る</dc:title>
  <dc:subject>平成22年度AO3入試第2回ゼミナール</dc:subject>
  <dc:creator>Kenta Shigaki</dc:creator>
  <cp:lastModifiedBy>Shigaki Kenta</cp:lastModifiedBy>
  <cp:revision>2108</cp:revision>
  <cp:lastPrinted>2018-06-19T04:17:50Z</cp:lastPrinted>
  <dcterms:created xsi:type="dcterms:W3CDTF">2004-05-27T01:14:32Z</dcterms:created>
  <dcterms:modified xsi:type="dcterms:W3CDTF">2018-06-27T00:01:53Z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