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2.bin" ContentType="application/vnd.openxmlformats-officedocument.oleObject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3.bin" ContentType="application/vnd.openxmlformats-officedocument.oleObject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44"/>
  </p:notesMasterIdLst>
  <p:handoutMasterIdLst>
    <p:handoutMasterId r:id="rId45"/>
  </p:handoutMasterIdLst>
  <p:sldIdLst>
    <p:sldId id="452" r:id="rId2"/>
    <p:sldId id="754" r:id="rId3"/>
    <p:sldId id="801" r:id="rId4"/>
    <p:sldId id="756" r:id="rId5"/>
    <p:sldId id="836" r:id="rId6"/>
    <p:sldId id="804" r:id="rId7"/>
    <p:sldId id="760" r:id="rId8"/>
    <p:sldId id="761" r:id="rId9"/>
    <p:sldId id="786" r:id="rId10"/>
    <p:sldId id="838" r:id="rId11"/>
    <p:sldId id="762" r:id="rId12"/>
    <p:sldId id="763" r:id="rId13"/>
    <p:sldId id="764" r:id="rId14"/>
    <p:sldId id="765" r:id="rId15"/>
    <p:sldId id="766" r:id="rId16"/>
    <p:sldId id="767" r:id="rId17"/>
    <p:sldId id="768" r:id="rId18"/>
    <p:sldId id="695" r:id="rId19"/>
    <p:sldId id="692" r:id="rId20"/>
    <p:sldId id="693" r:id="rId21"/>
    <p:sldId id="816" r:id="rId22"/>
    <p:sldId id="743" r:id="rId23"/>
    <p:sldId id="833" r:id="rId24"/>
    <p:sldId id="834" r:id="rId25"/>
    <p:sldId id="835" r:id="rId26"/>
    <p:sldId id="742" r:id="rId27"/>
    <p:sldId id="822" r:id="rId28"/>
    <p:sldId id="650" r:id="rId29"/>
    <p:sldId id="744" r:id="rId30"/>
    <p:sldId id="652" r:id="rId31"/>
    <p:sldId id="837" r:id="rId32"/>
    <p:sldId id="829" r:id="rId33"/>
    <p:sldId id="673" r:id="rId34"/>
    <p:sldId id="733" r:id="rId35"/>
    <p:sldId id="740" r:id="rId36"/>
    <p:sldId id="708" r:id="rId37"/>
    <p:sldId id="718" r:id="rId38"/>
    <p:sldId id="721" r:id="rId39"/>
    <p:sldId id="831" r:id="rId40"/>
    <p:sldId id="731" r:id="rId41"/>
    <p:sldId id="830" r:id="rId42"/>
    <p:sldId id="799" r:id="rId43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608020"/>
    <a:srgbClr val="0000FF"/>
    <a:srgbClr val="FF00FF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93338" autoAdjust="0"/>
  </p:normalViewPr>
  <p:slideViewPr>
    <p:cSldViewPr>
      <p:cViewPr varScale="1">
        <p:scale>
          <a:sx n="148" d="100"/>
          <a:sy n="148" d="100"/>
        </p:scale>
        <p:origin x="-96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18/04/16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18/04/16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5AE0C1-7BAB-864C-9D47-042BFCE70CC6}" type="slidenum">
              <a:rPr lang="ja-JP" altLang="en-US" sz="1200"/>
              <a:pPr/>
              <a:t>2</a:t>
            </a:fld>
            <a:endParaRPr lang="en-US" altLang="ja-JP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2275" y="739775"/>
            <a:ext cx="3354388" cy="25161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3497263"/>
            <a:ext cx="5837237" cy="562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sz="800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3CF7A05D-509F-41C3-9EB5-E9B35743A550}" type="slidenum">
              <a:rPr lang="ja-JP" altLang="en-US" smtClean="0"/>
              <a:pPr eaLnBrk="1" hangingPunct="1"/>
              <a:t>22</a:t>
            </a:fld>
            <a:endParaRPr lang="en-US" altLang="ja-JP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C290C23-4F0D-4563-B803-F62939BAC91F}" type="slidenum">
              <a:rPr lang="ja-JP" altLang="en-US" smtClean="0"/>
              <a:pPr eaLnBrk="1" hangingPunct="1"/>
              <a:t>3</a:t>
            </a:fld>
            <a:endParaRPr lang="en-US" altLang="ja-JP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2969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BAF77B-A35A-7544-BB97-A2C5B0206568}" type="slidenum">
              <a:rPr lang="ja-JP" altLang="en-US" sz="1200"/>
              <a:pPr/>
              <a:t>5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975EDC-9F8B-42EB-A404-92EBD45F7E0C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6C61231-B02A-4D7B-88C8-3ECD9D28734B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AEC7C24-B981-4986-95C0-E664DD79A547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84092D1-B8F7-4A11-AE77-5967C2746E22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9190EC-1137-47C9-A656-45D104193A4C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398F-746B-43C2-BE95-80A88C07AF41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2551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43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439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69E-3EB1-47F1-B8C3-E9E8ED43A8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8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1092299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35696" y="6453188"/>
            <a:ext cx="5738266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Heavy Ion Collisions and Challenges to Access Extreme Conditions -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18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286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9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80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52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134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58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15063"/>
            <a:ext cx="965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40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1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2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1092299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35696" y="6453188"/>
            <a:ext cx="5738266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Heavy Ion Collisions and Challenges to Access Extreme Conditions -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/41</a:t>
            </a:r>
            <a:endParaRPr lang="ja-JP" alt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9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20" Type="http://schemas.openxmlformats.org/officeDocument/2006/relationships/image" Target="../media/image61.png"/><Relationship Id="rId10" Type="http://schemas.openxmlformats.org/officeDocument/2006/relationships/image" Target="../media/image53.png"/><Relationship Id="rId11" Type="http://schemas.openxmlformats.org/officeDocument/2006/relationships/image" Target="../media/image54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47.png"/><Relationship Id="rId14" Type="http://schemas.openxmlformats.org/officeDocument/2006/relationships/image" Target="../media/image55.jpe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jpeg"/><Relationship Id="rId18" Type="http://schemas.openxmlformats.org/officeDocument/2006/relationships/image" Target="../media/image59.jpeg"/><Relationship Id="rId19" Type="http://schemas.openxmlformats.org/officeDocument/2006/relationships/image" Target="../media/image60.jpeg"/><Relationship Id="rId1" Type="http://schemas.openxmlformats.org/officeDocument/2006/relationships/vmlDrawing" Target="../drawings/vmlDrawing2.vml"/><Relationship Id="rId2" Type="http://schemas.openxmlformats.org/officeDocument/2006/relationships/tags" Target="../tags/tag1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w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openxmlformats.org/officeDocument/2006/relationships/image" Target="../media/image9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shigaki/Dropbox/Au-Au_200GeV.mpeg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11.png"/><Relationship Id="rId1" Type="http://schemas.openxmlformats.org/officeDocument/2006/relationships/tags" Target="../tags/tag3.xml"/><Relationship Id="rId2" Type="http://schemas.microsoft.com/office/2007/relationships/media" Target="file://localhost/Users/shigaki/Dropbox/Au-Au_200GeV.mpe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w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73775"/>
            <a:ext cx="9144000" cy="1899421"/>
          </a:xfrm>
        </p:spPr>
        <p:txBody>
          <a:bodyPr/>
          <a:lstStyle/>
          <a:p>
            <a:pPr eaLnBrk="1" hangingPunct="1"/>
            <a:r>
              <a:rPr lang="en-US" altLang="ja-JP" sz="5400" dirty="0" smtClean="0"/>
              <a:t>Heavy </a:t>
            </a:r>
            <a:r>
              <a:rPr lang="en-US" altLang="ja-JP" sz="5400" dirty="0"/>
              <a:t>Ion </a:t>
            </a:r>
            <a:r>
              <a:rPr lang="en-US" altLang="ja-JP" sz="5400" dirty="0" smtClean="0"/>
              <a:t>Collisions</a:t>
            </a:r>
            <a:br>
              <a:rPr lang="en-US" altLang="ja-JP" sz="5400" dirty="0" smtClean="0"/>
            </a:br>
            <a:r>
              <a:rPr lang="en-US" altLang="ja-JP" sz="3200" dirty="0" smtClean="0"/>
              <a:t>and</a:t>
            </a:r>
            <a:r>
              <a:rPr lang="en-US" altLang="ja-JP" sz="4000" dirty="0" smtClean="0"/>
              <a:t> Challenges </a:t>
            </a:r>
            <a:r>
              <a:rPr lang="en-US" altLang="ja-JP" sz="3200" dirty="0" smtClean="0"/>
              <a:t>to </a:t>
            </a:r>
            <a:r>
              <a:rPr lang="en-US" altLang="ja-JP" sz="4000" dirty="0" smtClean="0"/>
              <a:t>Access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5400" dirty="0" smtClean="0"/>
              <a:t>Extreme Conditions</a:t>
            </a:r>
            <a:endParaRPr lang="ja-JP" altLang="ja-JP" sz="54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030690"/>
            <a:ext cx="8001000" cy="2143125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0080"/>
                </a:solidFill>
              </a:rPr>
              <a:t>Kenta Shigaki</a:t>
            </a:r>
            <a:endParaRPr lang="en-US" altLang="ja-JP" sz="4000" dirty="0">
              <a:solidFill>
                <a:srgbClr val="000080"/>
              </a:solidFill>
            </a:endParaRPr>
          </a:p>
          <a:p>
            <a:pPr eaLnBrk="1" hangingPunct="1"/>
            <a:r>
              <a:rPr lang="en-US" altLang="ja-JP" sz="2800" dirty="0" smtClean="0">
                <a:solidFill>
                  <a:srgbClr val="000080"/>
                </a:solidFill>
              </a:rPr>
              <a:t>(Hiroshima University                    )</a:t>
            </a:r>
          </a:p>
          <a:p>
            <a:pPr eaLnBrk="1" hangingPunct="1"/>
            <a:endParaRPr lang="en-US" altLang="ja-JP" sz="800" dirty="0" smtClean="0">
              <a:solidFill>
                <a:srgbClr val="000080"/>
              </a:solidFill>
            </a:endParaRP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13 March, 2018</a:t>
            </a: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CEA </a:t>
            </a:r>
            <a:r>
              <a:rPr lang="en-US" altLang="ja-JP" sz="1800" dirty="0" err="1" smtClean="0">
                <a:solidFill>
                  <a:srgbClr val="000080"/>
                </a:solidFill>
              </a:rPr>
              <a:t>Saclay</a:t>
            </a:r>
            <a:r>
              <a:rPr lang="en-US" altLang="ja-JP" sz="1800" dirty="0" smtClean="0">
                <a:solidFill>
                  <a:srgbClr val="000080"/>
                </a:solidFill>
              </a:rPr>
              <a:t>, France</a:t>
            </a:r>
            <a:endParaRPr lang="ja-JP" altLang="ja-JP" sz="1800" dirty="0" smtClean="0">
              <a:solidFill>
                <a:srgbClr val="000080"/>
              </a:solidFill>
            </a:endParaRPr>
          </a:p>
        </p:txBody>
      </p:sp>
      <p:pic>
        <p:nvPicPr>
          <p:cNvPr id="14340" name="Picture 4" descr="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62" y="4793900"/>
            <a:ext cx="16668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79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energy loss in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deconfined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matter</a:t>
            </a:r>
          </a:p>
          <a:p>
            <a:pPr marL="457200" lvl="1" indent="0">
              <a:buNone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→ high transverse momentum jets suppressed</a:t>
            </a:r>
          </a:p>
          <a:p>
            <a:pPr marL="457200" lvl="1" indent="0">
              <a:buNone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→ azimuthal back-to-back correlation modified/lost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First Signature of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Matter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49188" name="AutoShape 4"/>
          <p:cNvSpPr>
            <a:spLocks noChangeArrowheads="1"/>
          </p:cNvSpPr>
          <p:nvPr/>
        </p:nvSpPr>
        <p:spPr bwMode="auto">
          <a:xfrm rot="-5400000">
            <a:off x="3842544" y="3272564"/>
            <a:ext cx="590550" cy="1436688"/>
          </a:xfrm>
          <a:prstGeom prst="can">
            <a:avLst>
              <a:gd name="adj" fmla="val 6082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56" name="Freeform 5"/>
          <p:cNvSpPr>
            <a:spLocks/>
          </p:cNvSpPr>
          <p:nvPr/>
        </p:nvSpPr>
        <p:spPr bwMode="auto">
          <a:xfrm>
            <a:off x="1976438" y="3660708"/>
            <a:ext cx="2382837" cy="350837"/>
          </a:xfrm>
          <a:custGeom>
            <a:avLst/>
            <a:gdLst>
              <a:gd name="T0" fmla="*/ 0 w 1501"/>
              <a:gd name="T1" fmla="*/ 2147483647 h 221"/>
              <a:gd name="T2" fmla="*/ 2147483647 w 1501"/>
              <a:gd name="T3" fmla="*/ 2147483647 h 221"/>
              <a:gd name="T4" fmla="*/ 2147483647 w 1501"/>
              <a:gd name="T5" fmla="*/ 0 h 221"/>
              <a:gd name="T6" fmla="*/ 0 60000 65536"/>
              <a:gd name="T7" fmla="*/ 0 60000 65536"/>
              <a:gd name="T8" fmla="*/ 0 60000 65536"/>
              <a:gd name="T9" fmla="*/ 0 w 1501"/>
              <a:gd name="T10" fmla="*/ 0 h 221"/>
              <a:gd name="T11" fmla="*/ 1501 w 1501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" h="221">
                <a:moveTo>
                  <a:pt x="0" y="221"/>
                </a:moveTo>
                <a:lnTo>
                  <a:pt x="1317" y="221"/>
                </a:lnTo>
                <a:lnTo>
                  <a:pt x="1501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57" name="Freeform 6"/>
          <p:cNvSpPr>
            <a:spLocks/>
          </p:cNvSpPr>
          <p:nvPr/>
        </p:nvSpPr>
        <p:spPr bwMode="auto">
          <a:xfrm>
            <a:off x="3987800" y="4197283"/>
            <a:ext cx="2508250" cy="350837"/>
          </a:xfrm>
          <a:custGeom>
            <a:avLst/>
            <a:gdLst>
              <a:gd name="T0" fmla="*/ 2147483647 w 1580"/>
              <a:gd name="T1" fmla="*/ 0 h 221"/>
              <a:gd name="T2" fmla="*/ 2147483647 w 1580"/>
              <a:gd name="T3" fmla="*/ 2147483647 h 221"/>
              <a:gd name="T4" fmla="*/ 0 w 1580"/>
              <a:gd name="T5" fmla="*/ 2147483647 h 221"/>
              <a:gd name="T6" fmla="*/ 0 60000 65536"/>
              <a:gd name="T7" fmla="*/ 0 60000 65536"/>
              <a:gd name="T8" fmla="*/ 0 60000 65536"/>
              <a:gd name="T9" fmla="*/ 0 w 1580"/>
              <a:gd name="T10" fmla="*/ 0 h 221"/>
              <a:gd name="T11" fmla="*/ 1580 w 1580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0" h="221">
                <a:moveTo>
                  <a:pt x="1580" y="0"/>
                </a:moveTo>
                <a:lnTo>
                  <a:pt x="184" y="1"/>
                </a:lnTo>
                <a:lnTo>
                  <a:pt x="0" y="221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1" name="Line 7"/>
          <p:cNvSpPr>
            <a:spLocks noChangeShapeType="1"/>
          </p:cNvSpPr>
          <p:nvPr/>
        </p:nvSpPr>
        <p:spPr bwMode="auto">
          <a:xfrm rot="20991552" flipV="1">
            <a:off x="4264025" y="3063808"/>
            <a:ext cx="157163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2" name="Line 8"/>
          <p:cNvSpPr>
            <a:spLocks noChangeShapeType="1"/>
          </p:cNvSpPr>
          <p:nvPr/>
        </p:nvSpPr>
        <p:spPr bwMode="auto">
          <a:xfrm flipV="1">
            <a:off x="4489450" y="2739958"/>
            <a:ext cx="317500" cy="750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3" name="Line 9"/>
          <p:cNvSpPr>
            <a:spLocks noChangeShapeType="1"/>
          </p:cNvSpPr>
          <p:nvPr/>
        </p:nvSpPr>
        <p:spPr bwMode="auto">
          <a:xfrm flipV="1">
            <a:off x="4611688" y="3336858"/>
            <a:ext cx="279400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4" name="Line 10"/>
          <p:cNvSpPr>
            <a:spLocks noChangeShapeType="1"/>
          </p:cNvSpPr>
          <p:nvPr/>
        </p:nvSpPr>
        <p:spPr bwMode="auto">
          <a:xfrm flipV="1">
            <a:off x="4397375" y="2981258"/>
            <a:ext cx="146050" cy="569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195" name="Line 11"/>
          <p:cNvSpPr>
            <a:spLocks noChangeShapeType="1"/>
          </p:cNvSpPr>
          <p:nvPr/>
        </p:nvSpPr>
        <p:spPr bwMode="auto">
          <a:xfrm flipV="1">
            <a:off x="4476750" y="2466908"/>
            <a:ext cx="874713" cy="11255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3" name="Line 12"/>
          <p:cNvSpPr>
            <a:spLocks noChangeShapeType="1"/>
          </p:cNvSpPr>
          <p:nvPr/>
        </p:nvSpPr>
        <p:spPr bwMode="auto">
          <a:xfrm flipH="1">
            <a:off x="3635375" y="4705283"/>
            <a:ext cx="288925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4" name="Line 13"/>
          <p:cNvSpPr>
            <a:spLocks noChangeShapeType="1"/>
          </p:cNvSpPr>
          <p:nvPr/>
        </p:nvSpPr>
        <p:spPr bwMode="auto">
          <a:xfrm flipH="1">
            <a:off x="3692525" y="4643370"/>
            <a:ext cx="173038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5" name="Line 14"/>
          <p:cNvSpPr>
            <a:spLocks noChangeShapeType="1"/>
          </p:cNvSpPr>
          <p:nvPr/>
        </p:nvSpPr>
        <p:spPr bwMode="auto">
          <a:xfrm flipH="1">
            <a:off x="3586163" y="4608445"/>
            <a:ext cx="27940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6" name="Line 15"/>
          <p:cNvSpPr>
            <a:spLocks noChangeShapeType="1"/>
          </p:cNvSpPr>
          <p:nvPr/>
        </p:nvSpPr>
        <p:spPr bwMode="auto">
          <a:xfrm flipH="1">
            <a:off x="3282950" y="4548120"/>
            <a:ext cx="6508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7" name="Line 16"/>
          <p:cNvSpPr>
            <a:spLocks noChangeShapeType="1"/>
          </p:cNvSpPr>
          <p:nvPr/>
        </p:nvSpPr>
        <p:spPr bwMode="auto">
          <a:xfrm flipH="1">
            <a:off x="3960813" y="4617970"/>
            <a:ext cx="2540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8" name="Line 17"/>
          <p:cNvSpPr>
            <a:spLocks noChangeShapeType="1"/>
          </p:cNvSpPr>
          <p:nvPr/>
        </p:nvSpPr>
        <p:spPr bwMode="auto">
          <a:xfrm>
            <a:off x="4024313" y="4600508"/>
            <a:ext cx="149225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02" name="Text Box 18"/>
          <p:cNvSpPr txBox="1">
            <a:spLocks noChangeArrowheads="1"/>
          </p:cNvSpPr>
          <p:nvPr/>
        </p:nvSpPr>
        <p:spPr bwMode="auto">
          <a:xfrm>
            <a:off x="3308052" y="2681900"/>
            <a:ext cx="126394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 smtClean="0">
                <a:latin typeface="Franklin Gothic Medium" charset="0"/>
              </a:rPr>
              <a:t>hadron jet</a:t>
            </a:r>
            <a:endParaRPr kumimoji="0" lang="ja-JP" altLang="en-US" sz="1600" dirty="0">
              <a:latin typeface="Franklin Gothic Medium" charset="0"/>
            </a:endParaRPr>
          </a:p>
        </p:txBody>
      </p:sp>
      <p:sp>
        <p:nvSpPr>
          <p:cNvPr id="349203" name="Text Box 19"/>
          <p:cNvSpPr txBox="1">
            <a:spLocks noChangeArrowheads="1"/>
          </p:cNvSpPr>
          <p:nvPr/>
        </p:nvSpPr>
        <p:spPr bwMode="auto">
          <a:xfrm>
            <a:off x="4139952" y="2039870"/>
            <a:ext cx="295141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>
                <a:solidFill>
                  <a:srgbClr val="FF9966"/>
                </a:solidFill>
                <a:latin typeface="Franklin Gothic Medium" charset="0"/>
              </a:rPr>
              <a:t>leading hadron with high </a:t>
            </a:r>
            <a:r>
              <a:rPr kumimoji="0" lang="en-US" altLang="ja-JP" sz="1600" i="1" dirty="0" err="1">
                <a:solidFill>
                  <a:srgbClr val="FF9966"/>
                </a:solidFill>
                <a:latin typeface="Franklin Gothic Medium" charset="0"/>
              </a:rPr>
              <a:t>p</a:t>
            </a:r>
            <a:r>
              <a:rPr kumimoji="0" lang="en-US" altLang="ja-JP" sz="1600" baseline="-25000" dirty="0" err="1">
                <a:solidFill>
                  <a:srgbClr val="FF9966"/>
                </a:solidFill>
                <a:latin typeface="Franklin Gothic Medium" charset="0"/>
              </a:rPr>
              <a:t>T</a:t>
            </a:r>
            <a:endParaRPr kumimoji="0" lang="ja-JP" altLang="en-US" sz="1600" baseline="-25000" dirty="0">
              <a:solidFill>
                <a:srgbClr val="FF9966"/>
              </a:solidFill>
              <a:latin typeface="Franklin Gothic Medium" charset="0"/>
            </a:endParaRPr>
          </a:p>
        </p:txBody>
      </p:sp>
      <p:sp>
        <p:nvSpPr>
          <p:cNvPr id="49171" name="Freeform 20"/>
          <p:cNvSpPr>
            <a:spLocks/>
          </p:cNvSpPr>
          <p:nvPr/>
        </p:nvSpPr>
        <p:spPr bwMode="auto">
          <a:xfrm>
            <a:off x="4084638" y="4011545"/>
            <a:ext cx="200025" cy="187325"/>
          </a:xfrm>
          <a:custGeom>
            <a:avLst/>
            <a:gdLst>
              <a:gd name="T0" fmla="*/ 0 w 109"/>
              <a:gd name="T1" fmla="*/ 2147483647 h 140"/>
              <a:gd name="T2" fmla="*/ 2147483647 w 109"/>
              <a:gd name="T3" fmla="*/ 2147483647 h 140"/>
              <a:gd name="T4" fmla="*/ 2147483647 w 109"/>
              <a:gd name="T5" fmla="*/ 2147483647 h 140"/>
              <a:gd name="T6" fmla="*/ 2147483647 w 109"/>
              <a:gd name="T7" fmla="*/ 2147483647 h 140"/>
              <a:gd name="T8" fmla="*/ 2147483647 w 109"/>
              <a:gd name="T9" fmla="*/ 2147483647 h 140"/>
              <a:gd name="T10" fmla="*/ 2147483647 w 109"/>
              <a:gd name="T11" fmla="*/ 2147483647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40"/>
              <a:gd name="T20" fmla="*/ 109 w 109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40">
                <a:moveTo>
                  <a:pt x="0" y="11"/>
                </a:moveTo>
                <a:cubicBezTo>
                  <a:pt x="38" y="5"/>
                  <a:pt x="77" y="0"/>
                  <a:pt x="80" y="11"/>
                </a:cubicBezTo>
                <a:cubicBezTo>
                  <a:pt x="83" y="22"/>
                  <a:pt x="12" y="64"/>
                  <a:pt x="16" y="75"/>
                </a:cubicBezTo>
                <a:cubicBezTo>
                  <a:pt x="20" y="86"/>
                  <a:pt x="99" y="66"/>
                  <a:pt x="104" y="75"/>
                </a:cubicBezTo>
                <a:cubicBezTo>
                  <a:pt x="109" y="84"/>
                  <a:pt x="49" y="122"/>
                  <a:pt x="48" y="131"/>
                </a:cubicBezTo>
                <a:cubicBezTo>
                  <a:pt x="47" y="140"/>
                  <a:pt x="88" y="132"/>
                  <a:pt x="96" y="13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72" name="Text Box 21"/>
          <p:cNvSpPr txBox="1">
            <a:spLocks noChangeArrowheads="1"/>
          </p:cNvSpPr>
          <p:nvPr/>
        </p:nvSpPr>
        <p:spPr bwMode="auto">
          <a:xfrm>
            <a:off x="4211639" y="5206933"/>
            <a:ext cx="1152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 smtClean="0">
                <a:latin typeface="Franklin Gothic Medium" charset="0"/>
              </a:rPr>
              <a:t>hadron jet</a:t>
            </a:r>
            <a:endParaRPr kumimoji="0" lang="ja-JP" altLang="en-US" sz="1600" dirty="0">
              <a:latin typeface="Franklin Gothic Medium" charset="0"/>
            </a:endParaRPr>
          </a:p>
        </p:txBody>
      </p:sp>
      <p:sp>
        <p:nvSpPr>
          <p:cNvPr id="49173" name="Text Box 22"/>
          <p:cNvSpPr txBox="1">
            <a:spLocks noChangeArrowheads="1"/>
          </p:cNvSpPr>
          <p:nvPr/>
        </p:nvSpPr>
        <p:spPr bwMode="auto">
          <a:xfrm>
            <a:off x="2124075" y="5711758"/>
            <a:ext cx="2735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600" dirty="0" smtClean="0">
                <a:solidFill>
                  <a:srgbClr val="FF9966"/>
                </a:solidFill>
                <a:latin typeface="Franklin Gothic Medium" charset="0"/>
              </a:rPr>
              <a:t>leading hadron with high </a:t>
            </a:r>
            <a:r>
              <a:rPr kumimoji="0" lang="en-US" altLang="ja-JP" sz="1600" i="1" dirty="0" err="1" smtClean="0">
                <a:solidFill>
                  <a:srgbClr val="FF9966"/>
                </a:solidFill>
                <a:latin typeface="Franklin Gothic Medium" charset="0"/>
              </a:rPr>
              <a:t>p</a:t>
            </a:r>
            <a:r>
              <a:rPr kumimoji="0" lang="en-US" altLang="ja-JP" sz="1600" baseline="-25000" dirty="0" err="1" smtClean="0">
                <a:solidFill>
                  <a:srgbClr val="FF9966"/>
                </a:solidFill>
                <a:latin typeface="Franklin Gothic Medium" charset="0"/>
              </a:rPr>
              <a:t>T</a:t>
            </a:r>
            <a:endParaRPr kumimoji="0" lang="ja-JP" altLang="en-US" sz="1600" baseline="-25000" dirty="0">
              <a:solidFill>
                <a:srgbClr val="FF9966"/>
              </a:solidFill>
              <a:latin typeface="Franklin Gothic Medium" charset="0"/>
            </a:endParaRPr>
          </a:p>
        </p:txBody>
      </p:sp>
      <p:sp>
        <p:nvSpPr>
          <p:cNvPr id="49174" name="Text Box 23"/>
          <p:cNvSpPr txBox="1">
            <a:spLocks noChangeArrowheads="1"/>
          </p:cNvSpPr>
          <p:nvPr/>
        </p:nvSpPr>
        <p:spPr bwMode="auto">
          <a:xfrm>
            <a:off x="1448781" y="3622608"/>
            <a:ext cx="172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400" dirty="0" smtClean="0">
                <a:solidFill>
                  <a:srgbClr val="0000FF"/>
                </a:solidFill>
                <a:latin typeface="Franklin Gothic Medium" charset="0"/>
              </a:rPr>
              <a:t>(anti-)quark/gluon</a:t>
            </a:r>
            <a:endParaRPr kumimoji="0" lang="ja-JP" altLang="en-US" sz="1400" dirty="0">
              <a:solidFill>
                <a:srgbClr val="0000FF"/>
              </a:solidFill>
              <a:latin typeface="Franklin Gothic Medium" charset="0"/>
            </a:endParaRPr>
          </a:p>
        </p:txBody>
      </p:sp>
      <p:sp>
        <p:nvSpPr>
          <p:cNvPr id="49175" name="Text Box 24"/>
          <p:cNvSpPr txBox="1">
            <a:spLocks noChangeArrowheads="1"/>
          </p:cNvSpPr>
          <p:nvPr/>
        </p:nvSpPr>
        <p:spPr bwMode="auto">
          <a:xfrm>
            <a:off x="5548144" y="4271895"/>
            <a:ext cx="15846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400" dirty="0" smtClean="0">
                <a:solidFill>
                  <a:srgbClr val="0000FF"/>
                </a:solidFill>
                <a:latin typeface="Franklin Gothic Medium" charset="0"/>
              </a:rPr>
              <a:t>(anti-)quark/gluon</a:t>
            </a:r>
            <a:endParaRPr kumimoji="0" lang="ja-JP" altLang="en-US" sz="1400" dirty="0">
              <a:solidFill>
                <a:srgbClr val="0000FF"/>
              </a:solidFill>
              <a:latin typeface="Franklin Gothic Medium" charset="0"/>
            </a:endParaRPr>
          </a:p>
        </p:txBody>
      </p:sp>
      <p:sp>
        <p:nvSpPr>
          <p:cNvPr id="349209" name="Line 25"/>
          <p:cNvSpPr>
            <a:spLocks noChangeShapeType="1"/>
          </p:cNvSpPr>
          <p:nvPr/>
        </p:nvSpPr>
        <p:spPr bwMode="auto">
          <a:xfrm rot="20991552" flipV="1">
            <a:off x="4297363" y="3446395"/>
            <a:ext cx="39687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0" name="Line 26"/>
          <p:cNvSpPr>
            <a:spLocks noChangeShapeType="1"/>
          </p:cNvSpPr>
          <p:nvPr/>
        </p:nvSpPr>
        <p:spPr bwMode="auto">
          <a:xfrm flipV="1">
            <a:off x="4394200" y="3373370"/>
            <a:ext cx="460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1" name="Line 27"/>
          <p:cNvSpPr>
            <a:spLocks noChangeShapeType="1"/>
          </p:cNvSpPr>
          <p:nvPr/>
        </p:nvSpPr>
        <p:spPr bwMode="auto">
          <a:xfrm flipV="1">
            <a:off x="4500563" y="3300345"/>
            <a:ext cx="71437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2" name="Line 28"/>
          <p:cNvSpPr>
            <a:spLocks noChangeShapeType="1"/>
          </p:cNvSpPr>
          <p:nvPr/>
        </p:nvSpPr>
        <p:spPr bwMode="auto">
          <a:xfrm flipV="1">
            <a:off x="4613275" y="3497195"/>
            <a:ext cx="103188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3" name="Line 29"/>
          <p:cNvSpPr>
            <a:spLocks noChangeShapeType="1"/>
          </p:cNvSpPr>
          <p:nvPr/>
        </p:nvSpPr>
        <p:spPr bwMode="auto">
          <a:xfrm flipV="1">
            <a:off x="4483100" y="3228908"/>
            <a:ext cx="279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607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49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49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49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49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4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49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8" grpId="0" animBg="1"/>
      <p:bldP spid="349191" grpId="0" animBg="1"/>
      <p:bldP spid="349192" grpId="0" animBg="1"/>
      <p:bldP spid="349193" grpId="0" animBg="1"/>
      <p:bldP spid="349194" grpId="0" animBg="1"/>
      <p:bldP spid="349195" grpId="0" animBg="1"/>
      <p:bldP spid="349202" grpId="0"/>
      <p:bldP spid="349203" grpId="0"/>
      <p:bldP spid="349209" grpId="0" animBg="1"/>
      <p:bldP spid="349210" grpId="0" animBg="1"/>
      <p:bldP spid="349211" grpId="0" animBg="1"/>
      <p:bldP spid="349212" grpId="0" animBg="1"/>
      <p:bldP spid="3492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コンテンツ プレースホルダ 6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thermal radiation if in equilibrium</a:t>
            </a:r>
          </a:p>
          <a:p>
            <a:r>
              <a:rPr lang="en-US" altLang="ja-JP" smtClean="0"/>
              <a:t>emission spectrum </a:t>
            </a:r>
            <a:r>
              <a:rPr lang="en-US" altLang="ja-JP" smtClean="0">
                <a:sym typeface="Symbol" pitchFamily="18" charset="2"/>
              </a:rPr>
              <a:t></a:t>
            </a:r>
            <a:r>
              <a:rPr lang="en-US" altLang="ja-JP" smtClean="0"/>
              <a:t> temperature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real and virtual thermal photons</a:t>
            </a:r>
          </a:p>
          <a:p>
            <a:pPr>
              <a:buFont typeface="Wingdings" pitchFamily="2" charset="2"/>
              <a:buNone/>
            </a:pPr>
            <a:endParaRPr lang="ja-JP" altLang="en-US" smtClean="0"/>
          </a:p>
        </p:txBody>
      </p:sp>
      <p:pic>
        <p:nvPicPr>
          <p:cNvPr id="22530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171700"/>
            <a:ext cx="35718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495550"/>
            <a:ext cx="449421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99176" cy="8366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Photons as Wide Scale Thermometer</a:t>
            </a:r>
            <a:endParaRPr lang="en-US" altLang="ja-JP" dirty="0" smtClean="0">
              <a:latin typeface="Arial" charset="0"/>
              <a:cs typeface="Arial" charset="0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1060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コンテンツ プレースホルダ 1"/>
          <p:cNvSpPr>
            <a:spLocks noGrp="1"/>
          </p:cNvSpPr>
          <p:nvPr>
            <p:ph idx="13"/>
          </p:nvPr>
        </p:nvSpPr>
        <p:spPr>
          <a:xfrm flipH="1">
            <a:off x="457200" y="1143000"/>
            <a:ext cx="8218488" cy="5167313"/>
          </a:xfrm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355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Photon Production Everywhere</a:t>
            </a:r>
            <a:endParaRPr lang="ja-JP" altLang="en-US" dirty="0" smtClean="0"/>
          </a:p>
        </p:txBody>
      </p:sp>
      <p:sp>
        <p:nvSpPr>
          <p:cNvPr id="23556" name="正方形/長方形 6"/>
          <p:cNvSpPr>
            <a:spLocks noChangeArrowheads="1"/>
          </p:cNvSpPr>
          <p:nvPr/>
        </p:nvSpPr>
        <p:spPr bwMode="auto">
          <a:xfrm flipH="1"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</p:txBody>
      </p:sp>
      <p:grpSp>
        <p:nvGrpSpPr>
          <p:cNvPr id="23557" name="Group 166"/>
          <p:cNvGrpSpPr>
            <a:grpSpLocks/>
          </p:cNvGrpSpPr>
          <p:nvPr/>
        </p:nvGrpSpPr>
        <p:grpSpPr bwMode="auto">
          <a:xfrm flipH="1">
            <a:off x="828" y="1085850"/>
            <a:ext cx="9163050" cy="3063875"/>
            <a:chOff x="-12" y="655"/>
            <a:chExt cx="5772" cy="1930"/>
          </a:xfrm>
        </p:grpSpPr>
        <p:sp>
          <p:nvSpPr>
            <p:cNvPr id="23581" name="Rectangle 167"/>
            <p:cNvSpPr>
              <a:spLocks noChangeArrowheads="1"/>
            </p:cNvSpPr>
            <p:nvPr/>
          </p:nvSpPr>
          <p:spPr bwMode="auto">
            <a:xfrm>
              <a:off x="0" y="672"/>
              <a:ext cx="5760" cy="19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ja-JP" sz="1800" b="0">
                <a:latin typeface="Arial" charset="0"/>
              </a:endParaRPr>
            </a:p>
          </p:txBody>
        </p:sp>
        <p:sp>
          <p:nvSpPr>
            <p:cNvPr id="23582" name="Rectangle 168"/>
            <p:cNvSpPr>
              <a:spLocks noChangeArrowheads="1"/>
            </p:cNvSpPr>
            <p:nvPr/>
          </p:nvSpPr>
          <p:spPr bwMode="auto">
            <a:xfrm>
              <a:off x="2228" y="686"/>
              <a:ext cx="1361" cy="1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3583" name="Picture 1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/>
            <a:stretch>
              <a:fillRect/>
            </a:stretch>
          </p:blipFill>
          <p:spPr bwMode="auto">
            <a:xfrm>
              <a:off x="5233" y="1054"/>
              <a:ext cx="51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4" name="Group 170"/>
            <p:cNvGrpSpPr>
              <a:grpSpLocks/>
            </p:cNvGrpSpPr>
            <p:nvPr/>
          </p:nvGrpSpPr>
          <p:grpSpPr bwMode="auto">
            <a:xfrm>
              <a:off x="4014" y="685"/>
              <a:ext cx="1467" cy="1872"/>
              <a:chOff x="2143" y="2471"/>
              <a:chExt cx="1467" cy="1872"/>
            </a:xfrm>
          </p:grpSpPr>
          <p:sp>
            <p:nvSpPr>
              <p:cNvPr id="23605" name="Rectangle 171"/>
              <p:cNvSpPr>
                <a:spLocks noChangeArrowheads="1"/>
              </p:cNvSpPr>
              <p:nvPr/>
            </p:nvSpPr>
            <p:spPr bwMode="auto">
              <a:xfrm>
                <a:off x="2143" y="2471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6" name="Group 172"/>
              <p:cNvGrpSpPr>
                <a:grpSpLocks/>
              </p:cNvGrpSpPr>
              <p:nvPr/>
            </p:nvGrpSpPr>
            <p:grpSpPr bwMode="auto">
              <a:xfrm>
                <a:off x="2485" y="2747"/>
                <a:ext cx="1125" cy="1241"/>
                <a:chOff x="672" y="1159"/>
                <a:chExt cx="1125" cy="1241"/>
              </a:xfrm>
            </p:grpSpPr>
            <p:pic>
              <p:nvPicPr>
                <p:cNvPr id="23607" name="Picture 17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41"/>
                <a:stretch>
                  <a:fillRect/>
                </a:stretch>
              </p:blipFill>
              <p:spPr bwMode="auto">
                <a:xfrm>
                  <a:off x="672" y="1248"/>
                  <a:ext cx="727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8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861" y="1159"/>
                  <a:ext cx="9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Pre-equilibrium</a:t>
                  </a:r>
                </a:p>
              </p:txBody>
            </p:sp>
          </p:grpSp>
        </p:grpSp>
        <p:grpSp>
          <p:nvGrpSpPr>
            <p:cNvPr id="23585" name="Group 175"/>
            <p:cNvGrpSpPr>
              <a:grpSpLocks/>
            </p:cNvGrpSpPr>
            <p:nvPr/>
          </p:nvGrpSpPr>
          <p:grpSpPr bwMode="auto">
            <a:xfrm>
              <a:off x="3192" y="685"/>
              <a:ext cx="1361" cy="1872"/>
              <a:chOff x="2171" y="685"/>
              <a:chExt cx="1361" cy="1872"/>
            </a:xfrm>
          </p:grpSpPr>
          <p:sp>
            <p:nvSpPr>
              <p:cNvPr id="23601" name="Rectangle 176"/>
              <p:cNvSpPr>
                <a:spLocks noChangeArrowheads="1"/>
              </p:cNvSpPr>
              <p:nvPr/>
            </p:nvSpPr>
            <p:spPr bwMode="auto">
              <a:xfrm>
                <a:off x="2171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2" name="Group 177"/>
              <p:cNvGrpSpPr>
                <a:grpSpLocks/>
              </p:cNvGrpSpPr>
              <p:nvPr/>
            </p:nvGrpSpPr>
            <p:grpSpPr bwMode="auto">
              <a:xfrm>
                <a:off x="2483" y="736"/>
                <a:ext cx="1000" cy="1414"/>
                <a:chOff x="2483" y="736"/>
                <a:chExt cx="1000" cy="1414"/>
              </a:xfrm>
            </p:grpSpPr>
            <p:pic>
              <p:nvPicPr>
                <p:cNvPr id="23603" name="Picture 17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54047" b="18518"/>
                <a:stretch>
                  <a:fillRect/>
                </a:stretch>
              </p:blipFill>
              <p:spPr bwMode="auto">
                <a:xfrm>
                  <a:off x="2483" y="998"/>
                  <a:ext cx="706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4" name="Rectangle 179"/>
                <p:cNvSpPr>
                  <a:spLocks noChangeArrowheads="1"/>
                </p:cNvSpPr>
                <p:nvPr/>
              </p:nvSpPr>
              <p:spPr bwMode="auto">
                <a:xfrm>
                  <a:off x="2579" y="736"/>
                  <a:ext cx="90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Thermalization</a:t>
                  </a:r>
                </a:p>
              </p:txBody>
            </p:sp>
          </p:grpSp>
        </p:grpSp>
        <p:grpSp>
          <p:nvGrpSpPr>
            <p:cNvPr id="23586" name="Group 180"/>
            <p:cNvGrpSpPr>
              <a:grpSpLocks/>
            </p:cNvGrpSpPr>
            <p:nvPr/>
          </p:nvGrpSpPr>
          <p:grpSpPr bwMode="auto">
            <a:xfrm>
              <a:off x="2256" y="685"/>
              <a:ext cx="1361" cy="1872"/>
              <a:chOff x="2256" y="685"/>
              <a:chExt cx="1361" cy="1872"/>
            </a:xfrm>
          </p:grpSpPr>
          <p:sp>
            <p:nvSpPr>
              <p:cNvPr id="23597" name="Rectangle 181"/>
              <p:cNvSpPr>
                <a:spLocks noChangeArrowheads="1"/>
              </p:cNvSpPr>
              <p:nvPr/>
            </p:nvSpPr>
            <p:spPr bwMode="auto">
              <a:xfrm>
                <a:off x="2256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8" name="Group 182"/>
              <p:cNvGrpSpPr>
                <a:grpSpLocks/>
              </p:cNvGrpSpPr>
              <p:nvPr/>
            </p:nvGrpSpPr>
            <p:grpSpPr bwMode="auto">
              <a:xfrm>
                <a:off x="2511" y="891"/>
                <a:ext cx="764" cy="1283"/>
                <a:chOff x="2511" y="891"/>
                <a:chExt cx="764" cy="1283"/>
              </a:xfrm>
            </p:grpSpPr>
            <p:pic>
              <p:nvPicPr>
                <p:cNvPr id="23599" name="Picture 18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27"/>
                <a:stretch>
                  <a:fillRect/>
                </a:stretch>
              </p:blipFill>
              <p:spPr bwMode="auto">
                <a:xfrm>
                  <a:off x="2511" y="1022"/>
                  <a:ext cx="764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2518" y="891"/>
                  <a:ext cx="722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 dirty="0">
                      <a:solidFill>
                        <a:schemeClr val="bg1"/>
                      </a:solidFill>
                      <a:latin typeface="Arial" charset="0"/>
                    </a:rPr>
                    <a:t>QGP </a:t>
                  </a:r>
                  <a:r>
                    <a:rPr kumimoji="0" lang="en-US" altLang="ja-JP" sz="1400" dirty="0" smtClean="0">
                      <a:solidFill>
                        <a:schemeClr val="bg1"/>
                      </a:solidFill>
                      <a:latin typeface="Arial" charset="0"/>
                    </a:rPr>
                    <a:t>phase</a:t>
                  </a:r>
                  <a:endParaRPr kumimoji="0" lang="en-US" altLang="ja-JP" sz="1400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3587" name="Group 185"/>
            <p:cNvGrpSpPr>
              <a:grpSpLocks/>
            </p:cNvGrpSpPr>
            <p:nvPr/>
          </p:nvGrpSpPr>
          <p:grpSpPr bwMode="auto">
            <a:xfrm>
              <a:off x="1151" y="685"/>
              <a:ext cx="1361" cy="1872"/>
              <a:chOff x="2143" y="686"/>
              <a:chExt cx="1361" cy="1872"/>
            </a:xfrm>
          </p:grpSpPr>
          <p:sp>
            <p:nvSpPr>
              <p:cNvPr id="23593" name="Rectangle 186"/>
              <p:cNvSpPr>
                <a:spLocks noChangeArrowheads="1"/>
              </p:cNvSpPr>
              <p:nvPr/>
            </p:nvSpPr>
            <p:spPr bwMode="auto">
              <a:xfrm>
                <a:off x="2143" y="686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4" name="Group 187"/>
              <p:cNvGrpSpPr>
                <a:grpSpLocks/>
              </p:cNvGrpSpPr>
              <p:nvPr/>
            </p:nvGrpSpPr>
            <p:grpSpPr bwMode="auto">
              <a:xfrm>
                <a:off x="2145" y="714"/>
                <a:ext cx="1217" cy="1385"/>
                <a:chOff x="2880" y="912"/>
                <a:chExt cx="1217" cy="1385"/>
              </a:xfrm>
            </p:grpSpPr>
            <p:pic>
              <p:nvPicPr>
                <p:cNvPr id="23595" name="Picture 188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447"/>
                <a:stretch>
                  <a:fillRect/>
                </a:stretch>
              </p:blipFill>
              <p:spPr bwMode="auto">
                <a:xfrm>
                  <a:off x="2880" y="1296"/>
                  <a:ext cx="1161" cy="1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6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312" y="912"/>
                  <a:ext cx="78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Mixed phase</a:t>
                  </a:r>
                </a:p>
              </p:txBody>
            </p:sp>
          </p:grpSp>
        </p:grpSp>
        <p:grpSp>
          <p:nvGrpSpPr>
            <p:cNvPr id="23588" name="Group 190"/>
            <p:cNvGrpSpPr>
              <a:grpSpLocks/>
            </p:cNvGrpSpPr>
            <p:nvPr/>
          </p:nvGrpSpPr>
          <p:grpSpPr bwMode="auto">
            <a:xfrm>
              <a:off x="-12" y="655"/>
              <a:ext cx="1547" cy="1902"/>
              <a:chOff x="2098" y="655"/>
              <a:chExt cx="1547" cy="1902"/>
            </a:xfrm>
          </p:grpSpPr>
          <p:sp>
            <p:nvSpPr>
              <p:cNvPr id="23589" name="Rectangle 191"/>
              <p:cNvSpPr>
                <a:spLocks noChangeArrowheads="1"/>
              </p:cNvSpPr>
              <p:nvPr/>
            </p:nvSpPr>
            <p:spPr bwMode="auto">
              <a:xfrm>
                <a:off x="2212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0" name="Group 192"/>
              <p:cNvGrpSpPr>
                <a:grpSpLocks/>
              </p:cNvGrpSpPr>
              <p:nvPr/>
            </p:nvGrpSpPr>
            <p:grpSpPr bwMode="auto">
              <a:xfrm>
                <a:off x="2098" y="655"/>
                <a:ext cx="1547" cy="1520"/>
                <a:chOff x="2098" y="655"/>
                <a:chExt cx="1547" cy="1520"/>
              </a:xfrm>
            </p:grpSpPr>
            <p:pic>
              <p:nvPicPr>
                <p:cNvPr id="23591" name="Picture 19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8" y="975"/>
                  <a:ext cx="1547" cy="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426" y="655"/>
                  <a:ext cx="912" cy="4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Hadronization 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(Freeze-out) +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 Expansion</a:t>
                  </a:r>
                  <a:r>
                    <a:rPr kumimoji="0" lang="en-US" altLang="ja-JP" sz="1400" b="0">
                      <a:solidFill>
                        <a:schemeClr val="bg1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</p:grpSp>
        </p:grpSp>
      </p:grpSp>
      <p:grpSp>
        <p:nvGrpSpPr>
          <p:cNvPr id="14" name="Group 195"/>
          <p:cNvGrpSpPr>
            <a:grpSpLocks/>
          </p:cNvGrpSpPr>
          <p:nvPr/>
        </p:nvGrpSpPr>
        <p:grpSpPr bwMode="auto">
          <a:xfrm flipH="1">
            <a:off x="239672" y="2528888"/>
            <a:ext cx="2819408" cy="3286125"/>
            <a:chOff x="7721" y="1593"/>
            <a:chExt cx="1776" cy="2070"/>
          </a:xfrm>
        </p:grpSpPr>
        <p:sp>
          <p:nvSpPr>
            <p:cNvPr id="23576" name="Freeform 28"/>
            <p:cNvSpPr>
              <a:spLocks/>
            </p:cNvSpPr>
            <p:nvPr/>
          </p:nvSpPr>
          <p:spPr bwMode="auto">
            <a:xfrm rot="15437307" flipH="1">
              <a:off x="8133" y="2109"/>
              <a:ext cx="1162" cy="129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7" name="AutoShape 37"/>
            <p:cNvSpPr>
              <a:spLocks noChangeArrowheads="1"/>
            </p:cNvSpPr>
            <p:nvPr/>
          </p:nvSpPr>
          <p:spPr bwMode="auto">
            <a:xfrm>
              <a:off x="7721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9019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Compton/</a:t>
              </a:r>
              <a:r>
                <a:rPr lang="en-US" altLang="ja-JP" sz="1800" b="0" dirty="0" err="1">
                  <a:latin typeface="+mn-lt"/>
                </a:rPr>
                <a:t>Annihillation</a:t>
              </a:r>
              <a:endParaRPr lang="en-US" altLang="ja-JP" sz="1800" b="0" dirty="0">
                <a:latin typeface="+mn-lt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Fragmentation</a:t>
              </a:r>
            </a:p>
          </p:txBody>
        </p:sp>
        <p:sp>
          <p:nvSpPr>
            <p:cNvPr id="23578" name="Text Box 41"/>
            <p:cNvSpPr txBox="1">
              <a:spLocks noChangeArrowheads="1"/>
            </p:cNvSpPr>
            <p:nvPr/>
          </p:nvSpPr>
          <p:spPr bwMode="auto">
            <a:xfrm>
              <a:off x="7811" y="2755"/>
              <a:ext cx="14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Prompt Photon</a:t>
              </a:r>
            </a:p>
          </p:txBody>
        </p:sp>
      </p:grpSp>
      <p:grpSp>
        <p:nvGrpSpPr>
          <p:cNvPr id="15" name="Group 163"/>
          <p:cNvGrpSpPr>
            <a:grpSpLocks/>
          </p:cNvGrpSpPr>
          <p:nvPr/>
        </p:nvGrpSpPr>
        <p:grpSpPr bwMode="auto">
          <a:xfrm flipH="1">
            <a:off x="2827335" y="2303463"/>
            <a:ext cx="3152777" cy="3511550"/>
            <a:chOff x="2283" y="1451"/>
            <a:chExt cx="1986" cy="2212"/>
          </a:xfrm>
        </p:grpSpPr>
        <p:sp>
          <p:nvSpPr>
            <p:cNvPr id="23570" name="Freeform 26"/>
            <p:cNvSpPr>
              <a:spLocks/>
            </p:cNvSpPr>
            <p:nvPr/>
          </p:nvSpPr>
          <p:spPr bwMode="auto">
            <a:xfrm rot="6017332">
              <a:off x="3455" y="2203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1" name="Line 27"/>
            <p:cNvSpPr>
              <a:spLocks noChangeShapeType="1"/>
            </p:cNvSpPr>
            <p:nvPr/>
          </p:nvSpPr>
          <p:spPr bwMode="auto">
            <a:xfrm flipH="1">
              <a:off x="4070" y="1451"/>
              <a:ext cx="199" cy="284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2" name="AutoShape 36"/>
            <p:cNvSpPr>
              <a:spLocks noChangeArrowheads="1"/>
            </p:cNvSpPr>
            <p:nvPr/>
          </p:nvSpPr>
          <p:spPr bwMode="auto">
            <a:xfrm>
              <a:off x="228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10196"/>
              </a:srgbClr>
            </a:solidFill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Jet-Photon Conversion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Jet-Bremsstrahlung (QGP) </a:t>
              </a:r>
            </a:p>
          </p:txBody>
        </p:sp>
        <p:sp>
          <p:nvSpPr>
            <p:cNvPr id="23573" name="Text Box 40"/>
            <p:cNvSpPr txBox="1">
              <a:spLocks noChangeArrowheads="1"/>
            </p:cNvSpPr>
            <p:nvPr/>
          </p:nvSpPr>
          <p:spPr bwMode="auto">
            <a:xfrm>
              <a:off x="2490" y="2755"/>
              <a:ext cx="12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 err="1">
                  <a:latin typeface="+mn-lt"/>
                </a:rPr>
                <a:t>Jet+Medium</a:t>
              </a:r>
              <a:endParaRPr lang="en-US" altLang="ja-JP" b="0" dirty="0">
                <a:latin typeface="+mn-lt"/>
              </a:endParaRPr>
            </a:p>
          </p:txBody>
        </p:sp>
        <p:sp>
          <p:nvSpPr>
            <p:cNvPr id="23574" name="Freeform 129"/>
            <p:cNvSpPr>
              <a:spLocks/>
            </p:cNvSpPr>
            <p:nvPr/>
          </p:nvSpPr>
          <p:spPr bwMode="auto">
            <a:xfrm rot="4601596">
              <a:off x="2803" y="2174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5" name="Line 130"/>
            <p:cNvSpPr>
              <a:spLocks noChangeShapeType="1"/>
            </p:cNvSpPr>
            <p:nvPr/>
          </p:nvSpPr>
          <p:spPr bwMode="auto">
            <a:xfrm>
              <a:off x="3038" y="1569"/>
              <a:ext cx="113" cy="14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4"/>
          <p:cNvGrpSpPr>
            <a:grpSpLocks/>
          </p:cNvGrpSpPr>
          <p:nvPr/>
        </p:nvGrpSpPr>
        <p:grpSpPr bwMode="auto">
          <a:xfrm flipH="1">
            <a:off x="4444305" y="2528888"/>
            <a:ext cx="4448175" cy="3286125"/>
            <a:chOff x="-2553" y="1593"/>
            <a:chExt cx="2802" cy="2070"/>
          </a:xfrm>
        </p:grpSpPr>
        <p:sp>
          <p:nvSpPr>
            <p:cNvPr id="23566" name="AutoShape 35"/>
            <p:cNvSpPr>
              <a:spLocks noChangeArrowheads="1"/>
            </p:cNvSpPr>
            <p:nvPr/>
          </p:nvSpPr>
          <p:spPr bwMode="auto">
            <a:xfrm>
              <a:off x="-255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7843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(QGP)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(HG)</a:t>
              </a:r>
            </a:p>
          </p:txBody>
        </p:sp>
        <p:sp>
          <p:nvSpPr>
            <p:cNvPr id="23567" name="Text Box 38"/>
            <p:cNvSpPr txBox="1">
              <a:spLocks noChangeArrowheads="1"/>
            </p:cNvSpPr>
            <p:nvPr/>
          </p:nvSpPr>
          <p:spPr bwMode="auto">
            <a:xfrm>
              <a:off x="-2553" y="2758"/>
              <a:ext cx="1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Thermal Photon</a:t>
              </a:r>
            </a:p>
          </p:txBody>
        </p:sp>
        <p:sp>
          <p:nvSpPr>
            <p:cNvPr id="23565" name="Freeform 30"/>
            <p:cNvSpPr>
              <a:spLocks/>
            </p:cNvSpPr>
            <p:nvPr/>
          </p:nvSpPr>
          <p:spPr bwMode="auto">
            <a:xfrm rot="18987311" flipH="1">
              <a:off x="-1192" y="2175"/>
              <a:ext cx="1441" cy="90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8" name="Freeform 131"/>
            <p:cNvSpPr>
              <a:spLocks/>
            </p:cNvSpPr>
            <p:nvPr/>
          </p:nvSpPr>
          <p:spPr bwMode="auto">
            <a:xfrm rot="5163832">
              <a:off x="-2445" y="2070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9" name="Freeform 132"/>
            <p:cNvSpPr>
              <a:spLocks/>
            </p:cNvSpPr>
            <p:nvPr/>
          </p:nvSpPr>
          <p:spPr bwMode="auto">
            <a:xfrm rot="6517267">
              <a:off x="-1566" y="2183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899592" y="5805264"/>
            <a:ext cx="7200900" cy="6302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altLang="ja-JP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66FF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Time Evolution</a:t>
            </a:r>
            <a:endParaRPr lang="ja-JP" altLang="en-US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0066FF"/>
                  </a:gs>
                </a:gsLst>
                <a:lin ang="0" scaled="1"/>
              </a:gradFill>
              <a:latin typeface="ＭＳ Ｐゴシック"/>
              <a:ea typeface="ＭＳ Ｐゴシック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443741" y="5373216"/>
            <a:ext cx="8232715" cy="398437"/>
          </a:xfrm>
          <a:prstGeom prst="stripedRightArrow">
            <a:avLst>
              <a:gd name="adj1" fmla="val 50000"/>
              <a:gd name="adj2" fmla="val 475733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600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1937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コンテンツ プレースホルダ 37"/>
          <p:cNvSpPr>
            <a:spLocks noGrp="1"/>
          </p:cNvSpPr>
          <p:nvPr>
            <p:ph idx="13"/>
          </p:nvPr>
        </p:nvSpPr>
        <p:spPr>
          <a:xfrm>
            <a:off x="5072063" y="1143000"/>
            <a:ext cx="3748409" cy="5167313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high </a:t>
            </a:r>
            <a:r>
              <a:rPr lang="en-US" altLang="ja-JP" i="1" dirty="0" err="1" smtClean="0">
                <a:solidFill>
                  <a:srgbClr val="00B05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: </a:t>
            </a:r>
            <a:r>
              <a:rPr lang="en-US" altLang="ja-JP" dirty="0" err="1" smtClean="0">
                <a:solidFill>
                  <a:srgbClr val="00B050"/>
                </a:solidFill>
                <a:cs typeface="Arial" charset="0"/>
              </a:rPr>
              <a:t>pQCD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 photons</a:t>
            </a:r>
          </a:p>
          <a:p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low </a:t>
            </a:r>
            <a:r>
              <a:rPr lang="en-US" altLang="ja-JP" i="1" dirty="0" err="1" smtClean="0">
                <a:solidFill>
                  <a:schemeClr val="accent2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chemeClr val="accent2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: photons from </a:t>
            </a:r>
            <a:r>
              <a:rPr lang="en-US" altLang="ja-JP" dirty="0" err="1" smtClean="0">
                <a:solidFill>
                  <a:schemeClr val="accent2"/>
                </a:solidFill>
                <a:cs typeface="Arial" charset="0"/>
              </a:rPr>
              <a:t>hadronic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 gas</a:t>
            </a:r>
          </a:p>
          <a:p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intermediate </a:t>
            </a:r>
            <a:r>
              <a:rPr lang="en-US" altLang="ja-JP" i="1" dirty="0" err="1" smtClean="0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: QGP thermal photons dominant (!)</a:t>
            </a:r>
            <a:endParaRPr lang="en-US" altLang="ja-JP" i="1" dirty="0" smtClean="0">
              <a:solidFill>
                <a:schemeClr val="accent2"/>
              </a:solidFill>
              <a:cs typeface="Arial" charset="0"/>
            </a:endParaRPr>
          </a:p>
          <a:p>
            <a:r>
              <a:rPr lang="en-US" altLang="ja-JP" dirty="0" smtClean="0">
                <a:cs typeface="Arial" charset="0"/>
              </a:rPr>
              <a:t>also other sources</a:t>
            </a:r>
          </a:p>
          <a:p>
            <a:r>
              <a:rPr lang="en-US" altLang="ja-JP" dirty="0" smtClean="0">
                <a:solidFill>
                  <a:srgbClr val="00B0F0"/>
                </a:solidFill>
                <a:cs typeface="Arial" charset="0"/>
              </a:rPr>
              <a:t>plus hadron decay photons everywhere</a:t>
            </a:r>
          </a:p>
          <a:p>
            <a:pPr>
              <a:buFontTx/>
              <a:buNone/>
            </a:pPr>
            <a:endParaRPr lang="en-US" altLang="ja-JP" dirty="0" smtClean="0"/>
          </a:p>
          <a:p>
            <a:endParaRPr lang="ja-JP" altLang="en-US" dirty="0" smtClean="0"/>
          </a:p>
        </p:txBody>
      </p:sp>
      <p:sp>
        <p:nvSpPr>
          <p:cNvPr id="24579" name="タイトル 35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Where to Catch QGP Thermal Photons</a:t>
            </a:r>
            <a:endParaRPr lang="ja-JP" altLang="en-US" dirty="0" smtClean="0"/>
          </a:p>
        </p:txBody>
      </p:sp>
      <p:grpSp>
        <p:nvGrpSpPr>
          <p:cNvPr id="24580" name="グループ化 24"/>
          <p:cNvGrpSpPr>
            <a:grpSpLocks/>
          </p:cNvGrpSpPr>
          <p:nvPr/>
        </p:nvGrpSpPr>
        <p:grpSpPr bwMode="auto">
          <a:xfrm>
            <a:off x="228600" y="2209800"/>
            <a:ext cx="4770438" cy="4057650"/>
            <a:chOff x="5880100" y="3543300"/>
            <a:chExt cx="3192463" cy="2600325"/>
          </a:xfrm>
        </p:grpSpPr>
        <p:pic>
          <p:nvPicPr>
            <p:cNvPr id="246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100" y="3543300"/>
              <a:ext cx="3192463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2" name="Comment 17"/>
            <p:cNvSpPr>
              <a:spLocks noChangeArrowheads="1"/>
            </p:cNvSpPr>
            <p:nvPr/>
          </p:nvSpPr>
          <p:spPr bwMode="auto">
            <a:xfrm>
              <a:off x="6492033" y="5435555"/>
              <a:ext cx="2199134" cy="216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13500000">
                <a:srgbClr val="99903B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ja-JP" sz="1600" dirty="0" err="1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S.Turbide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600" i="1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et al.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, PRC 69 014903 </a:t>
              </a:r>
            </a:p>
          </p:txBody>
        </p:sp>
      </p:grpSp>
      <p:sp>
        <p:nvSpPr>
          <p:cNvPr id="6" name="円/楕円 26"/>
          <p:cNvSpPr/>
          <p:nvPr/>
        </p:nvSpPr>
        <p:spPr bwMode="auto">
          <a:xfrm rot="1957616">
            <a:off x="2071688" y="3503613"/>
            <a:ext cx="2027237" cy="44450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0" y="1143000"/>
            <a:ext cx="1290638" cy="869950"/>
            <a:chOff x="659" y="2526"/>
            <a:chExt cx="1404" cy="665"/>
          </a:xfrm>
        </p:grpSpPr>
        <p:grpSp>
          <p:nvGrpSpPr>
            <p:cNvPr id="24601" name="Group 34"/>
            <p:cNvGrpSpPr>
              <a:grpSpLocks/>
            </p:cNvGrpSpPr>
            <p:nvPr/>
          </p:nvGrpSpPr>
          <p:grpSpPr bwMode="auto">
            <a:xfrm>
              <a:off x="852" y="2575"/>
              <a:ext cx="938" cy="460"/>
              <a:chOff x="2144" y="2660"/>
              <a:chExt cx="878" cy="410"/>
            </a:xfrm>
          </p:grpSpPr>
          <p:sp>
            <p:nvSpPr>
              <p:cNvPr id="24606" name="Freeform 35"/>
              <p:cNvSpPr>
                <a:spLocks/>
              </p:cNvSpPr>
              <p:nvPr/>
            </p:nvSpPr>
            <p:spPr bwMode="auto">
              <a:xfrm>
                <a:off x="2144" y="2660"/>
                <a:ext cx="456" cy="74"/>
              </a:xfrm>
              <a:custGeom>
                <a:avLst/>
                <a:gdLst>
                  <a:gd name="T0" fmla="*/ 0 w 744"/>
                  <a:gd name="T1" fmla="*/ 0 h 152"/>
                  <a:gd name="T2" fmla="*/ 1 w 744"/>
                  <a:gd name="T3" fmla="*/ 0 h 152"/>
                  <a:gd name="T4" fmla="*/ 1 w 744"/>
                  <a:gd name="T5" fmla="*/ 0 h 152"/>
                  <a:gd name="T6" fmla="*/ 1 w 744"/>
                  <a:gd name="T7" fmla="*/ 0 h 152"/>
                  <a:gd name="T8" fmla="*/ 1 w 744"/>
                  <a:gd name="T9" fmla="*/ 0 h 152"/>
                  <a:gd name="T10" fmla="*/ 1 w 744"/>
                  <a:gd name="T11" fmla="*/ 0 h 152"/>
                  <a:gd name="T12" fmla="*/ 1 w 744"/>
                  <a:gd name="T13" fmla="*/ 0 h 152"/>
                  <a:gd name="T14" fmla="*/ 1 w 744"/>
                  <a:gd name="T15" fmla="*/ 0 h 152"/>
                  <a:gd name="T16" fmla="*/ 1 w 744"/>
                  <a:gd name="T17" fmla="*/ 0 h 152"/>
                  <a:gd name="T18" fmla="*/ 1 w 744"/>
                  <a:gd name="T19" fmla="*/ 0 h 152"/>
                  <a:gd name="T20" fmla="*/ 1 w 744"/>
                  <a:gd name="T21" fmla="*/ 0 h 152"/>
                  <a:gd name="T22" fmla="*/ 1 w 744"/>
                  <a:gd name="T23" fmla="*/ 0 h 152"/>
                  <a:gd name="T24" fmla="*/ 1 w 744"/>
                  <a:gd name="T25" fmla="*/ 0 h 152"/>
                  <a:gd name="T26" fmla="*/ 1 w 744"/>
                  <a:gd name="T27" fmla="*/ 0 h 152"/>
                  <a:gd name="T28" fmla="*/ 1 w 744"/>
                  <a:gd name="T29" fmla="*/ 0 h 152"/>
                  <a:gd name="T30" fmla="*/ 1 w 744"/>
                  <a:gd name="T31" fmla="*/ 0 h 152"/>
                  <a:gd name="T32" fmla="*/ 1 w 744"/>
                  <a:gd name="T33" fmla="*/ 0 h 152"/>
                  <a:gd name="T34" fmla="*/ 1 w 744"/>
                  <a:gd name="T35" fmla="*/ 0 h 152"/>
                  <a:gd name="T36" fmla="*/ 1 w 744"/>
                  <a:gd name="T37" fmla="*/ 0 h 152"/>
                  <a:gd name="T38" fmla="*/ 1 w 744"/>
                  <a:gd name="T39" fmla="*/ 0 h 152"/>
                  <a:gd name="T40" fmla="*/ 1 w 744"/>
                  <a:gd name="T41" fmla="*/ 0 h 152"/>
                  <a:gd name="T42" fmla="*/ 1 w 744"/>
                  <a:gd name="T43" fmla="*/ 0 h 152"/>
                  <a:gd name="T44" fmla="*/ 1 w 744"/>
                  <a:gd name="T45" fmla="*/ 0 h 152"/>
                  <a:gd name="T46" fmla="*/ 1 w 744"/>
                  <a:gd name="T47" fmla="*/ 0 h 152"/>
                  <a:gd name="T48" fmla="*/ 1 w 744"/>
                  <a:gd name="T49" fmla="*/ 0 h 152"/>
                  <a:gd name="T50" fmla="*/ 1 w 744"/>
                  <a:gd name="T51" fmla="*/ 0 h 152"/>
                  <a:gd name="T52" fmla="*/ 1 w 744"/>
                  <a:gd name="T53" fmla="*/ 0 h 152"/>
                  <a:gd name="T54" fmla="*/ 1 w 744"/>
                  <a:gd name="T55" fmla="*/ 0 h 152"/>
                  <a:gd name="T56" fmla="*/ 1 w 744"/>
                  <a:gd name="T57" fmla="*/ 0 h 152"/>
                  <a:gd name="T58" fmla="*/ 1 w 744"/>
                  <a:gd name="T59" fmla="*/ 0 h 152"/>
                  <a:gd name="T60" fmla="*/ 1 w 744"/>
                  <a:gd name="T61" fmla="*/ 0 h 152"/>
                  <a:gd name="T62" fmla="*/ 1 w 744"/>
                  <a:gd name="T63" fmla="*/ 0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152"/>
                  <a:gd name="T98" fmla="*/ 744 w 744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152">
                    <a:moveTo>
                      <a:pt x="0" y="82"/>
                    </a:moveTo>
                    <a:cubicBezTo>
                      <a:pt x="26" y="44"/>
                      <a:pt x="52" y="6"/>
                      <a:pt x="68" y="6"/>
                    </a:cubicBezTo>
                    <a:cubicBezTo>
                      <a:pt x="84" y="6"/>
                      <a:pt x="98" y="59"/>
                      <a:pt x="98" y="82"/>
                    </a:cubicBezTo>
                    <a:cubicBezTo>
                      <a:pt x="98" y="105"/>
                      <a:pt x="77" y="147"/>
                      <a:pt x="70" y="146"/>
                    </a:cubicBezTo>
                    <a:cubicBezTo>
                      <a:pt x="63" y="145"/>
                      <a:pt x="44" y="97"/>
                      <a:pt x="54" y="74"/>
                    </a:cubicBezTo>
                    <a:cubicBezTo>
                      <a:pt x="64" y="51"/>
                      <a:pt x="111" y="7"/>
                      <a:pt x="130" y="8"/>
                    </a:cubicBezTo>
                    <a:cubicBezTo>
                      <a:pt x="149" y="9"/>
                      <a:pt x="168" y="54"/>
                      <a:pt x="170" y="78"/>
                    </a:cubicBezTo>
                    <a:cubicBezTo>
                      <a:pt x="172" y="102"/>
                      <a:pt x="148" y="152"/>
                      <a:pt x="140" y="150"/>
                    </a:cubicBezTo>
                    <a:cubicBezTo>
                      <a:pt x="132" y="148"/>
                      <a:pt x="112" y="92"/>
                      <a:pt x="124" y="68"/>
                    </a:cubicBezTo>
                    <a:cubicBezTo>
                      <a:pt x="136" y="44"/>
                      <a:pt x="189" y="0"/>
                      <a:pt x="210" y="4"/>
                    </a:cubicBezTo>
                    <a:cubicBezTo>
                      <a:pt x="231" y="8"/>
                      <a:pt x="246" y="66"/>
                      <a:pt x="248" y="90"/>
                    </a:cubicBezTo>
                    <a:cubicBezTo>
                      <a:pt x="250" y="114"/>
                      <a:pt x="229" y="151"/>
                      <a:pt x="220" y="150"/>
                    </a:cubicBezTo>
                    <a:cubicBezTo>
                      <a:pt x="211" y="149"/>
                      <a:pt x="184" y="109"/>
                      <a:pt x="194" y="86"/>
                    </a:cubicBezTo>
                    <a:cubicBezTo>
                      <a:pt x="204" y="63"/>
                      <a:pt x="256" y="10"/>
                      <a:pt x="278" y="10"/>
                    </a:cubicBezTo>
                    <a:cubicBezTo>
                      <a:pt x="300" y="10"/>
                      <a:pt x="324" y="61"/>
                      <a:pt x="328" y="84"/>
                    </a:cubicBezTo>
                    <a:cubicBezTo>
                      <a:pt x="332" y="107"/>
                      <a:pt x="310" y="145"/>
                      <a:pt x="302" y="146"/>
                    </a:cubicBezTo>
                    <a:cubicBezTo>
                      <a:pt x="294" y="147"/>
                      <a:pt x="267" y="111"/>
                      <a:pt x="278" y="88"/>
                    </a:cubicBezTo>
                    <a:cubicBezTo>
                      <a:pt x="289" y="65"/>
                      <a:pt x="342" y="10"/>
                      <a:pt x="368" y="6"/>
                    </a:cubicBezTo>
                    <a:cubicBezTo>
                      <a:pt x="394" y="2"/>
                      <a:pt x="427" y="41"/>
                      <a:pt x="434" y="64"/>
                    </a:cubicBezTo>
                    <a:cubicBezTo>
                      <a:pt x="441" y="87"/>
                      <a:pt x="417" y="143"/>
                      <a:pt x="408" y="146"/>
                    </a:cubicBezTo>
                    <a:cubicBezTo>
                      <a:pt x="399" y="149"/>
                      <a:pt x="371" y="107"/>
                      <a:pt x="382" y="84"/>
                    </a:cubicBezTo>
                    <a:cubicBezTo>
                      <a:pt x="393" y="61"/>
                      <a:pt x="453" y="7"/>
                      <a:pt x="476" y="6"/>
                    </a:cubicBezTo>
                    <a:cubicBezTo>
                      <a:pt x="499" y="5"/>
                      <a:pt x="518" y="52"/>
                      <a:pt x="522" y="76"/>
                    </a:cubicBezTo>
                    <a:cubicBezTo>
                      <a:pt x="526" y="100"/>
                      <a:pt x="506" y="149"/>
                      <a:pt x="498" y="148"/>
                    </a:cubicBezTo>
                    <a:cubicBezTo>
                      <a:pt x="490" y="147"/>
                      <a:pt x="463" y="95"/>
                      <a:pt x="474" y="72"/>
                    </a:cubicBezTo>
                    <a:cubicBezTo>
                      <a:pt x="485" y="49"/>
                      <a:pt x="541" y="6"/>
                      <a:pt x="564" y="8"/>
                    </a:cubicBezTo>
                    <a:cubicBezTo>
                      <a:pt x="587" y="10"/>
                      <a:pt x="610" y="63"/>
                      <a:pt x="612" y="86"/>
                    </a:cubicBezTo>
                    <a:cubicBezTo>
                      <a:pt x="614" y="109"/>
                      <a:pt x="584" y="150"/>
                      <a:pt x="574" y="148"/>
                    </a:cubicBezTo>
                    <a:cubicBezTo>
                      <a:pt x="564" y="146"/>
                      <a:pt x="541" y="99"/>
                      <a:pt x="552" y="76"/>
                    </a:cubicBezTo>
                    <a:cubicBezTo>
                      <a:pt x="563" y="53"/>
                      <a:pt x="615" y="10"/>
                      <a:pt x="638" y="8"/>
                    </a:cubicBezTo>
                    <a:cubicBezTo>
                      <a:pt x="661" y="6"/>
                      <a:pt x="670" y="52"/>
                      <a:pt x="688" y="62"/>
                    </a:cubicBezTo>
                    <a:cubicBezTo>
                      <a:pt x="706" y="72"/>
                      <a:pt x="735" y="69"/>
                      <a:pt x="744" y="70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7" name="Freeform 36"/>
              <p:cNvSpPr>
                <a:spLocks/>
              </p:cNvSpPr>
              <p:nvPr/>
            </p:nvSpPr>
            <p:spPr bwMode="auto">
              <a:xfrm>
                <a:off x="2594" y="2998"/>
                <a:ext cx="400" cy="72"/>
              </a:xfrm>
              <a:custGeom>
                <a:avLst/>
                <a:gdLst>
                  <a:gd name="T0" fmla="*/ 0 w 616"/>
                  <a:gd name="T1" fmla="*/ 0 h 170"/>
                  <a:gd name="T2" fmla="*/ 1 w 616"/>
                  <a:gd name="T3" fmla="*/ 0 h 170"/>
                  <a:gd name="T4" fmla="*/ 1 w 616"/>
                  <a:gd name="T5" fmla="*/ 0 h 170"/>
                  <a:gd name="T6" fmla="*/ 1 w 616"/>
                  <a:gd name="T7" fmla="*/ 0 h 170"/>
                  <a:gd name="T8" fmla="*/ 1 w 616"/>
                  <a:gd name="T9" fmla="*/ 0 h 170"/>
                  <a:gd name="T10" fmla="*/ 1 w 616"/>
                  <a:gd name="T11" fmla="*/ 0 h 170"/>
                  <a:gd name="T12" fmla="*/ 1 w 616"/>
                  <a:gd name="T13" fmla="*/ 0 h 170"/>
                  <a:gd name="T14" fmla="*/ 1 w 616"/>
                  <a:gd name="T15" fmla="*/ 0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170"/>
                  <a:gd name="T26" fmla="*/ 616 w 616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8" name="Line 37"/>
              <p:cNvSpPr>
                <a:spLocks noChangeShapeType="1"/>
              </p:cNvSpPr>
              <p:nvPr/>
            </p:nvSpPr>
            <p:spPr bwMode="auto">
              <a:xfrm>
                <a:off x="2152" y="303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9" name="Line 38"/>
              <p:cNvSpPr>
                <a:spLocks noChangeShapeType="1"/>
              </p:cNvSpPr>
              <p:nvPr/>
            </p:nvSpPr>
            <p:spPr bwMode="auto">
              <a:xfrm>
                <a:off x="2588" y="269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10" name="Line 39"/>
              <p:cNvSpPr>
                <a:spLocks noChangeShapeType="1"/>
              </p:cNvSpPr>
              <p:nvPr/>
            </p:nvSpPr>
            <p:spPr bwMode="auto">
              <a:xfrm flipV="1">
                <a:off x="2590" y="2694"/>
                <a:ext cx="0" cy="342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4602" name="Text Box 40"/>
            <p:cNvSpPr txBox="1">
              <a:spLocks noChangeArrowheads="1"/>
            </p:cNvSpPr>
            <p:nvPr/>
          </p:nvSpPr>
          <p:spPr bwMode="auto">
            <a:xfrm>
              <a:off x="675" y="2958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3" name="Text Box 41"/>
            <p:cNvSpPr txBox="1">
              <a:spLocks noChangeArrowheads="1"/>
            </p:cNvSpPr>
            <p:nvPr/>
          </p:nvSpPr>
          <p:spPr bwMode="auto">
            <a:xfrm>
              <a:off x="1756" y="2526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4" name="Text Box 42"/>
            <p:cNvSpPr txBox="1">
              <a:spLocks noChangeArrowheads="1"/>
            </p:cNvSpPr>
            <p:nvPr/>
          </p:nvSpPr>
          <p:spPr bwMode="auto">
            <a:xfrm>
              <a:off x="659" y="2526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24605" name="Text Box 43"/>
            <p:cNvSpPr txBox="1">
              <a:spLocks noChangeArrowheads="1"/>
            </p:cNvSpPr>
            <p:nvPr/>
          </p:nvSpPr>
          <p:spPr bwMode="auto">
            <a:xfrm>
              <a:off x="1735" y="2950"/>
              <a:ext cx="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endParaRPr lang="en-US" altLang="ja-JP" sz="140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990600" y="1143000"/>
            <a:ext cx="1112838" cy="812800"/>
            <a:chOff x="724" y="3120"/>
            <a:chExt cx="1253" cy="955"/>
          </a:xfrm>
        </p:grpSpPr>
        <p:sp>
          <p:nvSpPr>
            <p:cNvPr id="24592" name="Line 13"/>
            <p:cNvSpPr>
              <a:spLocks noChangeShapeType="1"/>
            </p:cNvSpPr>
            <p:nvPr/>
          </p:nvSpPr>
          <p:spPr bwMode="auto">
            <a:xfrm rot="19557788" flipV="1">
              <a:off x="859" y="3640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3" name="Freeform 14"/>
            <p:cNvSpPr>
              <a:spLocks/>
            </p:cNvSpPr>
            <p:nvPr/>
          </p:nvSpPr>
          <p:spPr bwMode="auto">
            <a:xfrm rot="2500574">
              <a:off x="1338" y="3639"/>
              <a:ext cx="400" cy="72"/>
            </a:xfrm>
            <a:custGeom>
              <a:avLst/>
              <a:gdLst>
                <a:gd name="T0" fmla="*/ 0 w 616"/>
                <a:gd name="T1" fmla="*/ 0 h 170"/>
                <a:gd name="T2" fmla="*/ 1 w 616"/>
                <a:gd name="T3" fmla="*/ 0 h 170"/>
                <a:gd name="T4" fmla="*/ 1 w 616"/>
                <a:gd name="T5" fmla="*/ 0 h 170"/>
                <a:gd name="T6" fmla="*/ 1 w 616"/>
                <a:gd name="T7" fmla="*/ 0 h 170"/>
                <a:gd name="T8" fmla="*/ 1 w 616"/>
                <a:gd name="T9" fmla="*/ 0 h 170"/>
                <a:gd name="T10" fmla="*/ 1 w 616"/>
                <a:gd name="T11" fmla="*/ 0 h 170"/>
                <a:gd name="T12" fmla="*/ 1 w 616"/>
                <a:gd name="T13" fmla="*/ 0 h 170"/>
                <a:gd name="T14" fmla="*/ 1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4" name="Text Box 15"/>
            <p:cNvSpPr txBox="1">
              <a:spLocks noChangeArrowheads="1"/>
            </p:cNvSpPr>
            <p:nvPr/>
          </p:nvSpPr>
          <p:spPr bwMode="auto">
            <a:xfrm>
              <a:off x="1686" y="3713"/>
              <a:ext cx="29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4595" name="Oval 16"/>
            <p:cNvSpPr>
              <a:spLocks noChangeArrowheads="1"/>
            </p:cNvSpPr>
            <p:nvPr/>
          </p:nvSpPr>
          <p:spPr bwMode="auto">
            <a:xfrm>
              <a:off x="1136" y="3424"/>
              <a:ext cx="288" cy="14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ja-JP" sz="1800" b="0">
                <a:latin typeface="Arial" charset="0"/>
              </a:endParaRPr>
            </a:p>
          </p:txBody>
        </p:sp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 rot="2042212" flipH="1" flipV="1">
              <a:off x="859" y="3265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 rot="19557788" flipV="1">
              <a:off x="1351" y="3277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8" name="Text Box 19"/>
            <p:cNvSpPr txBox="1">
              <a:spLocks noChangeArrowheads="1"/>
            </p:cNvSpPr>
            <p:nvPr/>
          </p:nvSpPr>
          <p:spPr bwMode="auto">
            <a:xfrm>
              <a:off x="1650" y="3137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24599" name="Text Box 20"/>
            <p:cNvSpPr txBox="1">
              <a:spLocks noChangeArrowheads="1"/>
            </p:cNvSpPr>
            <p:nvPr/>
          </p:nvSpPr>
          <p:spPr bwMode="auto">
            <a:xfrm>
              <a:off x="724" y="3692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r</a:t>
              </a:r>
            </a:p>
          </p:txBody>
        </p:sp>
        <p:sp>
          <p:nvSpPr>
            <p:cNvPr id="24600" name="Text Box 21"/>
            <p:cNvSpPr txBox="1">
              <a:spLocks noChangeArrowheads="1"/>
            </p:cNvSpPr>
            <p:nvPr/>
          </p:nvSpPr>
          <p:spPr bwMode="auto">
            <a:xfrm>
              <a:off x="731" y="3120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</p:grpSp>
      <p:cxnSp>
        <p:nvCxnSpPr>
          <p:cNvPr id="12295" name="Straight Arrow Connector 30"/>
          <p:cNvCxnSpPr>
            <a:cxnSpLocks noChangeShapeType="1"/>
          </p:cNvCxnSpPr>
          <p:nvPr/>
        </p:nvCxnSpPr>
        <p:spPr bwMode="auto">
          <a:xfrm rot="5400000">
            <a:off x="1371601" y="2209800"/>
            <a:ext cx="609600" cy="3175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Arrow Connector 31"/>
          <p:cNvCxnSpPr>
            <a:cxnSpLocks noChangeShapeType="1"/>
          </p:cNvCxnSpPr>
          <p:nvPr/>
        </p:nvCxnSpPr>
        <p:spPr bwMode="auto">
          <a:xfrm rot="5400000">
            <a:off x="3124200" y="3124200"/>
            <a:ext cx="2362200" cy="7620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Freeform 30"/>
          <p:cNvSpPr>
            <a:spLocks/>
          </p:cNvSpPr>
          <p:nvPr/>
        </p:nvSpPr>
        <p:spPr bwMode="auto">
          <a:xfrm>
            <a:off x="2039938" y="2363788"/>
            <a:ext cx="2889250" cy="1962150"/>
          </a:xfrm>
          <a:custGeom>
            <a:avLst/>
            <a:gdLst>
              <a:gd name="T0" fmla="*/ 0 w 2888166"/>
              <a:gd name="T1" fmla="*/ 0 h 1962614"/>
              <a:gd name="T2" fmla="*/ 463071 w 2888166"/>
              <a:gd name="T3" fmla="*/ 431416 h 1962614"/>
              <a:gd name="T4" fmla="*/ 1152031 w 2888166"/>
              <a:gd name="T5" fmla="*/ 940263 h 1962614"/>
              <a:gd name="T6" fmla="*/ 1931341 w 2888166"/>
              <a:gd name="T7" fmla="*/ 1438054 h 1962614"/>
              <a:gd name="T8" fmla="*/ 2688060 w 2888166"/>
              <a:gd name="T9" fmla="*/ 1836281 h 1962614"/>
              <a:gd name="T10" fmla="*/ 2925242 w 2888166"/>
              <a:gd name="T11" fmla="*/ 1946899 h 1962614"/>
              <a:gd name="T12" fmla="*/ 2925242 w 2888166"/>
              <a:gd name="T13" fmla="*/ 1946899 h 19626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8166"/>
              <a:gd name="T22" fmla="*/ 0 h 1962614"/>
              <a:gd name="T23" fmla="*/ 2888166 w 2888166"/>
              <a:gd name="T24" fmla="*/ 1962614 h 19626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8166" h="1962614">
                <a:moveTo>
                  <a:pt x="0" y="0"/>
                </a:moveTo>
                <a:cubicBezTo>
                  <a:pt x="133814" y="138461"/>
                  <a:pt x="267629" y="276922"/>
                  <a:pt x="457200" y="434897"/>
                </a:cubicBezTo>
                <a:cubicBezTo>
                  <a:pt x="646771" y="592872"/>
                  <a:pt x="895815" y="778726"/>
                  <a:pt x="1137425" y="947853"/>
                </a:cubicBezTo>
                <a:cubicBezTo>
                  <a:pt x="1379035" y="1116980"/>
                  <a:pt x="1654098" y="1299116"/>
                  <a:pt x="1906859" y="1449658"/>
                </a:cubicBezTo>
                <a:cubicBezTo>
                  <a:pt x="2159620" y="1600200"/>
                  <a:pt x="2490439" y="1765609"/>
                  <a:pt x="2653990" y="1851102"/>
                </a:cubicBezTo>
                <a:cubicBezTo>
                  <a:pt x="2817541" y="1936595"/>
                  <a:pt x="2888166" y="1962614"/>
                  <a:pt x="2888166" y="1962614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2247901" y="2476500"/>
            <a:ext cx="1143000" cy="3175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89163" y="1335088"/>
            <a:ext cx="151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>
                <a:solidFill>
                  <a:srgbClr val="00B0F0"/>
                </a:solidFill>
                <a:latin typeface="+mn-lt"/>
              </a:rPr>
              <a:t>hadron</a:t>
            </a:r>
            <a:r>
              <a:rPr lang="en-US" altLang="ja-JP" dirty="0">
                <a:solidFill>
                  <a:srgbClr val="00B0F0"/>
                </a:solidFill>
                <a:latin typeface="+mn-lt"/>
              </a:rPr>
              <a:t> decay</a:t>
            </a:r>
          </a:p>
          <a:p>
            <a:pPr>
              <a:defRPr/>
            </a:pPr>
            <a:r>
              <a:rPr lang="en-US" altLang="ja-JP" dirty="0">
                <a:solidFill>
                  <a:srgbClr val="00B0F0"/>
                </a:solidFill>
                <a:latin typeface="+mn-lt"/>
              </a:rPr>
              <a:t>photons</a:t>
            </a: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3077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04988"/>
            <a:ext cx="38703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795588"/>
            <a:ext cx="44561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Cent0Option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86038"/>
            <a:ext cx="2571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3"/>
          <p:cNvSpPr>
            <a:spLocks noChangeArrowheads="1"/>
          </p:cNvSpPr>
          <p:nvPr/>
        </p:nvSpPr>
        <p:spPr bwMode="auto">
          <a:xfrm>
            <a:off x="2143125" y="2714625"/>
            <a:ext cx="17716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ja-JP" sz="1200" dirty="0">
                <a:latin typeface="+mn-lt"/>
              </a:rPr>
              <a:t>PRL 94, 232301 (2005)</a:t>
            </a:r>
          </a:p>
        </p:txBody>
      </p:sp>
      <p:sp>
        <p:nvSpPr>
          <p:cNvPr id="25606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Naïve Way: Direct Real Photons</a:t>
            </a:r>
            <a:endParaRPr lang="ja-JP" altLang="en-US" smtClean="0"/>
          </a:p>
        </p:txBody>
      </p:sp>
      <p:sp>
        <p:nvSpPr>
          <p:cNvPr id="25613" name="コンテンツ プレースホルダ 17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measured as “excess” above hadron decay photon</a:t>
            </a:r>
          </a:p>
          <a:p>
            <a:pPr lvl="1"/>
            <a:r>
              <a:rPr lang="en-US" altLang="ja-JP" smtClean="0"/>
              <a:t>Au+Au result consistent with pQCD×binary scaling</a:t>
            </a:r>
          </a:p>
          <a:p>
            <a:r>
              <a:rPr lang="en-US" altLang="ja-JP" smtClean="0"/>
              <a:t>challenging at lower </a:t>
            </a:r>
            <a:r>
              <a:rPr lang="en-US" altLang="ja-JP" i="1" smtClean="0"/>
              <a:t>p</a:t>
            </a:r>
            <a:r>
              <a:rPr lang="en-US" altLang="ja-JP" baseline="-25000" smtClean="0"/>
              <a:t>T</a:t>
            </a:r>
            <a:r>
              <a:rPr lang="en-US" altLang="ja-JP" smtClean="0"/>
              <a:t> due to smaller S/B ratio</a:t>
            </a:r>
            <a:endParaRPr lang="ja-JP" altLang="en-US" smtClean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9001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2 0.08929 L 5E-6 -8.11936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-4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00375"/>
            <a:ext cx="478631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コンテンツ プレースホルダ 19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low mass electron-positron pairs</a:t>
            </a:r>
          </a:p>
          <a:p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hadronic</a:t>
            </a:r>
            <a:r>
              <a:rPr lang="en-US" altLang="ja-JP" dirty="0" smtClean="0"/>
              <a:t> decay +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photon at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baseline="-25000" dirty="0" smtClean="0"/>
          </a:p>
          <a:p>
            <a:r>
              <a:rPr lang="en-US" altLang="ja-JP" dirty="0" err="1" smtClean="0"/>
              <a:t>Au+Au</a:t>
            </a:r>
            <a:r>
              <a:rPr lang="en-US" altLang="ja-JP" dirty="0" smtClean="0"/>
              <a:t>: enhancement above ~ 135 MeV</a:t>
            </a:r>
          </a:p>
          <a:p>
            <a:pPr lvl="1"/>
            <a:r>
              <a:rPr lang="en-US" altLang="ja-JP" dirty="0" smtClean="0"/>
              <a:t>no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decay virtual photon background above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mass</a:t>
            </a:r>
            <a:endParaRPr lang="ja-JP" altLang="en-US" dirty="0" smtClean="0"/>
          </a:p>
        </p:txBody>
      </p:sp>
      <p:pic>
        <p:nvPicPr>
          <p:cNvPr id="26628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214688"/>
            <a:ext cx="178752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タイトル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Alternative: “Almost Real” Photons</a:t>
            </a:r>
            <a:endParaRPr lang="ja-JP" altLang="en-US" smtClean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643563" y="543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104, 132301 (2010)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735655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7313"/>
            <a:ext cx="44291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コンテンツ プレースホルダ 17"/>
          <p:cNvSpPr>
            <a:spLocks noGrp="1"/>
          </p:cNvSpPr>
          <p:nvPr>
            <p:ph idx="13"/>
          </p:nvPr>
        </p:nvSpPr>
        <p:spPr>
          <a:xfrm>
            <a:off x="4286250" y="1319213"/>
            <a:ext cx="4533900" cy="4033837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real and virtual photon methods </a:t>
            </a:r>
            <a:r>
              <a:rPr lang="en-US" altLang="ja-JP" dirty="0" err="1" smtClean="0"/>
              <a:t>consisitent</a:t>
            </a:r>
            <a:endParaRPr lang="en-US" altLang="ja-JP" dirty="0"/>
          </a:p>
          <a:p>
            <a:pPr>
              <a:defRPr/>
            </a:pPr>
            <a:r>
              <a:rPr lang="en-US" altLang="ja-JP" dirty="0" err="1" smtClean="0"/>
              <a:t>Au+Au</a:t>
            </a:r>
            <a:r>
              <a:rPr lang="en-US" altLang="ja-JP" dirty="0" smtClean="0"/>
              <a:t>: “thermal” excess</a:t>
            </a:r>
            <a:endParaRPr lang="en-US" altLang="ja-JP" dirty="0"/>
          </a:p>
          <a:p>
            <a:pPr lvl="1">
              <a:defRPr/>
            </a:pPr>
            <a:r>
              <a:rPr lang="en-US" altLang="ja-JP" dirty="0" smtClean="0"/>
              <a:t>~ </a:t>
            </a:r>
            <a:r>
              <a:rPr lang="en-US" altLang="ja-JP" dirty="0"/>
              <a:t>exponential </a:t>
            </a:r>
            <a:r>
              <a:rPr lang="en-US" altLang="ja-JP" dirty="0" smtClean="0"/>
              <a:t>with slope 221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/>
              <a:t>19</a:t>
            </a:r>
            <a:r>
              <a:rPr lang="en-US" altLang="ja-JP" dirty="0">
                <a:sym typeface="Symbol" pitchFamily="18" charset="2"/>
              </a:rPr>
              <a:t> </a:t>
            </a:r>
            <a:r>
              <a:rPr lang="en-US" altLang="ja-JP" dirty="0"/>
              <a:t> 19 </a:t>
            </a:r>
            <a:r>
              <a:rPr lang="en-US" altLang="ja-JP" dirty="0" smtClean="0"/>
              <a:t>MeV</a:t>
            </a:r>
          </a:p>
          <a:p>
            <a:pPr>
              <a:defRPr/>
            </a:pPr>
            <a:r>
              <a:rPr lang="en-US" altLang="ja-JP" i="1" dirty="0"/>
              <a:t>c</a:t>
            </a:r>
            <a:r>
              <a:rPr lang="en-US" altLang="ja-JP" i="1" dirty="0" smtClean="0"/>
              <a:t>f.</a:t>
            </a:r>
            <a:r>
              <a:rPr lang="en-US" altLang="ja-JP" dirty="0" smtClean="0"/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i="1" dirty="0" err="1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data</a:t>
            </a:r>
          </a:p>
          <a:p>
            <a:pPr lvl="1">
              <a:defRPr/>
            </a:pPr>
            <a:r>
              <a:rPr lang="en-US" altLang="ja-JP" dirty="0" smtClean="0"/>
              <a:t>consistent </a:t>
            </a:r>
            <a:r>
              <a:rPr lang="en-US" altLang="ja-JP" dirty="0"/>
              <a:t>with </a:t>
            </a:r>
            <a:r>
              <a:rPr lang="en-US" altLang="ja-JP" dirty="0" err="1"/>
              <a:t>pQCD</a:t>
            </a:r>
            <a:r>
              <a:rPr lang="en-US" altLang="ja-JP" dirty="0"/>
              <a:t> down to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dirty="0"/>
          </a:p>
          <a:p>
            <a:pPr marL="0" indent="0">
              <a:buFont typeface="Wingdings" pitchFamily="2" charset="2"/>
              <a:buNone/>
              <a:defRPr/>
            </a:pPr>
            <a:endParaRPr lang="en-US" altLang="ja-JP" dirty="0"/>
          </a:p>
        </p:txBody>
      </p:sp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4357688" y="5429250"/>
            <a:ext cx="242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NLO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pQCD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 (W.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Vogelsang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sp>
        <p:nvSpPr>
          <p:cNvPr id="27653" name="タイトル 16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Direct Photon Spectra via </a:t>
            </a:r>
            <a:r>
              <a:rPr lang="en-US" altLang="ja-JP" smtClean="0">
                <a:latin typeface="Symbol" pitchFamily="18" charset="2"/>
              </a:rPr>
              <a:t>g </a:t>
            </a:r>
            <a:r>
              <a:rPr lang="en-US" altLang="ja-JP" smtClean="0"/>
              <a:t>and </a:t>
            </a:r>
            <a:r>
              <a:rPr lang="en-US" altLang="ja-JP" smtClean="0">
                <a:latin typeface="Symbol" pitchFamily="18" charset="2"/>
              </a:rPr>
              <a:t>g</a:t>
            </a:r>
            <a:r>
              <a:rPr lang="en-US" altLang="ja-JP" smtClean="0"/>
              <a:t>*</a:t>
            </a:r>
            <a:endParaRPr lang="ja-JP" altLang="en-US" smtClean="0"/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357688" y="5178425"/>
            <a:ext cx="460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 PRL 104, 132301 (2010)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051050" y="4005263"/>
            <a:ext cx="2300288" cy="720725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908175" y="2600325"/>
            <a:ext cx="2443163" cy="0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827088" y="1628775"/>
            <a:ext cx="1081087" cy="237648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694608"/>
      </p:ext>
    </p:extLst>
  </p:cSld>
  <p:clrMapOvr>
    <a:masterClrMapping/>
  </p:clrMapOvr>
  <p:transition xmlns:p14="http://schemas.microsoft.com/office/powerpoint/2010/main" spd="slow" advTm="617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Initial Temperature Evaluation</a:t>
            </a:r>
            <a:endParaRPr lang="ja-JP" altLang="en-US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214563"/>
            <a:ext cx="37861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781300"/>
            <a:ext cx="4251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4945063" y="4679950"/>
            <a:ext cx="347662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45063" y="4818063"/>
            <a:ext cx="34766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065713" y="4330700"/>
            <a:ext cx="714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  <a:latin typeface="+mn-lt"/>
              </a:rPr>
              <a:t>slope</a:t>
            </a:r>
            <a:endParaRPr lang="ja-JP" alt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6663" y="4772025"/>
            <a:ext cx="2419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lt"/>
              </a:rPr>
              <a:t>transition temperature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282825" y="4818063"/>
            <a:ext cx="2360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PRC 81, 034911 (2010)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221311" y="5358978"/>
            <a:ext cx="3375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 PLB 754, 235-248 (2016)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2" descr="http://i.andhranews.net/Books/Guinness-World-Record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31" y="2975392"/>
            <a:ext cx="1880833" cy="18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3536732"/>
            <a:ext cx="1948716" cy="2232248"/>
          </a:xfrm>
          <a:prstGeom prst="rect">
            <a:avLst/>
          </a:prstGeom>
        </p:spPr>
      </p:pic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initial temperature &gt; data slope ~ 220 MeV</a:t>
            </a:r>
          </a:p>
          <a:p>
            <a:r>
              <a:rPr lang="en-US" altLang="ja-JP" dirty="0" smtClean="0"/>
              <a:t>300–600 MeV (model dependence within factor 2)</a:t>
            </a:r>
          </a:p>
          <a:p>
            <a:pPr lvl="1"/>
            <a:r>
              <a:rPr lang="en-US" altLang="ja-JP" dirty="0" smtClean="0"/>
              <a:t>hydro-dynamic description</a:t>
            </a:r>
          </a:p>
          <a:p>
            <a:pPr lvl="2"/>
            <a:r>
              <a:rPr lang="en-US" altLang="ja-JP" dirty="0" smtClean="0"/>
              <a:t>w/ </a:t>
            </a:r>
            <a:r>
              <a:rPr lang="en-US" altLang="ja-JP" i="1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0.15–0.6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/>
              <a:t>slope at 2.76 </a:t>
            </a:r>
            <a:r>
              <a:rPr lang="en-US" altLang="ja-JP" dirty="0" err="1"/>
              <a:t>TeV</a:t>
            </a:r>
            <a:r>
              <a:rPr lang="en-US" altLang="ja-JP" dirty="0"/>
              <a:t>: 297 </a:t>
            </a:r>
            <a:r>
              <a:rPr lang="en-US" altLang="ja-JP" dirty="0">
                <a:sym typeface="Symbol" pitchFamily="18" charset="2"/>
              </a:rPr>
              <a:t> 12</a:t>
            </a:r>
            <a:r>
              <a:rPr lang="en-US" altLang="ja-JP" dirty="0"/>
              <a:t> (stat.) </a:t>
            </a:r>
            <a:r>
              <a:rPr lang="en-US" altLang="ja-JP" dirty="0">
                <a:sym typeface="Symbol" pitchFamily="18" charset="2"/>
              </a:rPr>
              <a:t> 4</a:t>
            </a:r>
            <a:r>
              <a:rPr lang="en-US" altLang="ja-JP" dirty="0"/>
              <a:t>1 (sys.) MeV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phase transition predicted at ~ 170 MeV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549515"/>
      </p:ext>
    </p:ext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1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588419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/>
              <a:t>RHIC </a:t>
            </a:r>
            <a:r>
              <a:rPr lang="en-US" altLang="ja-JP" dirty="0" smtClean="0"/>
              <a:t>Outcome: Boundary Crossed</a:t>
            </a:r>
            <a:endParaRPr lang="ja-JP" altLang="en-US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847812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4445470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860032" y="2171179"/>
            <a:ext cx="3528392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F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. </a:t>
            </a:r>
            <a:r>
              <a:rPr lang="en-US" altLang="ja-JP" sz="1600" dirty="0" err="1" smtClean="0">
                <a:solidFill>
                  <a:srgbClr val="00009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Lect. Notes Phys. 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583, 209 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(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2002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)</a:t>
            </a:r>
            <a:endParaRPr lang="en-US" altLang="ja-JP" sz="16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1285875" y="2841625"/>
            <a:ext cx="155098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“perfect fluid”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285875" y="2127250"/>
            <a:ext cx="1365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“free gas”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/>
          <p:cNvCxnSpPr>
            <a:stCxn id="31" idx="0"/>
          </p:cNvCxnSpPr>
          <p:nvPr/>
        </p:nvCxnSpPr>
        <p:spPr>
          <a:xfrm flipV="1">
            <a:off x="1968500" y="1555750"/>
            <a:ext cx="0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940630"/>
      </p:ext>
    </p:ext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 smtClean="0"/>
              <a:t>the</a:t>
            </a:r>
            <a:r>
              <a:rPr lang="en-US" altLang="ja-JP" dirty="0" smtClean="0"/>
              <a:t> nucleus-nucleus collision experiment at LHC</a:t>
            </a:r>
          </a:p>
          <a:p>
            <a:pPr eaLnBrk="1" hangingPunct="1"/>
            <a:r>
              <a:rPr lang="en-US" altLang="ja-JP" dirty="0" smtClean="0"/>
              <a:t>42 countries; 174 institutes; ~1,800 members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3339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heavy ion collisions to cross QCD phase boundary</a:t>
            </a:r>
          </a:p>
          <a:p>
            <a:pPr eaLnBrk="1" hangingPunct="1"/>
            <a:r>
              <a:rPr lang="en-US" altLang="ja-JP" dirty="0" smtClean="0"/>
              <a:t>discovery of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phase (at BNL RHIC)</a:t>
            </a:r>
          </a:p>
          <a:p>
            <a:pPr lvl="1" eaLnBrk="1" hangingPunct="1"/>
            <a:r>
              <a:rPr lang="en-US" altLang="ja-JP" dirty="0" smtClean="0"/>
              <a:t>achieved temperature and regime on phase diagram</a:t>
            </a:r>
          </a:p>
          <a:p>
            <a:pPr eaLnBrk="1" hangingPunct="1"/>
            <a:r>
              <a:rPr lang="en-US" altLang="ja-JP" dirty="0" smtClean="0"/>
              <a:t>physics in extreme conditions (at CERN LHC)</a:t>
            </a:r>
          </a:p>
          <a:p>
            <a:pPr lvl="1" eaLnBrk="1" hangingPunct="1"/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quark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behavior/interaction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in strong QCD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field</a:t>
            </a:r>
          </a:p>
          <a:p>
            <a:pPr lvl="1" eaLnBrk="1" hangingPunct="1"/>
            <a:r>
              <a:rPr lang="en-US" altLang="ja-JP" dirty="0" smtClean="0"/>
              <a:t>chiral symmetry restoration</a:t>
            </a:r>
          </a:p>
          <a:p>
            <a:pPr lvl="1" eaLnBrk="1" hangingPunct="1"/>
            <a:r>
              <a:rPr lang="en-US" altLang="ja-JP" dirty="0" smtClean="0"/>
              <a:t>ultra-intense magnetic field</a:t>
            </a:r>
          </a:p>
          <a:p>
            <a:pPr eaLnBrk="1" hangingPunct="1"/>
            <a:r>
              <a:rPr lang="en-US" altLang="ja-JP" dirty="0" smtClean="0"/>
              <a:t>ALICE upgrade programs</a:t>
            </a:r>
          </a:p>
          <a:p>
            <a:pPr lvl="1" eaLnBrk="1" hangingPunct="1"/>
            <a:r>
              <a:rPr lang="en-US" altLang="ja-JP" dirty="0" smtClean="0"/>
              <a:t>next attack to low/mid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phenomena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6942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5.02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per nucleon-nucleon </a:t>
            </a:r>
            <a:r>
              <a:rPr lang="en-US" altLang="ja-JP" dirty="0"/>
              <a:t>pair </a:t>
            </a:r>
            <a:r>
              <a:rPr lang="en-US" altLang="ja-JP" dirty="0" smtClean="0"/>
              <a:t>(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) in 2015</a:t>
            </a:r>
          </a:p>
          <a:p>
            <a:pPr lvl="1"/>
            <a:r>
              <a:rPr lang="en-US" altLang="ja-JP" dirty="0" smtClean="0"/>
              <a:t>25 </a:t>
            </a:r>
            <a:r>
              <a:rPr lang="en-US" altLang="ja-JP" dirty="0"/>
              <a:t>times </a:t>
            </a:r>
            <a:r>
              <a:rPr lang="en-US" altLang="ja-JP" dirty="0" smtClean="0"/>
              <a:t>higher than </a:t>
            </a:r>
            <a:r>
              <a:rPr lang="en-US" altLang="ja-JP" dirty="0"/>
              <a:t>at RHIC</a:t>
            </a:r>
          </a:p>
          <a:p>
            <a:pPr lvl="1"/>
            <a:r>
              <a:rPr lang="en-US" altLang="ja-JP" dirty="0" smtClean="0"/>
              <a:t>design energy at 5.5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/>
              <a:t> </a:t>
            </a:r>
            <a:r>
              <a:rPr lang="en-US" altLang="ja-JP" dirty="0" smtClean="0"/>
              <a:t>in 2010 and 2011</a:t>
            </a:r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Pb-Pb</a:t>
            </a:r>
            <a:r>
              <a:rPr lang="en-US" altLang="ja-JP" dirty="0" smtClean="0"/>
              <a:t> at Highest Ever Energy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7811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2950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fireball compared to that at RHIC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energy density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~3, volume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~2, life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1.2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–1.3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~ 16 GeV/fm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thermalization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time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c)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~ 300 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~ 10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</a:t>
            </a: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net quark (baryon) density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anti-proton/proton at mid-rapidity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900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GeV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0.957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7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TeV</a:t>
            </a:r>
            <a:r>
              <a:rPr lang="ja-JP" altLang="en-US" dirty="0" smtClean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0.990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endParaRPr lang="en-US" altLang="ja-JP" dirty="0">
              <a:latin typeface="Franklin Gothic Medium" charset="0"/>
              <a:ea typeface="ＭＳ Ｐゴシック" charset="0"/>
              <a:sym typeface="Symbol" charset="0"/>
            </a:endParaRPr>
          </a:p>
        </p:txBody>
      </p:sp>
      <p:sp>
        <p:nvSpPr>
          <p:cNvPr id="45058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836613"/>
          </a:xfrm>
        </p:spPr>
        <p:txBody>
          <a:bodyPr/>
          <a:lstStyle/>
          <a:p>
            <a:r>
              <a:rPr lang="en-US" altLang="ja-JP" dirty="0"/>
              <a:t>Hotter, Larger, Longer-</a:t>
            </a:r>
            <a:r>
              <a:rPr lang="en-US" altLang="ja-JP" dirty="0" smtClean="0"/>
              <a:t>Lived, and Purer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49575"/>
            <a:ext cx="25844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 descr="fig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871788"/>
            <a:ext cx="25114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fig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71788"/>
            <a:ext cx="25304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701925"/>
            <a:ext cx="26130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460875" y="3781425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PLB 696, 328 (2011)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1700" y="2955925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PRL 105, 072002 (2010)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71946"/>
      </p:ext>
    </p:extLst>
  </p:cSld>
  <p:clrMapOvr>
    <a:masterClrMapping/>
  </p:clrMapOvr>
  <p:transition xmlns:p14="http://schemas.microsoft.com/office/powerpoint/2010/main" spd="slow" advTm="698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13958 0.0004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Playground with Extreme Conditions</a:t>
            </a:r>
            <a:endParaRPr kumimoji="1" lang="ja-JP" altLang="en-US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7518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ja-JP" dirty="0" smtClean="0"/>
              <a:t>total mass = sum of components’ masses?</a:t>
            </a:r>
            <a:endParaRPr lang="ja-JP" altLang="en-US" dirty="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Mysteries of Mass</a:t>
            </a:r>
            <a:endParaRPr lang="ja-JP" altLang="en-US" dirty="0" smtClean="0"/>
          </a:p>
        </p:txBody>
      </p:sp>
      <p:sp>
        <p:nvSpPr>
          <p:cNvPr id="10245" name="Line 4"/>
          <p:cNvSpPr>
            <a:spLocks noChangeShapeType="1"/>
          </p:cNvSpPr>
          <p:nvPr/>
        </p:nvSpPr>
        <p:spPr bwMode="auto">
          <a:xfrm>
            <a:off x="539750" y="4141168"/>
            <a:ext cx="8064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67544" y="2348880"/>
            <a:ext cx="2119313" cy="1792288"/>
            <a:chOff x="467544" y="2348880"/>
            <a:chExt cx="2119313" cy="1792288"/>
          </a:xfrm>
        </p:grpSpPr>
        <p:sp>
          <p:nvSpPr>
            <p:cNvPr id="10246" name="Line 5"/>
            <p:cNvSpPr>
              <a:spLocks noChangeShapeType="1"/>
            </p:cNvSpPr>
            <p:nvPr/>
          </p:nvSpPr>
          <p:spPr bwMode="auto">
            <a:xfrm flipH="1">
              <a:off x="1688332" y="2482230"/>
              <a:ext cx="4762" cy="156368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47" name="Line 6"/>
            <p:cNvSpPr>
              <a:spLocks noChangeShapeType="1"/>
            </p:cNvSpPr>
            <p:nvPr/>
          </p:nvSpPr>
          <p:spPr bwMode="auto">
            <a:xfrm flipV="1">
              <a:off x="797744" y="2348880"/>
              <a:ext cx="1789113" cy="69850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1626419" y="2382218"/>
              <a:ext cx="131763" cy="1333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49" name="Line 8"/>
            <p:cNvSpPr>
              <a:spLocks noChangeShapeType="1"/>
            </p:cNvSpPr>
            <p:nvPr/>
          </p:nvSpPr>
          <p:spPr bwMode="auto">
            <a:xfrm>
              <a:off x="2520182" y="2382218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0" name="Oval 9"/>
            <p:cNvSpPr>
              <a:spLocks noChangeArrowheads="1"/>
            </p:cNvSpPr>
            <p:nvPr/>
          </p:nvSpPr>
          <p:spPr bwMode="auto">
            <a:xfrm>
              <a:off x="2486844" y="2613993"/>
              <a:ext cx="66675" cy="682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kumimoji="0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931094" y="2980705"/>
              <a:ext cx="0" cy="333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2" name="Oval 11"/>
            <p:cNvSpPr>
              <a:spLocks noChangeArrowheads="1"/>
            </p:cNvSpPr>
            <p:nvPr/>
          </p:nvSpPr>
          <p:spPr bwMode="auto">
            <a:xfrm>
              <a:off x="467544" y="3214068"/>
              <a:ext cx="927100" cy="898525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53" name="AutoShape 12"/>
            <p:cNvSpPr>
              <a:spLocks noChangeArrowheads="1"/>
            </p:cNvSpPr>
            <p:nvPr/>
          </p:nvSpPr>
          <p:spPr bwMode="auto">
            <a:xfrm>
              <a:off x="1280344" y="4015755"/>
              <a:ext cx="814388" cy="125413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395537" y="3472187"/>
            <a:ext cx="1080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universe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1763688" y="2734643"/>
            <a:ext cx="1512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astronomical objects</a:t>
            </a:r>
            <a:endParaRPr kumimoji="0" lang="ja-JP" altLang="en-US" dirty="0">
              <a:latin typeface="+mn-lt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3424978" y="2348883"/>
            <a:ext cx="1786785" cy="1792295"/>
            <a:chOff x="3424978" y="2348883"/>
            <a:chExt cx="1786785" cy="1792295"/>
          </a:xfrm>
        </p:grpSpPr>
        <p:sp>
          <p:nvSpPr>
            <p:cNvPr id="10273" name="Line 16"/>
            <p:cNvSpPr>
              <a:spLocks noChangeShapeType="1"/>
            </p:cNvSpPr>
            <p:nvPr/>
          </p:nvSpPr>
          <p:spPr bwMode="auto">
            <a:xfrm>
              <a:off x="4318969" y="2471003"/>
              <a:ext cx="0" cy="1560027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4" name="Line 17"/>
            <p:cNvSpPr>
              <a:spLocks noChangeShapeType="1"/>
            </p:cNvSpPr>
            <p:nvPr/>
          </p:nvSpPr>
          <p:spPr bwMode="auto">
            <a:xfrm flipV="1">
              <a:off x="3424978" y="2348883"/>
              <a:ext cx="1786785" cy="64173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5" name="Oval 18"/>
            <p:cNvSpPr>
              <a:spLocks noChangeArrowheads="1"/>
            </p:cNvSpPr>
            <p:nvPr/>
          </p:nvSpPr>
          <p:spPr bwMode="auto">
            <a:xfrm>
              <a:off x="4251950" y="2380012"/>
              <a:ext cx="132842" cy="1221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6" name="Line 19"/>
            <p:cNvSpPr>
              <a:spLocks noChangeShapeType="1"/>
            </p:cNvSpPr>
            <p:nvPr/>
          </p:nvSpPr>
          <p:spPr bwMode="auto">
            <a:xfrm>
              <a:off x="5145940" y="2380012"/>
              <a:ext cx="0" cy="2442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7" name="Line 20"/>
            <p:cNvSpPr>
              <a:spLocks noChangeShapeType="1"/>
            </p:cNvSpPr>
            <p:nvPr/>
          </p:nvSpPr>
          <p:spPr bwMode="auto">
            <a:xfrm>
              <a:off x="3557820" y="2929553"/>
              <a:ext cx="0" cy="306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82" name="Oval 25"/>
            <p:cNvSpPr>
              <a:spLocks noChangeArrowheads="1"/>
            </p:cNvSpPr>
            <p:nvPr/>
          </p:nvSpPr>
          <p:spPr bwMode="auto">
            <a:xfrm>
              <a:off x="5100463" y="2563192"/>
              <a:ext cx="99332" cy="909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3" name="AutoShape 26"/>
            <p:cNvSpPr>
              <a:spLocks noChangeArrowheads="1"/>
            </p:cNvSpPr>
            <p:nvPr/>
          </p:nvSpPr>
          <p:spPr bwMode="auto">
            <a:xfrm>
              <a:off x="3906082" y="4025044"/>
              <a:ext cx="812610" cy="11613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57" name="Text Box 27"/>
          <p:cNvSpPr txBox="1">
            <a:spLocks noChangeArrowheads="1"/>
          </p:cNvSpPr>
          <p:nvPr/>
        </p:nvSpPr>
        <p:spPr bwMode="auto">
          <a:xfrm>
            <a:off x="2483768" y="3645024"/>
            <a:ext cx="864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proton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8" name="Text Box 28"/>
          <p:cNvSpPr txBox="1">
            <a:spLocks noChangeArrowheads="1"/>
          </p:cNvSpPr>
          <p:nvPr/>
        </p:nvSpPr>
        <p:spPr bwMode="auto">
          <a:xfrm>
            <a:off x="4716016" y="2734643"/>
            <a:ext cx="862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quarks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9" name="Text Box 29"/>
          <p:cNvSpPr txBox="1">
            <a:spLocks noChangeArrowheads="1"/>
          </p:cNvSpPr>
          <p:nvPr/>
        </p:nvSpPr>
        <p:spPr bwMode="auto">
          <a:xfrm>
            <a:off x="5762712" y="3345830"/>
            <a:ext cx="762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quark</a:t>
            </a:r>
            <a:endParaRPr kumimoji="0" lang="ja-JP" altLang="en-US" dirty="0">
              <a:latin typeface="+mn-lt"/>
            </a:endParaRPr>
          </a:p>
        </p:txBody>
      </p:sp>
      <p:grpSp>
        <p:nvGrpSpPr>
          <p:cNvPr id="10260" name="Group 30"/>
          <p:cNvGrpSpPr>
            <a:grpSpLocks/>
          </p:cNvGrpSpPr>
          <p:nvPr/>
        </p:nvGrpSpPr>
        <p:grpSpPr bwMode="auto">
          <a:xfrm>
            <a:off x="6011738" y="2348880"/>
            <a:ext cx="1846263" cy="1792288"/>
            <a:chOff x="816" y="912"/>
            <a:chExt cx="2592" cy="2791"/>
          </a:xfrm>
        </p:grpSpPr>
        <p:sp>
          <p:nvSpPr>
            <p:cNvPr id="10265" name="Line 31"/>
            <p:cNvSpPr>
              <a:spLocks noChangeShapeType="1"/>
            </p:cNvSpPr>
            <p:nvPr/>
          </p:nvSpPr>
          <p:spPr bwMode="auto">
            <a:xfrm>
              <a:off x="2112" y="1104"/>
              <a:ext cx="0" cy="244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6" name="Line 32"/>
            <p:cNvSpPr>
              <a:spLocks noChangeShapeType="1"/>
            </p:cNvSpPr>
            <p:nvPr/>
          </p:nvSpPr>
          <p:spPr bwMode="auto">
            <a:xfrm flipV="1">
              <a:off x="816" y="912"/>
              <a:ext cx="2592" cy="100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7" name="Oval 33"/>
            <p:cNvSpPr>
              <a:spLocks noChangeArrowheads="1"/>
            </p:cNvSpPr>
            <p:nvPr/>
          </p:nvSpPr>
          <p:spPr bwMode="auto">
            <a:xfrm>
              <a:off x="2016" y="960"/>
              <a:ext cx="192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68" name="Line 34"/>
            <p:cNvSpPr>
              <a:spLocks noChangeShapeType="1"/>
            </p:cNvSpPr>
            <p:nvPr/>
          </p:nvSpPr>
          <p:spPr bwMode="auto">
            <a:xfrm>
              <a:off x="3312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9" name="Line 35"/>
            <p:cNvSpPr>
              <a:spLocks noChangeShapeType="1"/>
            </p:cNvSpPr>
            <p:nvPr/>
          </p:nvSpPr>
          <p:spPr bwMode="auto">
            <a:xfrm>
              <a:off x="1008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0" name="Oval 36"/>
            <p:cNvSpPr>
              <a:spLocks noChangeArrowheads="1"/>
            </p:cNvSpPr>
            <p:nvPr/>
          </p:nvSpPr>
          <p:spPr bwMode="auto">
            <a:xfrm>
              <a:off x="3284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1" name="Oval 37"/>
            <p:cNvSpPr>
              <a:spLocks noChangeArrowheads="1"/>
            </p:cNvSpPr>
            <p:nvPr/>
          </p:nvSpPr>
          <p:spPr bwMode="auto">
            <a:xfrm>
              <a:off x="930" y="22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2" name="AutoShape 38"/>
            <p:cNvSpPr>
              <a:spLocks noChangeArrowheads="1"/>
            </p:cNvSpPr>
            <p:nvPr/>
          </p:nvSpPr>
          <p:spPr bwMode="auto">
            <a:xfrm>
              <a:off x="1519" y="3521"/>
              <a:ext cx="1179" cy="182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61" name="Text Box 39"/>
          <p:cNvSpPr txBox="1">
            <a:spLocks noChangeArrowheads="1"/>
          </p:cNvSpPr>
          <p:nvPr/>
        </p:nvSpPr>
        <p:spPr bwMode="auto">
          <a:xfrm>
            <a:off x="6841932" y="2710661"/>
            <a:ext cx="1889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quark in standard model</a:t>
            </a:r>
            <a:endParaRPr kumimoji="0" lang="ja-JP" altLang="en-US" dirty="0"/>
          </a:p>
        </p:txBody>
      </p:sp>
      <p:sp>
        <p:nvSpPr>
          <p:cNvPr id="10262" name="Text Box 40"/>
          <p:cNvSpPr txBox="1">
            <a:spLocks noChangeArrowheads="1"/>
          </p:cNvSpPr>
          <p:nvPr/>
        </p:nvSpPr>
        <p:spPr bwMode="auto">
          <a:xfrm>
            <a:off x="467544" y="4365104"/>
            <a:ext cx="28437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matter</a:t>
            </a:r>
            <a:r>
              <a:rPr lang="ja-JP" altLang="en-US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   </a:t>
            </a:r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            5 %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  <a:p>
            <a:pPr eaLnBrk="1" hangingPunct="1"/>
            <a:r>
              <a:rPr lang="ja-JP" altLang="en-US" sz="2000" dirty="0" smtClean="0">
                <a:solidFill>
                  <a:srgbClr val="002060"/>
                </a:solidFill>
                <a:latin typeface="ＭＳ ゴシック" pitchFamily="49" charset="-128"/>
                <a:ea typeface="ＭＳ ゴシック" pitchFamily="49" charset="-128"/>
              </a:rPr>
              <a:t>  </a:t>
            </a:r>
            <a:endParaRPr lang="en-US" altLang="ja-JP" sz="2000" dirty="0">
              <a:solidFill>
                <a:srgbClr val="00206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3203848" y="4365104"/>
            <a:ext cx="2520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quark mass         1%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011738" y="4365104"/>
            <a:ext cx="26766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quark mass in standard model = 0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</p:txBody>
      </p:sp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467544" y="5229200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dark matter </a:t>
            </a:r>
            <a:r>
              <a:rPr lang="ja-JP" altLang="en-US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 </a:t>
            </a:r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  27 %      chiral symmetry breaking      BEH mechanism</a:t>
            </a:r>
          </a:p>
          <a:p>
            <a:pPr eaLnBrk="1" hangingPunct="1"/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dark energy    68 %</a:t>
            </a:r>
          </a:p>
        </p:txBody>
      </p:sp>
      <p:sp>
        <p:nvSpPr>
          <p:cNvPr id="50" name="円/楕円 49"/>
          <p:cNvSpPr/>
          <p:nvPr/>
        </p:nvSpPr>
        <p:spPr>
          <a:xfrm>
            <a:off x="2888506" y="5168423"/>
            <a:ext cx="3096344" cy="563870"/>
          </a:xfrm>
          <a:prstGeom prst="ellipse">
            <a:avLst/>
          </a:prstGeom>
          <a:solidFill>
            <a:srgbClr val="FFC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3203575" y="3164216"/>
            <a:ext cx="758755" cy="725538"/>
            <a:chOff x="3203575" y="3164216"/>
            <a:chExt cx="758755" cy="725538"/>
          </a:xfrm>
        </p:grpSpPr>
        <p:sp>
          <p:nvSpPr>
            <p:cNvPr id="10278" name="Oval 21"/>
            <p:cNvSpPr>
              <a:spLocks noChangeArrowheads="1"/>
            </p:cNvSpPr>
            <p:nvPr/>
          </p:nvSpPr>
          <p:spPr bwMode="auto">
            <a:xfrm>
              <a:off x="3203575" y="3164216"/>
              <a:ext cx="758755" cy="72553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9" name="Oval 22"/>
            <p:cNvSpPr>
              <a:spLocks noChangeArrowheads="1"/>
            </p:cNvSpPr>
            <p:nvPr/>
          </p:nvSpPr>
          <p:spPr bwMode="auto">
            <a:xfrm>
              <a:off x="3636807" y="3327043"/>
              <a:ext cx="99332" cy="921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0" name="Oval 23"/>
            <p:cNvSpPr>
              <a:spLocks noChangeArrowheads="1"/>
            </p:cNvSpPr>
            <p:nvPr/>
          </p:nvSpPr>
          <p:spPr bwMode="auto">
            <a:xfrm>
              <a:off x="3311285" y="3489870"/>
              <a:ext cx="99332" cy="9218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1" name="Oval 24"/>
            <p:cNvSpPr>
              <a:spLocks noChangeArrowheads="1"/>
            </p:cNvSpPr>
            <p:nvPr/>
          </p:nvSpPr>
          <p:spPr bwMode="auto">
            <a:xfrm>
              <a:off x="3636807" y="3652697"/>
              <a:ext cx="98136" cy="909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6473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2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Uniqueness of Chiral Phase Transition</a:t>
            </a:r>
            <a:endParaRPr lang="ja-JP" altLang="en-US" dirty="0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663068"/>
              </p:ext>
            </p:extLst>
          </p:nvPr>
        </p:nvGraphicFramePr>
        <p:xfrm>
          <a:off x="3078788" y="2996952"/>
          <a:ext cx="4661564" cy="32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788" y="2996952"/>
                        <a:ext cx="4661564" cy="3295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4100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5503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Looking into “Parallel World”</a:t>
            </a:r>
            <a:endParaRPr lang="ja-JP" altLang="en-US" dirty="0" smtClean="0"/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4900"/>
            <a:ext cx="401478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275263" y="5078413"/>
            <a:ext cx="2320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T.Hatsuda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H.Shiomi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 and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H.Kuwabara</a:t>
            </a:r>
            <a:endParaRPr lang="en-US" altLang="ja-JP" sz="1400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Prog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Theor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Phys. 95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(1996)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1009 </a:t>
            </a: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 smtClean="0"/>
              <a:t>QCD phase </a:t>
            </a:r>
            <a:r>
              <a:rPr lang="en-US" altLang="ja-JP" smtClean="0"/>
              <a:t>transition with </a:t>
            </a:r>
            <a:r>
              <a:rPr lang="en-US" altLang="ja-JP" dirty="0" smtClean="0"/>
              <a:t>chiral symmetry →</a:t>
            </a:r>
          </a:p>
          <a:p>
            <a:pPr lvl="1">
              <a:defRPr/>
            </a:pPr>
            <a:r>
              <a:rPr lang="en-US" altLang="ja-JP" dirty="0"/>
              <a:t>d</a:t>
            </a:r>
            <a:r>
              <a:rPr lang="en-US" altLang="ja-JP" dirty="0" smtClean="0"/>
              <a:t>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i="1" dirty="0" smtClean="0"/>
              <a:t>e.g.</a:t>
            </a:r>
            <a:r>
              <a:rPr lang="en-US" altLang="ja-JP" dirty="0"/>
              <a:t> light vector </a:t>
            </a:r>
            <a:r>
              <a:rPr lang="en-US" altLang="ja-JP" dirty="0" smtClean="0"/>
              <a:t>meson mass modification</a:t>
            </a:r>
          </a:p>
          <a:p>
            <a:pPr lvl="2">
              <a:defRPr/>
            </a:pPr>
            <a:endParaRPr lang="ja-JP" altLang="en-US" dirty="0" smtClean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8057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“observations” in finite density </a:t>
            </a:r>
            <a:r>
              <a:rPr lang="en-US" altLang="ja-JP" dirty="0" smtClean="0"/>
              <a:t>regime</a:t>
            </a:r>
          </a:p>
          <a:p>
            <a:pPr lvl="1"/>
            <a:r>
              <a:rPr lang="en-US" altLang="ja-JP" baseline="-25000" dirty="0" smtClean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in nuclei via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+A</a:t>
            </a:r>
            <a:r>
              <a:rPr kumimoji="1" lang="en-US" altLang="ja-JP" dirty="0" smtClean="0"/>
              <a:t> (KEK E325)</a:t>
            </a:r>
          </a:p>
          <a:p>
            <a:pPr lvl="2"/>
            <a:r>
              <a:rPr kumimoji="1" lang="en-US" altLang="ja-JP" dirty="0" smtClean="0"/>
              <a:t>though apparent contradiction to </a:t>
            </a:r>
            <a:r>
              <a:rPr lang="en-US" altLang="ja-JP" dirty="0" smtClean="0"/>
              <a:t>CB-ELSA</a:t>
            </a:r>
            <a:r>
              <a:rPr lang="en-US" altLang="ja-JP" dirty="0"/>
              <a:t>/</a:t>
            </a:r>
            <a:r>
              <a:rPr lang="en-US" altLang="ja-JP" dirty="0" smtClean="0"/>
              <a:t>TAPS and CLAS-G7</a:t>
            </a:r>
            <a:endParaRPr kumimoji="1" lang="is-IS" altLang="ja-JP" dirty="0" smtClean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is-IS" altLang="ja-JP" dirty="0" smtClean="0"/>
              <a:t> in nuclei via (</a:t>
            </a:r>
            <a:r>
              <a:rPr lang="is-IS" altLang="ja-JP" i="1" dirty="0" smtClean="0"/>
              <a:t>d</a:t>
            </a:r>
            <a:r>
              <a:rPr lang="is-IS" altLang="ja-JP" dirty="0" smtClean="0"/>
              <a:t>, </a:t>
            </a:r>
            <a:r>
              <a:rPr lang="is-IS" altLang="ja-JP" baseline="30000" dirty="0" smtClean="0"/>
              <a:t>3</a:t>
            </a:r>
            <a:r>
              <a:rPr lang="is-IS" altLang="ja-JP" dirty="0" smtClean="0"/>
              <a:t>He)</a:t>
            </a:r>
          </a:p>
          <a:p>
            <a:pPr lvl="2"/>
            <a:endParaRPr lang="is-IS" altLang="ja-JP" dirty="0" smtClean="0"/>
          </a:p>
          <a:p>
            <a:endParaRPr lang="is-IS" altLang="ja-JP" dirty="0" smtClean="0"/>
          </a:p>
          <a:p>
            <a:endParaRPr lang="is-IS" altLang="ja-JP" dirty="0"/>
          </a:p>
          <a:p>
            <a:endParaRPr lang="is-IS" altLang="ja-JP" dirty="0" smtClean="0"/>
          </a:p>
          <a:p>
            <a:r>
              <a:rPr lang="is-IS" altLang="ja-JP" dirty="0" smtClean="0"/>
              <a:t>no evidence in high temperature regime yet</a:t>
            </a:r>
          </a:p>
          <a:p>
            <a:pPr lvl="1"/>
            <a:r>
              <a:rPr lang="is-IS" altLang="ja-JP" dirty="0" smtClean="0"/>
              <a:t>challenging dilepton measurements</a:t>
            </a:r>
          </a:p>
          <a:p>
            <a:pPr lvl="2"/>
            <a:r>
              <a:rPr lang="is-IS" altLang="ja-JP" i="1" dirty="0" smtClean="0"/>
              <a:t>e.g. </a:t>
            </a:r>
            <a:r>
              <a:rPr lang="is-IS" altLang="ja-JP" dirty="0" smtClean="0"/>
              <a:t>PHENIX with RICH, hadron blind detector, ...</a:t>
            </a:r>
          </a:p>
          <a:p>
            <a:endParaRPr kumimoji="1" lang="ja-JP" altLang="en-US" dirty="0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50" y="2708920"/>
            <a:ext cx="4015974" cy="17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Chiral Symmetry Restoration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74398"/>
            <a:ext cx="2893796" cy="175074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38" y="4425834"/>
            <a:ext cx="4018248" cy="3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5426" y="3158130"/>
            <a:ext cx="657142" cy="9126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6171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ew low mass (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 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err="1" smtClean="0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smtClean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measurement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to further improve by detector upgrade from 2021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to be combined with more traditional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Multiple Probes at ALICE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37303"/>
            <a:ext cx="4824536" cy="39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図 7" descr="ali_prel_1174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42" y="4547098"/>
            <a:ext cx="2339148" cy="19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42" y="2659249"/>
            <a:ext cx="2339148" cy="192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9932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Ultra-Intense Magnetic Field</a:t>
            </a:r>
            <a:endParaRPr lang="ja-JP" altLang="en-US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U(1) magnetic field</a:t>
            </a:r>
          </a:p>
          <a:p>
            <a:pPr lvl="1"/>
            <a:r>
              <a:rPr lang="en-US" altLang="ja-JP" dirty="0" smtClean="0"/>
              <a:t>naturally expected with moving charged sources (nuclei)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dirty="0" smtClean="0"/>
              <a:t>could be long-lived in “perfect fluid”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g</a:t>
            </a:r>
            <a:r>
              <a:rPr lang="en-US" altLang="ja-JP" dirty="0"/>
              <a:t>,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 err="1"/>
              <a:t>e</a:t>
            </a:r>
            <a:r>
              <a:rPr lang="en-US" altLang="ja-JP" baseline="30000" dirty="0" err="1">
                <a:latin typeface="Symbol" pitchFamily="18" charset="2"/>
              </a:rPr>
              <a:t>+</a:t>
            </a:r>
            <a:r>
              <a:rPr lang="en-US" altLang="ja-JP" dirty="0" err="1"/>
              <a:t>e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dirty="0"/>
              <a:t>, birefringence, </a:t>
            </a:r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various interesting physics under discussion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 smtClean="0"/>
              <a:t>quark synchrotron radiation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if strong P/CP violation + magnetic field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r>
              <a:rPr kumimoji="1" lang="en-US" altLang="ja-JP" dirty="0" smtClean="0"/>
              <a:t>charge separation, observed at RHIC and LHC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Chiral Magnetic Effects</a:t>
            </a:r>
            <a:endParaRPr kumimoji="1" lang="ja-JP" altLang="en-US" dirty="0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9289"/>
            <a:ext cx="3213547" cy="2016224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572000" y="1628800"/>
            <a:ext cx="2877084" cy="1872701"/>
            <a:chOff x="137" y="453"/>
            <a:chExt cx="2353" cy="1524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10800000">
              <a:off x="1897" y="512"/>
              <a:ext cx="259" cy="20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554" y="711"/>
              <a:ext cx="469" cy="61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773" y="711"/>
              <a:ext cx="460" cy="60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922" y="839"/>
              <a:ext cx="1475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886" y="1488"/>
              <a:ext cx="10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46" y="707"/>
              <a:ext cx="2344" cy="1199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8014" y="0"/>
                  </a:moveTo>
                  <a:lnTo>
                    <a:pt x="0" y="21600"/>
                  </a:lnTo>
                  <a:lnTo>
                    <a:pt x="13586" y="21600"/>
                  </a:lnTo>
                  <a:lnTo>
                    <a:pt x="21600" y="0"/>
                  </a:lnTo>
                  <a:close/>
                  <a:moveTo>
                    <a:pt x="8014" y="0"/>
                  </a:moveTo>
                </a:path>
              </a:pathLst>
            </a:cu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137" y="1649"/>
              <a:ext cx="206" cy="260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79" y="711"/>
              <a:ext cx="564" cy="74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H="1">
              <a:off x="866" y="1391"/>
              <a:ext cx="181" cy="476"/>
            </a:xfrm>
            <a:custGeom>
              <a:avLst/>
              <a:gdLst>
                <a:gd name="T0" fmla="*/ 0 w 21361"/>
                <a:gd name="T1" fmla="*/ 0 h 21401"/>
                <a:gd name="T2" fmla="*/ 21361 w 21361"/>
                <a:gd name="T3" fmla="*/ 21401 h 21401"/>
              </a:gdLst>
              <a:ahLst/>
              <a:cxnLst/>
              <a:rect l="T0" t="T1" r="T2" b="T3"/>
              <a:pathLst>
                <a:path w="21361" h="21401">
                  <a:moveTo>
                    <a:pt x="7120" y="19313"/>
                  </a:moveTo>
                  <a:cubicBezTo>
                    <a:pt x="5406" y="18346"/>
                    <a:pt x="3177" y="17047"/>
                    <a:pt x="1977" y="15567"/>
                  </a:cubicBezTo>
                  <a:cubicBezTo>
                    <a:pt x="777" y="14087"/>
                    <a:pt x="-80" y="12063"/>
                    <a:pt x="6" y="10492"/>
                  </a:cubicBezTo>
                  <a:cubicBezTo>
                    <a:pt x="91" y="8921"/>
                    <a:pt x="1120" y="7471"/>
                    <a:pt x="2491" y="6081"/>
                  </a:cubicBezTo>
                  <a:cubicBezTo>
                    <a:pt x="3863" y="4691"/>
                    <a:pt x="6520" y="3090"/>
                    <a:pt x="8491" y="2093"/>
                  </a:cubicBezTo>
                  <a:cubicBezTo>
                    <a:pt x="10463" y="1096"/>
                    <a:pt x="13891" y="-112"/>
                    <a:pt x="14149" y="9"/>
                  </a:cubicBezTo>
                  <a:cubicBezTo>
                    <a:pt x="16891" y="1610"/>
                    <a:pt x="18091" y="3513"/>
                    <a:pt x="19206" y="5054"/>
                  </a:cubicBezTo>
                  <a:cubicBezTo>
                    <a:pt x="20406" y="6715"/>
                    <a:pt x="21006" y="8347"/>
                    <a:pt x="21263" y="10069"/>
                  </a:cubicBezTo>
                  <a:cubicBezTo>
                    <a:pt x="21520" y="11791"/>
                    <a:pt x="21263" y="13905"/>
                    <a:pt x="20577" y="15416"/>
                  </a:cubicBezTo>
                  <a:cubicBezTo>
                    <a:pt x="19891" y="16926"/>
                    <a:pt x="18434" y="18105"/>
                    <a:pt x="16977" y="19101"/>
                  </a:cubicBezTo>
                  <a:cubicBezTo>
                    <a:pt x="15520" y="20098"/>
                    <a:pt x="12091" y="21488"/>
                    <a:pt x="12091" y="21397"/>
                  </a:cubicBezTo>
                  <a:cubicBezTo>
                    <a:pt x="12091" y="21367"/>
                    <a:pt x="8834" y="20280"/>
                    <a:pt x="7120" y="19313"/>
                  </a:cubicBezTo>
                  <a:close/>
                  <a:moveTo>
                    <a:pt x="7120" y="19313"/>
                  </a:moveTo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758" y="1350"/>
              <a:ext cx="419" cy="55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489" y="598"/>
              <a:ext cx="737" cy="662"/>
              <a:chOff x="1489" y="598"/>
              <a:chExt cx="737" cy="662"/>
            </a:xfrm>
          </p:grpSpPr>
          <p:grpSp>
            <p:nvGrpSpPr>
              <p:cNvPr id="90" name="Group 15"/>
              <p:cNvGrpSpPr>
                <a:grpSpLocks/>
              </p:cNvGrpSpPr>
              <p:nvPr/>
            </p:nvGrpSpPr>
            <p:grpSpPr bwMode="auto">
              <a:xfrm>
                <a:off x="1489" y="598"/>
                <a:ext cx="737" cy="662"/>
                <a:chOff x="1489" y="598"/>
                <a:chExt cx="737" cy="662"/>
              </a:xfrm>
            </p:grpSpPr>
            <p:sp>
              <p:nvSpPr>
                <p:cNvPr id="92" name="Oval 16"/>
                <p:cNvSpPr>
                  <a:spLocks noChangeArrowheads="1"/>
                </p:cNvSpPr>
                <p:nvPr/>
              </p:nvSpPr>
              <p:spPr bwMode="auto">
                <a:xfrm>
                  <a:off x="1503" y="599"/>
                  <a:ext cx="705" cy="6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lin ang="0" scaled="1"/>
                </a:gradFill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3" name="Oval 17"/>
                <p:cNvSpPr>
                  <a:spLocks noChangeArrowheads="1"/>
                </p:cNvSpPr>
                <p:nvPr/>
              </p:nvSpPr>
              <p:spPr bwMode="auto">
                <a:xfrm>
                  <a:off x="1503" y="598"/>
                  <a:ext cx="705" cy="654"/>
                </a:xfrm>
                <a:prstGeom prst="ellipse">
                  <a:avLst/>
                </a:prstGeom>
                <a:noFill/>
                <a:ln w="255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4" name="AutoShape 18"/>
                <p:cNvSpPr>
                  <a:spLocks noChangeArrowheads="1"/>
                </p:cNvSpPr>
                <p:nvPr/>
              </p:nvSpPr>
              <p:spPr bwMode="auto">
                <a:xfrm>
                  <a:off x="1489" y="869"/>
                  <a:ext cx="738" cy="391"/>
                </a:xfrm>
                <a:custGeom>
                  <a:avLst/>
                  <a:gdLst>
                    <a:gd name="T0" fmla="*/ 0 w 21580"/>
                    <a:gd name="T1" fmla="*/ 0 h 21198"/>
                    <a:gd name="T2" fmla="*/ 21580 w 21580"/>
                    <a:gd name="T3" fmla="*/ 21198 h 21198"/>
                  </a:gdLst>
                  <a:ahLst/>
                  <a:cxnLst/>
                  <a:rect l="T0" t="T1" r="T2" b="T3"/>
                  <a:pathLst>
                    <a:path w="21580" h="21198">
                      <a:moveTo>
                        <a:pt x="885" y="4138"/>
                      </a:moveTo>
                      <a:cubicBezTo>
                        <a:pt x="1264" y="4606"/>
                        <a:pt x="1748" y="5470"/>
                        <a:pt x="2506" y="6226"/>
                      </a:cubicBezTo>
                      <a:cubicBezTo>
                        <a:pt x="3264" y="6982"/>
                        <a:pt x="4401" y="8098"/>
                        <a:pt x="5496" y="8710"/>
                      </a:cubicBezTo>
                      <a:cubicBezTo>
                        <a:pt x="6591" y="9322"/>
                        <a:pt x="7769" y="9754"/>
                        <a:pt x="9075" y="9790"/>
                      </a:cubicBezTo>
                      <a:cubicBezTo>
                        <a:pt x="10380" y="9826"/>
                        <a:pt x="12043" y="9502"/>
                        <a:pt x="13327" y="9034"/>
                      </a:cubicBezTo>
                      <a:cubicBezTo>
                        <a:pt x="14612" y="8566"/>
                        <a:pt x="15748" y="7954"/>
                        <a:pt x="16801" y="6946"/>
                      </a:cubicBezTo>
                      <a:cubicBezTo>
                        <a:pt x="17854" y="5938"/>
                        <a:pt x="18906" y="4102"/>
                        <a:pt x="19706" y="2950"/>
                      </a:cubicBezTo>
                      <a:cubicBezTo>
                        <a:pt x="20506" y="1798"/>
                        <a:pt x="21285" y="-290"/>
                        <a:pt x="21580" y="34"/>
                      </a:cubicBezTo>
                      <a:cubicBezTo>
                        <a:pt x="21475" y="178"/>
                        <a:pt x="21559" y="3346"/>
                        <a:pt x="21433" y="4894"/>
                      </a:cubicBezTo>
                      <a:cubicBezTo>
                        <a:pt x="21306" y="6442"/>
                        <a:pt x="21180" y="7882"/>
                        <a:pt x="20864" y="9322"/>
                      </a:cubicBezTo>
                      <a:cubicBezTo>
                        <a:pt x="20569" y="10762"/>
                        <a:pt x="20022" y="12346"/>
                        <a:pt x="19538" y="13534"/>
                      </a:cubicBezTo>
                      <a:cubicBezTo>
                        <a:pt x="19075" y="14722"/>
                        <a:pt x="18633" y="15550"/>
                        <a:pt x="18022" y="16522"/>
                      </a:cubicBezTo>
                      <a:cubicBezTo>
                        <a:pt x="17391" y="17458"/>
                        <a:pt x="16612" y="18466"/>
                        <a:pt x="15748" y="19222"/>
                      </a:cubicBezTo>
                      <a:cubicBezTo>
                        <a:pt x="14885" y="19942"/>
                        <a:pt x="13854" y="20590"/>
                        <a:pt x="12822" y="20878"/>
                      </a:cubicBezTo>
                      <a:cubicBezTo>
                        <a:pt x="11791" y="21166"/>
                        <a:pt x="10612" y="21310"/>
                        <a:pt x="9559" y="21094"/>
                      </a:cubicBezTo>
                      <a:cubicBezTo>
                        <a:pt x="8485" y="20878"/>
                        <a:pt x="7412" y="20302"/>
                        <a:pt x="6506" y="19618"/>
                      </a:cubicBezTo>
                      <a:cubicBezTo>
                        <a:pt x="5601" y="18898"/>
                        <a:pt x="4801" y="18070"/>
                        <a:pt x="4043" y="16954"/>
                      </a:cubicBezTo>
                      <a:cubicBezTo>
                        <a:pt x="3285" y="15838"/>
                        <a:pt x="2527" y="14398"/>
                        <a:pt x="1980" y="12958"/>
                      </a:cubicBezTo>
                      <a:cubicBezTo>
                        <a:pt x="1433" y="11518"/>
                        <a:pt x="1075" y="10006"/>
                        <a:pt x="738" y="8242"/>
                      </a:cubicBezTo>
                      <a:cubicBezTo>
                        <a:pt x="401" y="6478"/>
                        <a:pt x="-20" y="3022"/>
                        <a:pt x="1" y="2338"/>
                      </a:cubicBezTo>
                      <a:lnTo>
                        <a:pt x="885" y="4138"/>
                      </a:lnTo>
                      <a:close/>
                      <a:moveTo>
                        <a:pt x="885" y="4138"/>
                      </a:moveTo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5" name="AutoShape 19"/>
                <p:cNvSpPr>
                  <a:spLocks noChangeArrowheads="1"/>
                </p:cNvSpPr>
                <p:nvPr/>
              </p:nvSpPr>
              <p:spPr bwMode="auto">
                <a:xfrm>
                  <a:off x="1503" y="879"/>
                  <a:ext cx="704" cy="171"/>
                </a:xfrm>
                <a:custGeom>
                  <a:avLst/>
                  <a:gdLst>
                    <a:gd name="T0" fmla="*/ 0 w 21600"/>
                    <a:gd name="T1" fmla="*/ 0 h 21530"/>
                    <a:gd name="T2" fmla="*/ 21600 w 21600"/>
                    <a:gd name="T3" fmla="*/ 21530 h 21530"/>
                  </a:gdLst>
                  <a:ahLst/>
                  <a:cxnLst/>
                  <a:rect l="T0" t="T1" r="T2" b="T3"/>
                  <a:pathLst>
                    <a:path w="21600" h="21530">
                      <a:moveTo>
                        <a:pt x="0" y="6556"/>
                      </a:moveTo>
                      <a:cubicBezTo>
                        <a:pt x="375" y="7732"/>
                        <a:pt x="1258" y="11262"/>
                        <a:pt x="2228" y="13447"/>
                      </a:cubicBezTo>
                      <a:cubicBezTo>
                        <a:pt x="3199" y="15633"/>
                        <a:pt x="4699" y="18154"/>
                        <a:pt x="5803" y="19499"/>
                      </a:cubicBezTo>
                      <a:cubicBezTo>
                        <a:pt x="6906" y="20844"/>
                        <a:pt x="7656" y="21432"/>
                        <a:pt x="8914" y="21516"/>
                      </a:cubicBezTo>
                      <a:cubicBezTo>
                        <a:pt x="10171" y="21600"/>
                        <a:pt x="11958" y="21348"/>
                        <a:pt x="13415" y="20003"/>
                      </a:cubicBezTo>
                      <a:cubicBezTo>
                        <a:pt x="14871" y="18658"/>
                        <a:pt x="16283" y="16809"/>
                        <a:pt x="17651" y="13447"/>
                      </a:cubicBezTo>
                      <a:cubicBezTo>
                        <a:pt x="19019" y="10086"/>
                        <a:pt x="20784" y="2774"/>
                        <a:pt x="21600" y="0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91" name="AutoShape 20"/>
              <p:cNvSpPr>
                <a:spLocks noChangeArrowheads="1"/>
              </p:cNvSpPr>
              <p:nvPr/>
            </p:nvSpPr>
            <p:spPr bwMode="auto">
              <a:xfrm>
                <a:off x="1501" y="693"/>
                <a:ext cx="181" cy="475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633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027" y="708"/>
              <a:ext cx="605" cy="1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248" y="840"/>
              <a:ext cx="4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825" y="968"/>
              <a:ext cx="863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>
              <a:off x="1443" y="919"/>
              <a:ext cx="253" cy="32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20" y="1125"/>
              <a:ext cx="1477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>
              <a:off x="760" y="708"/>
              <a:ext cx="882" cy="11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635" y="1226"/>
              <a:ext cx="1479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1101" y="972"/>
              <a:ext cx="349" cy="656"/>
              <a:chOff x="1101" y="972"/>
              <a:chExt cx="349" cy="656"/>
            </a:xfrm>
          </p:grpSpPr>
          <p:sp>
            <p:nvSpPr>
              <p:cNvPr id="86" name="Oval 29"/>
              <p:cNvSpPr>
                <a:spLocks noChangeArrowheads="1"/>
              </p:cNvSpPr>
              <p:nvPr/>
            </p:nvSpPr>
            <p:spPr bwMode="auto">
              <a:xfrm>
                <a:off x="1101" y="973"/>
                <a:ext cx="350" cy="657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7" name="AutoShape 30"/>
              <p:cNvSpPr>
                <a:spLocks noChangeArrowheads="1"/>
              </p:cNvSpPr>
              <p:nvPr/>
            </p:nvSpPr>
            <p:spPr bwMode="auto">
              <a:xfrm>
                <a:off x="1101" y="1291"/>
                <a:ext cx="350" cy="337"/>
              </a:xfrm>
              <a:custGeom>
                <a:avLst/>
                <a:gdLst>
                  <a:gd name="T0" fmla="*/ 0 w 21530"/>
                  <a:gd name="T1" fmla="*/ 0 h 21245"/>
                  <a:gd name="T2" fmla="*/ 21530 w 21530"/>
                  <a:gd name="T3" fmla="*/ 21245 h 21245"/>
                </a:gdLst>
                <a:ahLst/>
                <a:cxnLst/>
                <a:rect l="T0" t="T1" r="T2" b="T3"/>
                <a:pathLst>
                  <a:path w="21530" h="21245">
                    <a:moveTo>
                      <a:pt x="574" y="1704"/>
                    </a:moveTo>
                    <a:cubicBezTo>
                      <a:pt x="1060" y="2082"/>
                      <a:pt x="2076" y="2795"/>
                      <a:pt x="2871" y="3172"/>
                    </a:cubicBezTo>
                    <a:cubicBezTo>
                      <a:pt x="3666" y="3550"/>
                      <a:pt x="4550" y="3634"/>
                      <a:pt x="5345" y="3843"/>
                    </a:cubicBezTo>
                    <a:cubicBezTo>
                      <a:pt x="6140" y="4053"/>
                      <a:pt x="6891" y="4347"/>
                      <a:pt x="7774" y="4472"/>
                    </a:cubicBezTo>
                    <a:cubicBezTo>
                      <a:pt x="8658" y="4598"/>
                      <a:pt x="9629" y="4598"/>
                      <a:pt x="10645" y="4556"/>
                    </a:cubicBezTo>
                    <a:cubicBezTo>
                      <a:pt x="11661" y="4514"/>
                      <a:pt x="12766" y="4347"/>
                      <a:pt x="13826" y="4095"/>
                    </a:cubicBezTo>
                    <a:cubicBezTo>
                      <a:pt x="14886" y="3843"/>
                      <a:pt x="15990" y="3550"/>
                      <a:pt x="17006" y="3046"/>
                    </a:cubicBezTo>
                    <a:cubicBezTo>
                      <a:pt x="18022" y="2543"/>
                      <a:pt x="19215" y="1495"/>
                      <a:pt x="19966" y="991"/>
                    </a:cubicBezTo>
                    <a:cubicBezTo>
                      <a:pt x="20717" y="488"/>
                      <a:pt x="21158" y="-225"/>
                      <a:pt x="21423" y="69"/>
                    </a:cubicBezTo>
                    <a:cubicBezTo>
                      <a:pt x="21335" y="236"/>
                      <a:pt x="21600" y="1453"/>
                      <a:pt x="21512" y="2711"/>
                    </a:cubicBezTo>
                    <a:cubicBezTo>
                      <a:pt x="21423" y="3969"/>
                      <a:pt x="21247" y="6108"/>
                      <a:pt x="20937" y="7744"/>
                    </a:cubicBezTo>
                    <a:cubicBezTo>
                      <a:pt x="20628" y="9380"/>
                      <a:pt x="20098" y="11183"/>
                      <a:pt x="19612" y="12525"/>
                    </a:cubicBezTo>
                    <a:cubicBezTo>
                      <a:pt x="19126" y="13867"/>
                      <a:pt x="18685" y="14832"/>
                      <a:pt x="18022" y="15923"/>
                    </a:cubicBezTo>
                    <a:cubicBezTo>
                      <a:pt x="17404" y="17013"/>
                      <a:pt x="16609" y="18145"/>
                      <a:pt x="15725" y="18984"/>
                    </a:cubicBezTo>
                    <a:cubicBezTo>
                      <a:pt x="14842" y="19823"/>
                      <a:pt x="13826" y="20536"/>
                      <a:pt x="12766" y="20872"/>
                    </a:cubicBezTo>
                    <a:cubicBezTo>
                      <a:pt x="11706" y="21207"/>
                      <a:pt x="10513" y="21375"/>
                      <a:pt x="9453" y="21123"/>
                    </a:cubicBezTo>
                    <a:cubicBezTo>
                      <a:pt x="8348" y="20872"/>
                      <a:pt x="7244" y="20243"/>
                      <a:pt x="6317" y="19446"/>
                    </a:cubicBezTo>
                    <a:cubicBezTo>
                      <a:pt x="5389" y="18649"/>
                      <a:pt x="4594" y="17684"/>
                      <a:pt x="3843" y="16426"/>
                    </a:cubicBezTo>
                    <a:cubicBezTo>
                      <a:pt x="3048" y="15168"/>
                      <a:pt x="2297" y="13532"/>
                      <a:pt x="1723" y="11896"/>
                    </a:cubicBezTo>
                    <a:cubicBezTo>
                      <a:pt x="1193" y="10260"/>
                      <a:pt x="751" y="8331"/>
                      <a:pt x="442" y="6528"/>
                    </a:cubicBezTo>
                    <a:cubicBezTo>
                      <a:pt x="177" y="4724"/>
                      <a:pt x="0" y="1746"/>
                      <a:pt x="0" y="949"/>
                    </a:cubicBezTo>
                    <a:lnTo>
                      <a:pt x="574" y="1704"/>
                    </a:lnTo>
                    <a:close/>
                    <a:moveTo>
                      <a:pt x="574" y="1704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AutoShape 31"/>
              <p:cNvSpPr>
                <a:spLocks noChangeArrowheads="1"/>
              </p:cNvSpPr>
              <p:nvPr/>
            </p:nvSpPr>
            <p:spPr bwMode="auto">
              <a:xfrm>
                <a:off x="1101" y="1288"/>
                <a:ext cx="348" cy="73"/>
              </a:xfrm>
              <a:custGeom>
                <a:avLst/>
                <a:gdLst>
                  <a:gd name="T0" fmla="*/ 0 w 21600"/>
                  <a:gd name="T1" fmla="*/ 0 h 21530"/>
                  <a:gd name="T2" fmla="*/ 21600 w 21600"/>
                  <a:gd name="T3" fmla="*/ 21530 h 21530"/>
                </a:gdLst>
                <a:ahLst/>
                <a:cxnLst/>
                <a:rect l="T0" t="T1" r="T2" b="T3"/>
                <a:pathLst>
                  <a:path w="21600" h="21530">
                    <a:moveTo>
                      <a:pt x="0" y="6556"/>
                    </a:moveTo>
                    <a:cubicBezTo>
                      <a:pt x="375" y="7732"/>
                      <a:pt x="1258" y="11262"/>
                      <a:pt x="2228" y="13447"/>
                    </a:cubicBezTo>
                    <a:cubicBezTo>
                      <a:pt x="3199" y="15633"/>
                      <a:pt x="4699" y="18154"/>
                      <a:pt x="5803" y="19499"/>
                    </a:cubicBezTo>
                    <a:cubicBezTo>
                      <a:pt x="6906" y="20844"/>
                      <a:pt x="7656" y="21432"/>
                      <a:pt x="8914" y="21516"/>
                    </a:cubicBezTo>
                    <a:cubicBezTo>
                      <a:pt x="10171" y="21600"/>
                      <a:pt x="11958" y="21348"/>
                      <a:pt x="13415" y="20003"/>
                    </a:cubicBezTo>
                    <a:cubicBezTo>
                      <a:pt x="14871" y="18658"/>
                      <a:pt x="16283" y="16809"/>
                      <a:pt x="17651" y="13447"/>
                    </a:cubicBezTo>
                    <a:cubicBezTo>
                      <a:pt x="19019" y="10086"/>
                      <a:pt x="20784" y="2774"/>
                      <a:pt x="21600" y="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Oval 32"/>
              <p:cNvSpPr>
                <a:spLocks noChangeArrowheads="1"/>
              </p:cNvSpPr>
              <p:nvPr/>
            </p:nvSpPr>
            <p:spPr bwMode="auto">
              <a:xfrm>
                <a:off x="1101" y="972"/>
                <a:ext cx="350" cy="656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 flipH="1">
              <a:off x="1395" y="1008"/>
              <a:ext cx="666" cy="8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 flipH="1">
              <a:off x="1185" y="1057"/>
              <a:ext cx="629" cy="84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342" y="1355"/>
              <a:ext cx="678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H="1">
              <a:off x="966" y="1340"/>
              <a:ext cx="431" cy="56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>
              <a:off x="1058" y="1350"/>
              <a:ext cx="119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842" y="1355"/>
              <a:ext cx="346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326" y="1302"/>
              <a:ext cx="729" cy="665"/>
              <a:chOff x="326" y="1302"/>
              <a:chExt cx="729" cy="665"/>
            </a:xfrm>
          </p:grpSpPr>
          <p:sp>
            <p:nvSpPr>
              <p:cNvPr id="80" name="Oval 40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8" cy="65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1" name="Oval 41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6" cy="655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2" name="AutoShape 42"/>
              <p:cNvSpPr>
                <a:spLocks noChangeArrowheads="1"/>
              </p:cNvSpPr>
              <p:nvPr/>
            </p:nvSpPr>
            <p:spPr bwMode="auto">
              <a:xfrm>
                <a:off x="326" y="1578"/>
                <a:ext cx="730" cy="391"/>
              </a:xfrm>
              <a:custGeom>
                <a:avLst/>
                <a:gdLst>
                  <a:gd name="T0" fmla="*/ 0 w 21535"/>
                  <a:gd name="T1" fmla="*/ 0 h 21239"/>
                  <a:gd name="T2" fmla="*/ 21535 w 21535"/>
                  <a:gd name="T3" fmla="*/ 21239 h 21239"/>
                </a:gdLst>
                <a:ahLst/>
                <a:cxnLst/>
                <a:rect l="T0" t="T1" r="T2" b="T3"/>
                <a:pathLst>
                  <a:path w="21535" h="21239">
                    <a:moveTo>
                      <a:pt x="484" y="3789"/>
                    </a:moveTo>
                    <a:cubicBezTo>
                      <a:pt x="858" y="4321"/>
                      <a:pt x="1320" y="5234"/>
                      <a:pt x="2200" y="6071"/>
                    </a:cubicBezTo>
                    <a:cubicBezTo>
                      <a:pt x="3079" y="6907"/>
                      <a:pt x="4663" y="8200"/>
                      <a:pt x="5763" y="8809"/>
                    </a:cubicBezTo>
                    <a:cubicBezTo>
                      <a:pt x="6863" y="9417"/>
                      <a:pt x="7611" y="9683"/>
                      <a:pt x="8864" y="9721"/>
                    </a:cubicBezTo>
                    <a:cubicBezTo>
                      <a:pt x="10118" y="9759"/>
                      <a:pt x="12010" y="9531"/>
                      <a:pt x="13352" y="9037"/>
                    </a:cubicBezTo>
                    <a:cubicBezTo>
                      <a:pt x="14693" y="8543"/>
                      <a:pt x="15815" y="7744"/>
                      <a:pt x="16915" y="6717"/>
                    </a:cubicBezTo>
                    <a:cubicBezTo>
                      <a:pt x="18015" y="5690"/>
                      <a:pt x="19180" y="3979"/>
                      <a:pt x="19950" y="2876"/>
                    </a:cubicBezTo>
                    <a:cubicBezTo>
                      <a:pt x="20720" y="1773"/>
                      <a:pt x="21248" y="-242"/>
                      <a:pt x="21512" y="24"/>
                    </a:cubicBezTo>
                    <a:cubicBezTo>
                      <a:pt x="21402" y="176"/>
                      <a:pt x="21600" y="2952"/>
                      <a:pt x="21512" y="4435"/>
                    </a:cubicBezTo>
                    <a:cubicBezTo>
                      <a:pt x="21424" y="5919"/>
                      <a:pt x="21248" y="7516"/>
                      <a:pt x="20940" y="8999"/>
                    </a:cubicBezTo>
                    <a:cubicBezTo>
                      <a:pt x="20632" y="10482"/>
                      <a:pt x="20082" y="12117"/>
                      <a:pt x="19598" y="13334"/>
                    </a:cubicBezTo>
                    <a:cubicBezTo>
                      <a:pt x="19114" y="14551"/>
                      <a:pt x="18675" y="15426"/>
                      <a:pt x="18037" y="16414"/>
                    </a:cubicBezTo>
                    <a:cubicBezTo>
                      <a:pt x="17399" y="17403"/>
                      <a:pt x="16607" y="18430"/>
                      <a:pt x="15727" y="19190"/>
                    </a:cubicBezTo>
                    <a:cubicBezTo>
                      <a:pt x="14847" y="19951"/>
                      <a:pt x="13813" y="20597"/>
                      <a:pt x="12758" y="20902"/>
                    </a:cubicBezTo>
                    <a:cubicBezTo>
                      <a:pt x="11702" y="21206"/>
                      <a:pt x="10514" y="21358"/>
                      <a:pt x="9436" y="21130"/>
                    </a:cubicBezTo>
                    <a:cubicBezTo>
                      <a:pt x="8358" y="20902"/>
                      <a:pt x="7259" y="20331"/>
                      <a:pt x="6335" y="19609"/>
                    </a:cubicBezTo>
                    <a:cubicBezTo>
                      <a:pt x="5411" y="18886"/>
                      <a:pt x="4597" y="18012"/>
                      <a:pt x="3827" y="16871"/>
                    </a:cubicBezTo>
                    <a:cubicBezTo>
                      <a:pt x="3057" y="15730"/>
                      <a:pt x="2288" y="14247"/>
                      <a:pt x="1738" y="12764"/>
                    </a:cubicBezTo>
                    <a:cubicBezTo>
                      <a:pt x="1188" y="11281"/>
                      <a:pt x="748" y="9531"/>
                      <a:pt x="462" y="7896"/>
                    </a:cubicBezTo>
                    <a:cubicBezTo>
                      <a:pt x="176" y="6261"/>
                      <a:pt x="0" y="3523"/>
                      <a:pt x="0" y="2838"/>
                    </a:cubicBezTo>
                    <a:lnTo>
                      <a:pt x="484" y="3789"/>
                    </a:lnTo>
                    <a:close/>
                    <a:moveTo>
                      <a:pt x="484" y="3789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" name="AutoShape 43"/>
              <p:cNvSpPr>
                <a:spLocks noChangeArrowheads="1"/>
              </p:cNvSpPr>
              <p:nvPr/>
            </p:nvSpPr>
            <p:spPr bwMode="auto">
              <a:xfrm flipH="1">
                <a:off x="864" y="1384"/>
                <a:ext cx="181" cy="471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4" name="AutoShape 44"/>
              <p:cNvSpPr>
                <a:spLocks noChangeArrowheads="1"/>
              </p:cNvSpPr>
              <p:nvPr/>
            </p:nvSpPr>
            <p:spPr bwMode="auto">
              <a:xfrm>
                <a:off x="847" y="1382"/>
                <a:ext cx="82" cy="478"/>
              </a:xfrm>
              <a:custGeom>
                <a:avLst/>
                <a:gdLst>
                  <a:gd name="T0" fmla="*/ 0 w 21248"/>
                  <a:gd name="T1" fmla="*/ 0 h 21318"/>
                  <a:gd name="T2" fmla="*/ 21248 w 21248"/>
                  <a:gd name="T3" fmla="*/ 21318 h 21318"/>
                </a:gdLst>
                <a:ahLst/>
                <a:cxnLst/>
                <a:rect l="T0" t="T1" r="T2" b="T3"/>
                <a:pathLst>
                  <a:path w="21248" h="21318">
                    <a:moveTo>
                      <a:pt x="16701" y="18255"/>
                    </a:moveTo>
                    <a:cubicBezTo>
                      <a:pt x="15943" y="17395"/>
                      <a:pt x="15943" y="16801"/>
                      <a:pt x="15564" y="15852"/>
                    </a:cubicBezTo>
                    <a:cubicBezTo>
                      <a:pt x="15185" y="14903"/>
                      <a:pt x="14427" y="13686"/>
                      <a:pt x="14427" y="12470"/>
                    </a:cubicBezTo>
                    <a:cubicBezTo>
                      <a:pt x="14427" y="11253"/>
                      <a:pt x="14806" y="9888"/>
                      <a:pt x="14995" y="8464"/>
                    </a:cubicBezTo>
                    <a:cubicBezTo>
                      <a:pt x="15185" y="7040"/>
                      <a:pt x="15374" y="5319"/>
                      <a:pt x="15564" y="3925"/>
                    </a:cubicBezTo>
                    <a:cubicBezTo>
                      <a:pt x="15753" y="2530"/>
                      <a:pt x="17648" y="-170"/>
                      <a:pt x="15943" y="8"/>
                    </a:cubicBezTo>
                    <a:cubicBezTo>
                      <a:pt x="9880" y="1581"/>
                      <a:pt x="7227" y="3450"/>
                      <a:pt x="4764" y="4963"/>
                    </a:cubicBezTo>
                    <a:cubicBezTo>
                      <a:pt x="2111" y="6595"/>
                      <a:pt x="785" y="8197"/>
                      <a:pt x="216" y="9888"/>
                    </a:cubicBezTo>
                    <a:cubicBezTo>
                      <a:pt x="-352" y="11579"/>
                      <a:pt x="216" y="13627"/>
                      <a:pt x="1732" y="15140"/>
                    </a:cubicBezTo>
                    <a:cubicBezTo>
                      <a:pt x="3248" y="16653"/>
                      <a:pt x="6280" y="17870"/>
                      <a:pt x="9501" y="18908"/>
                    </a:cubicBezTo>
                    <a:cubicBezTo>
                      <a:pt x="12722" y="19946"/>
                      <a:pt x="20111" y="21430"/>
                      <a:pt x="21248" y="21311"/>
                    </a:cubicBezTo>
                    <a:cubicBezTo>
                      <a:pt x="21248" y="21282"/>
                      <a:pt x="17648" y="18878"/>
                      <a:pt x="16701" y="18255"/>
                    </a:cubicBezTo>
                    <a:close/>
                    <a:moveTo>
                      <a:pt x="16701" y="18255"/>
                    </a:moveTo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5" name="AutoShape 45"/>
              <p:cNvSpPr>
                <a:spLocks noChangeArrowheads="1"/>
              </p:cNvSpPr>
              <p:nvPr/>
            </p:nvSpPr>
            <p:spPr bwMode="auto">
              <a:xfrm>
                <a:off x="334" y="1638"/>
                <a:ext cx="571" cy="119"/>
              </a:xfrm>
              <a:custGeom>
                <a:avLst/>
                <a:gdLst>
                  <a:gd name="T0" fmla="*/ 0 w 21600"/>
                  <a:gd name="T1" fmla="*/ 0 h 21488"/>
                  <a:gd name="T2" fmla="*/ 21600 w 21600"/>
                  <a:gd name="T3" fmla="*/ 21488 h 21488"/>
                </a:gdLst>
                <a:ahLst/>
                <a:cxnLst/>
                <a:rect l="T0" t="T1" r="T2" b="T3"/>
                <a:pathLst>
                  <a:path w="21600" h="21488">
                    <a:moveTo>
                      <a:pt x="0" y="0"/>
                    </a:moveTo>
                    <a:cubicBezTo>
                      <a:pt x="465" y="1689"/>
                      <a:pt x="1558" y="6758"/>
                      <a:pt x="2762" y="9895"/>
                    </a:cubicBezTo>
                    <a:cubicBezTo>
                      <a:pt x="3965" y="13032"/>
                      <a:pt x="5824" y="16653"/>
                      <a:pt x="7191" y="18583"/>
                    </a:cubicBezTo>
                    <a:cubicBezTo>
                      <a:pt x="8558" y="20514"/>
                      <a:pt x="9488" y="21359"/>
                      <a:pt x="11046" y="21479"/>
                    </a:cubicBezTo>
                    <a:cubicBezTo>
                      <a:pt x="12605" y="21600"/>
                      <a:pt x="15202" y="20393"/>
                      <a:pt x="16624" y="19307"/>
                    </a:cubicBezTo>
                    <a:cubicBezTo>
                      <a:pt x="18046" y="18221"/>
                      <a:pt x="18784" y="16894"/>
                      <a:pt x="19522" y="14842"/>
                    </a:cubicBezTo>
                    <a:cubicBezTo>
                      <a:pt x="20260" y="12791"/>
                      <a:pt x="20643" y="8809"/>
                      <a:pt x="20998" y="7240"/>
                    </a:cubicBezTo>
                    <a:cubicBezTo>
                      <a:pt x="21354" y="5672"/>
                      <a:pt x="21463" y="5551"/>
                      <a:pt x="21600" y="5068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 flipH="1">
              <a:off x="883" y="1228"/>
              <a:ext cx="182" cy="22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884" y="1488"/>
              <a:ext cx="914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818" y="1744"/>
              <a:ext cx="918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>
              <a:off x="872" y="1617"/>
              <a:ext cx="969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 flipH="1">
              <a:off x="756" y="1479"/>
              <a:ext cx="328" cy="42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flipH="1">
              <a:off x="554" y="1768"/>
              <a:ext cx="121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H="1">
              <a:off x="348" y="1737"/>
              <a:ext cx="139" cy="168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175" y="1907"/>
              <a:ext cx="1445" cy="3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AutoShape 54"/>
            <p:cNvSpPr>
              <a:spLocks noChangeArrowheads="1"/>
            </p:cNvSpPr>
            <p:nvPr/>
          </p:nvSpPr>
          <p:spPr bwMode="auto">
            <a:xfrm>
              <a:off x="390" y="1771"/>
              <a:ext cx="261" cy="20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892" y="940"/>
              <a:ext cx="795" cy="366"/>
              <a:chOff x="892" y="940"/>
              <a:chExt cx="795" cy="366"/>
            </a:xfrm>
          </p:grpSpPr>
          <p:sp>
            <p:nvSpPr>
              <p:cNvPr id="67" name="Line 56"/>
              <p:cNvSpPr>
                <a:spLocks noChangeShapeType="1"/>
              </p:cNvSpPr>
              <p:nvPr/>
            </p:nvSpPr>
            <p:spPr bwMode="auto">
              <a:xfrm flipV="1">
                <a:off x="1325" y="1007"/>
                <a:ext cx="48" cy="122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57"/>
              <p:cNvSpPr>
                <a:spLocks noChangeShapeType="1"/>
              </p:cNvSpPr>
              <p:nvPr/>
            </p:nvSpPr>
            <p:spPr bwMode="auto">
              <a:xfrm flipV="1">
                <a:off x="1411" y="939"/>
                <a:ext cx="122" cy="177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 flipV="1">
                <a:off x="1465" y="1113"/>
                <a:ext cx="193" cy="9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59"/>
              <p:cNvSpPr>
                <a:spLocks noChangeShapeType="1"/>
              </p:cNvSpPr>
              <p:nvPr/>
            </p:nvSpPr>
            <p:spPr bwMode="auto">
              <a:xfrm flipV="1">
                <a:off x="1465" y="1235"/>
                <a:ext cx="223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60"/>
              <p:cNvSpPr>
                <a:spLocks noChangeShapeType="1"/>
              </p:cNvSpPr>
              <p:nvPr/>
            </p:nvSpPr>
            <p:spPr bwMode="auto">
              <a:xfrm flipH="1" flipV="1">
                <a:off x="970" y="966"/>
                <a:ext cx="217" cy="14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61"/>
              <p:cNvSpPr>
                <a:spLocks noChangeShapeType="1"/>
              </p:cNvSpPr>
              <p:nvPr/>
            </p:nvSpPr>
            <p:spPr bwMode="auto">
              <a:xfrm flipH="1" flipV="1">
                <a:off x="907" y="1124"/>
                <a:ext cx="234" cy="95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62"/>
              <p:cNvSpPr>
                <a:spLocks noChangeShapeType="1"/>
              </p:cNvSpPr>
              <p:nvPr/>
            </p:nvSpPr>
            <p:spPr bwMode="auto">
              <a:xfrm flipH="1" flipV="1">
                <a:off x="891" y="1284"/>
                <a:ext cx="210" cy="2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63"/>
              <p:cNvSpPr>
                <a:spLocks noChangeShapeType="1"/>
              </p:cNvSpPr>
              <p:nvPr/>
            </p:nvSpPr>
            <p:spPr bwMode="auto">
              <a:xfrm flipH="1" flipV="1">
                <a:off x="1071" y="1231"/>
                <a:ext cx="155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Line 64"/>
              <p:cNvSpPr>
                <a:spLocks noChangeShapeType="1"/>
              </p:cNvSpPr>
              <p:nvPr/>
            </p:nvSpPr>
            <p:spPr bwMode="auto">
              <a:xfrm flipH="1" flipV="1">
                <a:off x="1086" y="1102"/>
                <a:ext cx="139" cy="7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Line 65"/>
              <p:cNvSpPr>
                <a:spLocks noChangeShapeType="1"/>
              </p:cNvSpPr>
              <p:nvPr/>
            </p:nvSpPr>
            <p:spPr bwMode="auto">
              <a:xfrm flipH="1" flipV="1">
                <a:off x="1209" y="1031"/>
                <a:ext cx="64" cy="98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Line 66"/>
              <p:cNvSpPr>
                <a:spLocks noChangeShapeType="1"/>
              </p:cNvSpPr>
              <p:nvPr/>
            </p:nvSpPr>
            <p:spPr bwMode="auto">
              <a:xfrm flipV="1">
                <a:off x="1372" y="1094"/>
                <a:ext cx="83" cy="6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 flipV="1">
                <a:off x="1365" y="1203"/>
                <a:ext cx="137" cy="31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Line 68"/>
              <p:cNvSpPr>
                <a:spLocks noChangeShapeType="1"/>
              </p:cNvSpPr>
              <p:nvPr/>
            </p:nvSpPr>
            <p:spPr bwMode="auto">
              <a:xfrm flipH="1" flipV="1">
                <a:off x="1185" y="1179"/>
                <a:ext cx="95" cy="5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6" name="Group 69"/>
            <p:cNvGrpSpPr>
              <a:grpSpLocks/>
            </p:cNvGrpSpPr>
            <p:nvPr/>
          </p:nvGrpSpPr>
          <p:grpSpPr bwMode="auto">
            <a:xfrm>
              <a:off x="892" y="1382"/>
              <a:ext cx="751" cy="325"/>
              <a:chOff x="892" y="1382"/>
              <a:chExt cx="751" cy="325"/>
            </a:xfrm>
          </p:grpSpPr>
          <p:sp>
            <p:nvSpPr>
              <p:cNvPr id="54" name="Line 70"/>
              <p:cNvSpPr>
                <a:spLocks noChangeShapeType="1"/>
              </p:cNvSpPr>
              <p:nvPr/>
            </p:nvSpPr>
            <p:spPr bwMode="auto">
              <a:xfrm flipH="1">
                <a:off x="1165" y="1511"/>
                <a:ext cx="68" cy="127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71"/>
              <p:cNvSpPr>
                <a:spLocks noChangeShapeType="1"/>
              </p:cNvSpPr>
              <p:nvPr/>
            </p:nvSpPr>
            <p:spPr bwMode="auto">
              <a:xfrm flipH="1">
                <a:off x="1014" y="1559"/>
                <a:ext cx="137" cy="14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72"/>
              <p:cNvSpPr>
                <a:spLocks noChangeShapeType="1"/>
              </p:cNvSpPr>
              <p:nvPr/>
            </p:nvSpPr>
            <p:spPr bwMode="auto">
              <a:xfrm flipH="1">
                <a:off x="891" y="1475"/>
                <a:ext cx="206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73"/>
              <p:cNvSpPr>
                <a:spLocks noChangeShapeType="1"/>
              </p:cNvSpPr>
              <p:nvPr/>
            </p:nvSpPr>
            <p:spPr bwMode="auto">
              <a:xfrm flipH="1">
                <a:off x="938" y="1410"/>
                <a:ext cx="160" cy="1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74"/>
              <p:cNvSpPr>
                <a:spLocks noChangeShapeType="1"/>
              </p:cNvSpPr>
              <p:nvPr/>
            </p:nvSpPr>
            <p:spPr bwMode="auto">
              <a:xfrm>
                <a:off x="1372" y="1565"/>
                <a:ext cx="196" cy="11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75"/>
              <p:cNvSpPr>
                <a:spLocks noChangeShapeType="1"/>
              </p:cNvSpPr>
              <p:nvPr/>
            </p:nvSpPr>
            <p:spPr bwMode="auto">
              <a:xfrm>
                <a:off x="1416" y="1463"/>
                <a:ext cx="213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Line 76"/>
              <p:cNvSpPr>
                <a:spLocks noChangeShapeType="1"/>
              </p:cNvSpPr>
              <p:nvPr/>
            </p:nvSpPr>
            <p:spPr bwMode="auto">
              <a:xfrm>
                <a:off x="1456" y="1382"/>
                <a:ext cx="188" cy="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77"/>
              <p:cNvSpPr>
                <a:spLocks noChangeShapeType="1"/>
              </p:cNvSpPr>
              <p:nvPr/>
            </p:nvSpPr>
            <p:spPr bwMode="auto">
              <a:xfrm>
                <a:off x="1334" y="1416"/>
                <a:ext cx="135" cy="20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78"/>
              <p:cNvSpPr>
                <a:spLocks noChangeShapeType="1"/>
              </p:cNvSpPr>
              <p:nvPr/>
            </p:nvSpPr>
            <p:spPr bwMode="auto">
              <a:xfrm>
                <a:off x="1334" y="1506"/>
                <a:ext cx="122" cy="5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79"/>
              <p:cNvSpPr>
                <a:spLocks noChangeShapeType="1"/>
              </p:cNvSpPr>
              <p:nvPr/>
            </p:nvSpPr>
            <p:spPr bwMode="auto">
              <a:xfrm>
                <a:off x="1291" y="1547"/>
                <a:ext cx="46" cy="76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80"/>
              <p:cNvSpPr>
                <a:spLocks noChangeShapeType="1"/>
              </p:cNvSpPr>
              <p:nvPr/>
            </p:nvSpPr>
            <p:spPr bwMode="auto">
              <a:xfrm flipH="1">
                <a:off x="1090" y="1523"/>
                <a:ext cx="100" cy="4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81"/>
              <p:cNvSpPr>
                <a:spLocks noChangeShapeType="1"/>
              </p:cNvSpPr>
              <p:nvPr/>
            </p:nvSpPr>
            <p:spPr bwMode="auto">
              <a:xfrm flipH="1">
                <a:off x="1047" y="1448"/>
                <a:ext cx="152" cy="1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82"/>
              <p:cNvSpPr>
                <a:spLocks noChangeShapeType="1"/>
              </p:cNvSpPr>
              <p:nvPr/>
            </p:nvSpPr>
            <p:spPr bwMode="auto">
              <a:xfrm>
                <a:off x="1279" y="1449"/>
                <a:ext cx="77" cy="3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7" name="Line 83"/>
            <p:cNvSpPr>
              <a:spLocks noChangeShapeType="1"/>
            </p:cNvSpPr>
            <p:nvPr/>
          </p:nvSpPr>
          <p:spPr bwMode="auto">
            <a:xfrm>
              <a:off x="265" y="1746"/>
              <a:ext cx="239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84"/>
            <p:cNvSpPr>
              <a:spLocks noChangeShapeType="1"/>
            </p:cNvSpPr>
            <p:nvPr/>
          </p:nvSpPr>
          <p:spPr bwMode="auto">
            <a:xfrm>
              <a:off x="2119" y="969"/>
              <a:ext cx="181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85"/>
            <p:cNvSpPr>
              <a:spLocks noChangeShapeType="1"/>
            </p:cNvSpPr>
            <p:nvPr/>
          </p:nvSpPr>
          <p:spPr bwMode="auto">
            <a:xfrm flipH="1">
              <a:off x="2188" y="708"/>
              <a:ext cx="92" cy="10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AutoShape 86"/>
            <p:cNvSpPr>
              <a:spLocks noChangeArrowheads="1"/>
            </p:cNvSpPr>
            <p:nvPr/>
          </p:nvSpPr>
          <p:spPr bwMode="auto">
            <a:xfrm>
              <a:off x="1208" y="1080"/>
              <a:ext cx="133" cy="135"/>
            </a:xfrm>
            <a:prstGeom prst="plus">
              <a:avLst>
                <a:gd name="adj" fmla="val 34722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Rectangle 87"/>
            <p:cNvSpPr>
              <a:spLocks noChangeArrowheads="1"/>
            </p:cNvSpPr>
            <p:nvPr/>
          </p:nvSpPr>
          <p:spPr bwMode="auto">
            <a:xfrm>
              <a:off x="1208" y="1444"/>
              <a:ext cx="133" cy="45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AutoShape 88"/>
            <p:cNvSpPr>
              <a:spLocks noChangeArrowheads="1"/>
            </p:cNvSpPr>
            <p:nvPr/>
          </p:nvSpPr>
          <p:spPr bwMode="auto">
            <a:xfrm>
              <a:off x="1240" y="575"/>
              <a:ext cx="89" cy="315"/>
            </a:xfrm>
            <a:prstGeom prst="upArrow">
              <a:avLst>
                <a:gd name="adj1" fmla="val 50000"/>
                <a:gd name="adj2" fmla="val 88483"/>
              </a:avLst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Text Box 89"/>
            <p:cNvSpPr txBox="1">
              <a:spLocks noChangeArrowheads="1"/>
            </p:cNvSpPr>
            <p:nvPr/>
          </p:nvSpPr>
          <p:spPr bwMode="auto">
            <a:xfrm>
              <a:off x="961" y="453"/>
              <a:ext cx="319" cy="302"/>
            </a:xfrm>
            <a:prstGeom prst="rect">
              <a:avLst/>
            </a:prstGeom>
            <a:solidFill>
              <a:srgbClr val="FFFFCC">
                <a:alpha val="3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2A7E50"/>
                </a:buClr>
              </a:pPr>
              <a:r>
                <a:rPr lang="en-US" i="1" dirty="0" smtClean="0">
                  <a:solidFill>
                    <a:srgbClr val="2A7E50"/>
                  </a:solidFill>
                </a:rPr>
                <a:t>B</a:t>
              </a:r>
              <a:endParaRPr lang="en-US" i="1" dirty="0">
                <a:solidFill>
                  <a:srgbClr val="2A7E50"/>
                </a:solidFill>
              </a:endParaRPr>
            </a:p>
          </p:txBody>
        </p:sp>
      </p:grpSp>
      <p:pic>
        <p:nvPicPr>
          <p:cNvPr id="4" name="図 3" descr="2012-Aug-14-figur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0" y="4054201"/>
            <a:ext cx="3384376" cy="2428994"/>
          </a:xfrm>
          <a:prstGeom prst="rect">
            <a:avLst/>
          </a:prstGeom>
        </p:spPr>
      </p:pic>
      <p:sp>
        <p:nvSpPr>
          <p:cNvPr id="96" name="テキスト ボックス 95"/>
          <p:cNvSpPr txBox="1"/>
          <p:nvPr/>
        </p:nvSpPr>
        <p:spPr>
          <a:xfrm>
            <a:off x="3939608" y="5610726"/>
            <a:ext cx="4447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correlation between particles with same charges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939608" y="4818638"/>
            <a:ext cx="47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n>
                  <a:solidFill>
                    <a:srgbClr val="000090"/>
                  </a:solidFill>
                </a:ln>
                <a:noFill/>
                <a:latin typeface="+mn-lt"/>
              </a:rPr>
              <a:t>correlation between particles with different charges</a:t>
            </a:r>
            <a:endParaRPr kumimoji="1" lang="ja-JP" altLang="en-US" sz="1600" dirty="0">
              <a:ln>
                <a:solidFill>
                  <a:srgbClr val="000090"/>
                </a:solidFill>
              </a:ln>
              <a:noFill/>
              <a:latin typeface="+mn-lt"/>
            </a:endParaRPr>
          </a:p>
        </p:txBody>
      </p:sp>
      <p:sp>
        <p:nvSpPr>
          <p:cNvPr id="102" name="日付プレースホルダー 10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3" name="フッター プレースホルダー 10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04" name="スライド番号プレースホルダー 10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8077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>
            <a:grpSpLocks/>
          </p:cNvGrpSpPr>
          <p:nvPr/>
        </p:nvGrpSpPr>
        <p:grpSpPr bwMode="auto">
          <a:xfrm>
            <a:off x="900113" y="1196975"/>
            <a:ext cx="7188192" cy="5135563"/>
            <a:chOff x="385" y="799"/>
            <a:chExt cx="4528" cy="3235"/>
          </a:xfrm>
        </p:grpSpPr>
        <p:pic>
          <p:nvPicPr>
            <p:cNvPr id="24582" name="Picture 3" descr="9108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799"/>
              <a:ext cx="2235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3334" y="3798"/>
              <a:ext cx="67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Big Bang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84" name="AutoShape 5"/>
            <p:cNvSpPr>
              <a:spLocks noChangeArrowheads="1"/>
            </p:cNvSpPr>
            <p:nvPr/>
          </p:nvSpPr>
          <p:spPr bwMode="auto">
            <a:xfrm flipH="1">
              <a:off x="2630" y="2750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-6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5" name="AutoShape 6"/>
            <p:cNvSpPr>
              <a:spLocks noChangeArrowheads="1"/>
            </p:cNvSpPr>
            <p:nvPr/>
          </p:nvSpPr>
          <p:spPr bwMode="auto">
            <a:xfrm flipH="1">
              <a:off x="2631" y="3793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0.00 s</a:t>
              </a:r>
              <a:endParaRPr lang="en-US" altLang="ja-JP">
                <a:latin typeface="Franklin Gothic Medium" charset="0"/>
              </a:endParaRPr>
            </a:p>
          </p:txBody>
        </p:sp>
        <p:sp>
          <p:nvSpPr>
            <p:cNvPr id="24586" name="AutoShape 7"/>
            <p:cNvSpPr>
              <a:spLocks noChangeArrowheads="1"/>
            </p:cNvSpPr>
            <p:nvPr/>
          </p:nvSpPr>
          <p:spPr bwMode="auto">
            <a:xfrm flipH="1">
              <a:off x="2630" y="2069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12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7" name="AutoShape 8"/>
            <p:cNvSpPr>
              <a:spLocks noChangeArrowheads="1"/>
            </p:cNvSpPr>
            <p:nvPr/>
          </p:nvSpPr>
          <p:spPr bwMode="auto">
            <a:xfrm flipH="1">
              <a:off x="2630" y="2432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8" name="AutoShape 9"/>
            <p:cNvSpPr>
              <a:spLocks noChangeArrowheads="1"/>
            </p:cNvSpPr>
            <p:nvPr/>
          </p:nvSpPr>
          <p:spPr bwMode="auto">
            <a:xfrm flipH="1">
              <a:off x="2631" y="1661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 by</a:t>
              </a:r>
            </a:p>
          </p:txBody>
        </p:sp>
        <p:sp>
          <p:nvSpPr>
            <p:cNvPr id="24589" name="AutoShape 10"/>
            <p:cNvSpPr>
              <a:spLocks noChangeArrowheads="1"/>
            </p:cNvSpPr>
            <p:nvPr/>
          </p:nvSpPr>
          <p:spPr bwMode="auto">
            <a:xfrm flipH="1">
              <a:off x="2630" y="1071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14 by</a:t>
              </a:r>
            </a:p>
          </p:txBody>
        </p:sp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3334" y="2065"/>
              <a:ext cx="10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atom formation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3334" y="2428"/>
              <a:ext cx="11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nuclei synthesis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2" name="Text Box 14"/>
            <p:cNvSpPr txBox="1">
              <a:spLocks noChangeArrowheads="1"/>
            </p:cNvSpPr>
            <p:nvPr/>
          </p:nvSpPr>
          <p:spPr bwMode="auto">
            <a:xfrm>
              <a:off x="3334" y="1657"/>
              <a:ext cx="14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star/galaxy formation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3" name="Text Box 16"/>
            <p:cNvSpPr txBox="1">
              <a:spLocks noChangeArrowheads="1"/>
            </p:cNvSpPr>
            <p:nvPr/>
          </p:nvSpPr>
          <p:spPr bwMode="auto">
            <a:xfrm>
              <a:off x="3334" y="1076"/>
              <a:ext cx="15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Franklin Gothic Medium" charset="0"/>
                  <a:ea typeface="HG創英角ﾎﾟｯﾌﾟ体" charset="0"/>
                  <a:cs typeface="HG創英角ﾎﾟｯﾌﾟ体" charset="0"/>
                </a:rPr>
                <a:t>this colloquium</a:t>
              </a:r>
              <a:endParaRPr lang="en-US" altLang="ja-JP" sz="1800" dirty="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4" name="Text Box 17"/>
            <p:cNvSpPr txBox="1">
              <a:spLocks noChangeArrowheads="1"/>
            </p:cNvSpPr>
            <p:nvPr/>
          </p:nvSpPr>
          <p:spPr bwMode="auto">
            <a:xfrm>
              <a:off x="3334" y="2741"/>
              <a:ext cx="1579" cy="58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confinement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anti-quark annihilation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pair production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</p:grpSp>
      <p:sp>
        <p:nvSpPr>
          <p:cNvPr id="24578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Universe and Matter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37652839"/>
      </p:ext>
    </p:extLst>
  </p:cSld>
  <p:clrMapOvr>
    <a:masterClrMapping/>
  </p:clrMapOvr>
  <p:transition xmlns:p14="http://schemas.microsoft.com/office/powerpoint/2010/main" advTm="373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</a:t>
            </a:r>
          </a:p>
          <a:p>
            <a:pPr lvl="2"/>
            <a:r>
              <a:rPr lang="en-US" altLang="ja-JP" dirty="0" smtClean="0"/>
              <a:t>short life time &lt; 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due to Lorentz contraction</a:t>
            </a:r>
            <a:endParaRPr lang="en-US" altLang="ja-JP" dirty="0" smtClean="0">
              <a:latin typeface="Symbol" pitchFamily="18" charset="2"/>
            </a:endParaRPr>
          </a:p>
          <a:p>
            <a:pPr lvl="2"/>
            <a:r>
              <a:rPr lang="en-US" altLang="ja-JP" dirty="0" smtClean="0"/>
              <a:t>though still above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after several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pPr lvl="1"/>
            <a:endParaRPr lang="en-US" altLang="ja-JP" dirty="0" smtClean="0"/>
          </a:p>
        </p:txBody>
      </p:sp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6275"/>
            <a:ext cx="35925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4284663" y="3325813"/>
            <a:ext cx="3965575" cy="2746375"/>
            <a:chOff x="590204" y="1295694"/>
            <a:chExt cx="7123125" cy="4688379"/>
          </a:xfrm>
        </p:grpSpPr>
        <p:pic>
          <p:nvPicPr>
            <p:cNvPr id="604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" t="6120" r="34769" b="17715"/>
            <a:stretch>
              <a:fillRect/>
            </a:stretch>
          </p:blipFill>
          <p:spPr bwMode="auto">
            <a:xfrm>
              <a:off x="590204" y="1295694"/>
              <a:ext cx="7123125" cy="46883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36" name="テキスト ボックス 67"/>
            <p:cNvSpPr txBox="1">
              <a:spLocks noChangeArrowheads="1"/>
            </p:cNvSpPr>
            <p:nvPr/>
          </p:nvSpPr>
          <p:spPr bwMode="auto">
            <a:xfrm>
              <a:off x="2563416" y="1295694"/>
              <a:ext cx="34563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1176338" y="5516563"/>
            <a:ext cx="236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URQMD;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7400" y="3608388"/>
            <a:ext cx="20462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JAM;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en-US" altLang="ja-JP" sz="1600" dirty="0">
              <a:solidFill>
                <a:srgbClr val="000080"/>
              </a:solidFill>
              <a:latin typeface="+mn-lt"/>
            </a:endParaRPr>
          </a:p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/>
              <a:t>10</a:t>
            </a:r>
            <a:r>
              <a:rPr lang="en-US" altLang="ja-JP" baseline="30000" dirty="0"/>
              <a:t>14</a:t>
            </a:r>
            <a:r>
              <a:rPr lang="en-US" altLang="ja-JP" dirty="0"/>
              <a:t> – 10</a:t>
            </a:r>
            <a:r>
              <a:rPr lang="en-US" altLang="ja-JP" baseline="30000" dirty="0"/>
              <a:t>15</a:t>
            </a:r>
            <a:r>
              <a:rPr lang="en-US" altLang="ja-JP" dirty="0"/>
              <a:t> T at </a:t>
            </a:r>
            <a:r>
              <a:rPr lang="en-US" altLang="ja-JP" dirty="0" smtClean="0"/>
              <a:t>LHC</a:t>
            </a:r>
          </a:p>
          <a:p>
            <a:r>
              <a:rPr lang="en-US" altLang="ja-JP" dirty="0" smtClean="0"/>
              <a:t>possible longer-lived field in “perfect fluid”</a:t>
            </a:r>
          </a:p>
          <a:p>
            <a:pPr lvl="1"/>
            <a:r>
              <a:rPr lang="en-US" altLang="ja-JP" dirty="0" smtClean="0"/>
              <a:t>participant contribution</a:t>
            </a:r>
          </a:p>
          <a:p>
            <a:pPr lvl="1"/>
            <a:r>
              <a:rPr lang="en-US" altLang="ja-JP" dirty="0" smtClean="0"/>
              <a:t>“static field” approximation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13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LHC</a:t>
            </a:r>
          </a:p>
          <a:p>
            <a:pPr lvl="1"/>
            <a:endParaRPr lang="ja-JP" altLang="en-US" dirty="0" smtClean="0"/>
          </a:p>
        </p:txBody>
      </p:sp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grpSp>
        <p:nvGrpSpPr>
          <p:cNvPr id="91" name="グループ化 90"/>
          <p:cNvGrpSpPr>
            <a:grpSpLocks/>
          </p:cNvGrpSpPr>
          <p:nvPr/>
        </p:nvGrpSpPr>
        <p:grpSpPr bwMode="auto">
          <a:xfrm>
            <a:off x="1674366" y="4224864"/>
            <a:ext cx="2897634" cy="2044765"/>
            <a:chOff x="3779912" y="2276632"/>
            <a:chExt cx="5294849" cy="4025198"/>
          </a:xfrm>
        </p:grpSpPr>
        <p:pic>
          <p:nvPicPr>
            <p:cNvPr id="6043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8452" r="36816" b="18019"/>
            <a:stretch>
              <a:fillRect/>
            </a:stretch>
          </p:blipFill>
          <p:spPr bwMode="auto">
            <a:xfrm>
              <a:off x="3779912" y="2276632"/>
              <a:ext cx="5294849" cy="402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6007487" y="2719821"/>
              <a:ext cx="2669204" cy="1454088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 5.5 </a:t>
              </a: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0000FF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 2.76 </a:t>
              </a: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FF0000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Au+Au</a:t>
              </a:r>
              <a:r>
                <a:rPr lang="en-US" altLang="ja-JP" sz="1400" dirty="0">
                  <a:latin typeface="+mn-lt"/>
                  <a:ea typeface="HGP創英角ｺﾞｼｯｸUB" pitchFamily="50" charset="-128"/>
                </a:rPr>
                <a:t> 200 </a:t>
              </a: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GeV</a:t>
              </a:r>
              <a:endParaRPr lang="ja-JP" altLang="en-US" sz="1400" dirty="0">
                <a:latin typeface="+mn-lt"/>
                <a:ea typeface="HGP創英角ｺﾞｼｯｸUB" pitchFamily="50" charset="-128"/>
              </a:endParaRPr>
            </a:p>
          </p:txBody>
        </p:sp>
      </p:grpSp>
      <p:pic>
        <p:nvPicPr>
          <p:cNvPr id="100" name="Picture 2" descr="http://www.scielo.br/img/revistas/bjp/v37n2c/a27fig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670" r="9474" b="29698"/>
          <a:stretch>
            <a:fillRect/>
          </a:stretch>
        </p:blipFill>
        <p:spPr bwMode="auto">
          <a:xfrm>
            <a:off x="4932040" y="4365104"/>
            <a:ext cx="2996157" cy="21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正方形/長方形 103"/>
          <p:cNvSpPr/>
          <p:nvPr/>
        </p:nvSpPr>
        <p:spPr>
          <a:xfrm>
            <a:off x="940469" y="4178843"/>
            <a:ext cx="1071563" cy="209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" name="テキスト ボックス 101"/>
          <p:cNvSpPr txBox="1">
            <a:spLocks noChangeArrowheads="1"/>
          </p:cNvSpPr>
          <p:nvPr/>
        </p:nvSpPr>
        <p:spPr bwMode="auto">
          <a:xfrm>
            <a:off x="1182688" y="5772746"/>
            <a:ext cx="79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 dirty="0">
                <a:solidFill>
                  <a:srgbClr val="000080"/>
                </a:solidFill>
                <a:latin typeface="Franklin Gothic Medium" pitchFamily="34" charset="0"/>
              </a:rPr>
              <a:t>13</a:t>
            </a:r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3" name="テキスト ボックス 102"/>
          <p:cNvSpPr txBox="1">
            <a:spLocks noChangeArrowheads="1"/>
          </p:cNvSpPr>
          <p:nvPr/>
        </p:nvSpPr>
        <p:spPr bwMode="auto">
          <a:xfrm>
            <a:off x="1187450" y="4747547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 dirty="0">
                <a:solidFill>
                  <a:srgbClr val="000080"/>
                </a:solidFill>
                <a:latin typeface="Franklin Gothic Medium" pitchFamily="34" charset="0"/>
              </a:rPr>
              <a:t>14</a:t>
            </a:r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5" name="テキスト ボックス 104"/>
          <p:cNvSpPr txBox="1">
            <a:spLocks noChangeArrowheads="1"/>
          </p:cNvSpPr>
          <p:nvPr/>
        </p:nvSpPr>
        <p:spPr bwMode="auto">
          <a:xfrm>
            <a:off x="5954888" y="3789040"/>
            <a:ext cx="1928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baryon stopping </a:t>
            </a:r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power</a:t>
            </a:r>
          </a:p>
          <a:p>
            <a:pPr algn="r" eaLnBrk="1" hangingPunct="1"/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taken into </a:t>
            </a:r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account</a:t>
            </a:r>
            <a:endParaRPr lang="ja-JP" altLang="en-US" sz="1400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15132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2" grpId="0"/>
      <p:bldP spid="103" grpId="0"/>
      <p:bldP spid="10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ust originate from initial stages</a:t>
            </a:r>
          </a:p>
          <a:p>
            <a:pPr lvl="1"/>
            <a:r>
              <a:rPr lang="en-US" altLang="ja-JP" dirty="0"/>
              <a:t>f</a:t>
            </a:r>
            <a:r>
              <a:rPr lang="en-US" altLang="ja-JP" dirty="0" smtClean="0"/>
              <a:t>ield life time ~ 0.1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must be electro-magnetic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ideal probe: direct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processes</a:t>
            </a:r>
          </a:p>
          <a:p>
            <a:r>
              <a:rPr lang="en-US" altLang="ja-JP" dirty="0"/>
              <a:t>g</a:t>
            </a:r>
            <a:r>
              <a:rPr lang="en-US" altLang="ja-JP" dirty="0" smtClean="0"/>
              <a:t>ood reference: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from later stages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 decay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di-electron)</a:t>
            </a:r>
            <a:endParaRPr lang="ja-JP" altLang="en-US" dirty="0" smtClean="0"/>
          </a:p>
        </p:txBody>
      </p:sp>
      <p:sp>
        <p:nvSpPr>
          <p:cNvPr id="5632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Experimental Probes of Intense Field</a:t>
            </a:r>
            <a:endParaRPr lang="ja-JP" altLang="en-US" dirty="0" smtClean="0"/>
          </a:p>
        </p:txBody>
      </p:sp>
      <p:grpSp>
        <p:nvGrpSpPr>
          <p:cNvPr id="10" name="グループ化 27"/>
          <p:cNvGrpSpPr>
            <a:grpSpLocks/>
          </p:cNvGrpSpPr>
          <p:nvPr/>
        </p:nvGrpSpPr>
        <p:grpSpPr bwMode="auto">
          <a:xfrm>
            <a:off x="649784" y="2706362"/>
            <a:ext cx="8353582" cy="2046840"/>
            <a:chOff x="539552" y="484038"/>
            <a:chExt cx="13249154" cy="3247754"/>
          </a:xfrm>
        </p:grpSpPr>
        <p:sp>
          <p:nvSpPr>
            <p:cNvPr id="11" name="正方形/長方形 10"/>
            <p:cNvSpPr/>
            <p:nvPr/>
          </p:nvSpPr>
          <p:spPr>
            <a:xfrm>
              <a:off x="539552" y="484038"/>
              <a:ext cx="8208912" cy="308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2" name="グループ化 29"/>
            <p:cNvGrpSpPr>
              <a:grpSpLocks/>
            </p:cNvGrpSpPr>
            <p:nvPr/>
          </p:nvGrpSpPr>
          <p:grpSpPr bwMode="auto">
            <a:xfrm>
              <a:off x="620344" y="484039"/>
              <a:ext cx="13168362" cy="3247753"/>
              <a:chOff x="355001" y="1195239"/>
              <a:chExt cx="13168362" cy="3247753"/>
            </a:xfrm>
          </p:grpSpPr>
          <p:pic>
            <p:nvPicPr>
              <p:cNvPr id="13" name="Picture 2" descr="http://www.phy.duke.edu/research/NPTheory/QGP/transport/ev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09" r="-2431"/>
              <a:stretch>
                <a:fillRect/>
              </a:stretch>
            </p:blipFill>
            <p:spPr bwMode="auto">
              <a:xfrm>
                <a:off x="355001" y="1195239"/>
                <a:ext cx="8014447" cy="14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>
                <a:off x="2577657" y="3255909"/>
                <a:ext cx="188911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657183" y="2921301"/>
                <a:ext cx="2384104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smtClean="0">
                    <a:solidFill>
                      <a:srgbClr val="FF0000"/>
                    </a:solidFill>
                    <a:latin typeface="+mn-lt"/>
                  </a:rPr>
                  <a:t>B &gt; </a:t>
                </a:r>
                <a:r>
                  <a:rPr lang="en-US" altLang="ja-JP" sz="1800" b="0" dirty="0" err="1" smtClean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en-US" altLang="ja-JP" sz="1800" b="0" baseline="-25000" dirty="0" err="1" smtClean="0">
                    <a:solidFill>
                      <a:srgbClr val="FF0000"/>
                    </a:solidFill>
                    <a:latin typeface="+mn-lt"/>
                  </a:rPr>
                  <a:t>c</a:t>
                </a:r>
                <a:endParaRPr lang="ja-JP" altLang="en-US" sz="18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2572896" y="3779600"/>
                <a:ext cx="5489541" cy="0"/>
              </a:xfrm>
              <a:prstGeom prst="straightConnector1">
                <a:avLst/>
              </a:prstGeom>
              <a:ln w="31750"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4893806" y="4194015"/>
                <a:ext cx="3168630" cy="0"/>
              </a:xfrm>
              <a:prstGeom prst="straightConnector1">
                <a:avLst/>
              </a:prstGeom>
              <a:ln w="31750">
                <a:solidFill>
                  <a:srgbClr val="608020"/>
                </a:solidFill>
                <a:headEnd type="arrow"/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8102009" y="3433247"/>
                <a:ext cx="5421354" cy="586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chemeClr val="accent6"/>
                    </a:solidFill>
                    <a:latin typeface="+mn-lt"/>
                  </a:rPr>
                  <a:t>electro-magnetic probes</a:t>
                </a:r>
                <a:endParaRPr lang="ja-JP" altLang="en-US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8102014" y="3856967"/>
                <a:ext cx="3724493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err="1">
                    <a:solidFill>
                      <a:srgbClr val="608020"/>
                    </a:solidFill>
                    <a:latin typeface="+mn-lt"/>
                  </a:rPr>
                  <a:t>h</a:t>
                </a:r>
                <a:r>
                  <a:rPr lang="en-US" altLang="ja-JP" sz="1800" b="0" dirty="0" err="1" smtClean="0">
                    <a:solidFill>
                      <a:srgbClr val="608020"/>
                    </a:solidFill>
                    <a:latin typeface="+mn-lt"/>
                  </a:rPr>
                  <a:t>adronic</a:t>
                </a:r>
                <a:r>
                  <a:rPr lang="en-US" altLang="ja-JP" sz="1800" b="0" dirty="0" smtClean="0">
                    <a:solidFill>
                      <a:srgbClr val="608020"/>
                    </a:solidFill>
                    <a:latin typeface="+mn-lt"/>
                  </a:rPr>
                  <a:t> probes</a:t>
                </a:r>
                <a:endParaRPr lang="ja-JP" altLang="en-US" sz="1800" b="0" dirty="0">
                  <a:solidFill>
                    <a:srgbClr val="608020"/>
                  </a:solidFill>
                  <a:latin typeface="+mn-lt"/>
                </a:endParaRPr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>
                <a:off x="683782" y="2676995"/>
                <a:ext cx="7565979" cy="22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263067" y="2676236"/>
                <a:ext cx="155158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2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7132261" y="2755633"/>
                <a:ext cx="1935951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10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099232" y="2698907"/>
                <a:ext cx="199957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4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</p:grpSp>
      </p:grp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24" name="フッター プレースホルダー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89212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Shigaki,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(Low Mass </a:t>
            </a:r>
            <a:r>
              <a:rPr lang="en-US" altLang="ja-JP" dirty="0" err="1"/>
              <a:t>l</a:t>
            </a:r>
            <a:r>
              <a:rPr lang="en-US" altLang="ja-JP" baseline="30000" dirty="0" err="1" smtClean="0">
                <a:latin typeface="Symbol" panose="05050102010706020507" pitchFamily="18" charset="2"/>
              </a:rPr>
              <a:t>+</a:t>
            </a:r>
            <a:r>
              <a:rPr lang="en-US" altLang="ja-JP" dirty="0" err="1"/>
              <a:t>l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) “Polarization” ?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0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0"/>
              <a:chOff x="3185061" y="1601603"/>
              <a:chExt cx="1636104" cy="1743590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0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st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Wingdings"/>
              </a:rPr>
              <a:t> 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high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 (jets), heavy flavors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–3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speeding up, new detectors; LS1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readout (Tokyo), PHOS readout (Hiroshima)</a:t>
            </a: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di-jet calorimeter (Tsukuba)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u="sng" baseline="30000" dirty="0" smtClean="0">
                <a:latin typeface="Franklin Gothic Medium" charset="0"/>
                <a:ea typeface="ＭＳ Ｐゴシック" charset="0"/>
              </a:rPr>
              <a:t>nd</a:t>
            </a:r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 – low/mid </a:t>
            </a:r>
            <a:r>
              <a:rPr lang="en-US" altLang="ja-JP" i="1" u="sng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u="sng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 phenomena</a:t>
            </a:r>
            <a:endParaRPr lang="en-US" altLang="ja-JP" u="sng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speeding up, new detectors; LS2 2019–2020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chamber (Tokyo), new vertex trackers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forward tracker (Hiroshima + Nagasaki, Nara)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rd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(further) forward physics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 detectors; LS3? 2024?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forward calorimeter (Tsukuba + Hiroshima, Nara)</a:t>
            </a: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-Japan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Upgrade Strategies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87652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Near-Term LHC Run Schedule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932683" y="1905000"/>
            <a:ext cx="822325" cy="4714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2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2203581" y="1242466"/>
            <a:ext cx="269875" cy="28077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Brace 6"/>
          <p:cNvSpPr/>
          <p:nvPr/>
        </p:nvSpPr>
        <p:spPr bwMode="auto">
          <a:xfrm rot="16200000">
            <a:off x="7029239" y="1331055"/>
            <a:ext cx="269875" cy="25925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4"/>
          <p:cNvSpPr/>
          <p:nvPr/>
        </p:nvSpPr>
        <p:spPr bwMode="auto">
          <a:xfrm>
            <a:off x="6746403" y="1916113"/>
            <a:ext cx="822325" cy="473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3</a:t>
            </a:r>
          </a:p>
        </p:txBody>
      </p:sp>
      <p:sp>
        <p:nvSpPr>
          <p:cNvPr id="29" name="Text Box 351"/>
          <p:cNvSpPr txBox="1">
            <a:spLocks noChangeArrowheads="1"/>
          </p:cNvSpPr>
          <p:nvPr/>
        </p:nvSpPr>
        <p:spPr bwMode="auto">
          <a:xfrm>
            <a:off x="934622" y="4212546"/>
            <a:ext cx="280779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6.5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0" name="Text Box 351"/>
          <p:cNvSpPr txBox="1">
            <a:spLocks noChangeArrowheads="1"/>
          </p:cNvSpPr>
          <p:nvPr/>
        </p:nvSpPr>
        <p:spPr bwMode="auto">
          <a:xfrm>
            <a:off x="5867921" y="4212546"/>
            <a:ext cx="259251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7.0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1" name="Text Box 351"/>
          <p:cNvSpPr txBox="1">
            <a:spLocks noChangeArrowheads="1"/>
          </p:cNvSpPr>
          <p:nvPr/>
        </p:nvSpPr>
        <p:spPr bwMode="auto">
          <a:xfrm>
            <a:off x="3337942" y="5253388"/>
            <a:ext cx="2952328" cy="5847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LHC luminosity upgrade</a:t>
            </a:r>
          </a:p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ALICE upgrade &amp; speeding up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98888"/>
            <a:ext cx="5868144" cy="1350192"/>
          </a:xfrm>
          <a:prstGeom prst="rect">
            <a:avLst/>
          </a:prstGeom>
        </p:spPr>
      </p:pic>
      <p:sp>
        <p:nvSpPr>
          <p:cNvPr id="18" name="Rounded Rectangle 4"/>
          <p:cNvSpPr/>
          <p:nvPr/>
        </p:nvSpPr>
        <p:spPr bwMode="auto">
          <a:xfrm>
            <a:off x="4130030" y="4037388"/>
            <a:ext cx="1368152" cy="936104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 smtClean="0"/>
              <a:t>Long Shutdown 2</a:t>
            </a:r>
            <a:endParaRPr lang="en-US" dirty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5442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new inner tracking system</a:t>
            </a:r>
          </a:p>
          <a:p>
            <a:pPr lvl="1"/>
            <a:r>
              <a:rPr lang="en-US" altLang="ja-JP" dirty="0" smtClean="0"/>
              <a:t>7 </a:t>
            </a:r>
            <a:r>
              <a:rPr lang="en-US" altLang="ja-JP" dirty="0"/>
              <a:t>l</a:t>
            </a:r>
            <a:r>
              <a:rPr lang="en-US" altLang="ja-JP" dirty="0" smtClean="0"/>
              <a:t>ayers </a:t>
            </a:r>
            <a:r>
              <a:rPr lang="en-US" altLang="ja-JP" dirty="0"/>
              <a:t>of </a:t>
            </a:r>
            <a:r>
              <a:rPr lang="en-US" altLang="ja-JP" dirty="0" smtClean="0"/>
              <a:t>MAPS </a:t>
            </a:r>
            <a:r>
              <a:rPr lang="en-US" altLang="ja-JP" dirty="0"/>
              <a:t>s</a:t>
            </a:r>
            <a:r>
              <a:rPr lang="en-US" altLang="ja-JP" dirty="0" smtClean="0"/>
              <a:t>ilicon </a:t>
            </a:r>
            <a:r>
              <a:rPr lang="en-US" altLang="ja-JP" dirty="0"/>
              <a:t>p</a:t>
            </a:r>
            <a:r>
              <a:rPr lang="en-US" altLang="ja-JP" dirty="0" smtClean="0"/>
              <a:t>ixel detectors</a:t>
            </a:r>
            <a:endParaRPr lang="en-US" altLang="ja-JP" dirty="0"/>
          </a:p>
          <a:p>
            <a:pPr lvl="1"/>
            <a:r>
              <a:rPr lang="en-US" altLang="ja-JP" dirty="0" smtClean="0"/>
              <a:t>precise </a:t>
            </a:r>
            <a:r>
              <a:rPr lang="en-US" altLang="ja-JP" dirty="0"/>
              <a:t>measurement of displaced </a:t>
            </a:r>
            <a:r>
              <a:rPr lang="en-US" altLang="ja-JP" dirty="0" smtClean="0"/>
              <a:t>vertices</a:t>
            </a:r>
          </a:p>
          <a:p>
            <a:pPr lvl="2"/>
            <a:r>
              <a:rPr lang="en-US" altLang="ja-JP" dirty="0" smtClean="0"/>
              <a:t>to separate charm/beauty mesons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new </a:t>
            </a:r>
            <a:r>
              <a:rPr lang="en-US" altLang="ja-JP" dirty="0"/>
              <a:t>TPC readout chambers</a:t>
            </a:r>
          </a:p>
          <a:p>
            <a:pPr lvl="1"/>
            <a:r>
              <a:rPr lang="en-US" altLang="ja-JP" dirty="0" smtClean="0"/>
              <a:t>GEM </a:t>
            </a:r>
            <a:r>
              <a:rPr lang="en-US" altLang="ja-JP" dirty="0"/>
              <a:t>technology with </a:t>
            </a:r>
            <a:r>
              <a:rPr lang="en-US" altLang="ja-JP" dirty="0" smtClean="0"/>
              <a:t>no gating grid</a:t>
            </a:r>
          </a:p>
          <a:p>
            <a:pPr lvl="1"/>
            <a:r>
              <a:rPr lang="en-US" altLang="ja-JP" dirty="0" smtClean="0"/>
              <a:t>~100 times </a:t>
            </a:r>
            <a:r>
              <a:rPr lang="en-US" altLang="ja-JP" dirty="0"/>
              <a:t>higher data taking rate (50 kHz in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/>
              <a:t>continuous </a:t>
            </a:r>
            <a:r>
              <a:rPr lang="en-US" altLang="ja-JP" dirty="0" smtClean="0"/>
              <a:t>readout without triggering 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</a:t>
            </a:r>
            <a:r>
              <a:rPr lang="en-US" altLang="ja-JP" dirty="0"/>
              <a:t>Forward Tracker (MFT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Major Upgrades </a:t>
            </a:r>
            <a:r>
              <a:rPr lang="en-US" altLang="ja-JP" dirty="0" smtClean="0"/>
              <a:t>for</a:t>
            </a:r>
            <a:r>
              <a:rPr kumimoji="1" lang="en-US" altLang="ja-JP" dirty="0" smtClean="0"/>
              <a:t> Run 3 (2021–)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792" y="2636912"/>
            <a:ext cx="2383632" cy="14401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755" y="4869160"/>
            <a:ext cx="1551653" cy="1359185"/>
          </a:xfrm>
          <a:prstGeom prst="rect">
            <a:avLst/>
          </a:prstGeom>
        </p:spPr>
      </p:pic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35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5105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interesting regimes of quark-gluon phase</a:t>
            </a:r>
          </a:p>
          <a:p>
            <a:pPr lvl="1"/>
            <a:r>
              <a:rPr lang="en-GB" altLang="ja-JP" dirty="0"/>
              <a:t>exploration on QCD phase </a:t>
            </a:r>
            <a:r>
              <a:rPr lang="en-GB" altLang="ja-JP" dirty="0" smtClean="0"/>
              <a:t>diagram</a:t>
            </a:r>
          </a:p>
          <a:p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virtue only at LHC (and above)</a:t>
            </a:r>
          </a:p>
          <a:p>
            <a:pPr lvl="1"/>
            <a:r>
              <a:rPr lang="en-GB" i="1" u="sng" dirty="0" smtClean="0"/>
              <a:t>not too forward</a:t>
            </a:r>
            <a:r>
              <a:rPr lang="en-GB" dirty="0" smtClean="0"/>
              <a:t> for “central” physics (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2.5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&lt; |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&lt;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3.6)</a:t>
            </a:r>
            <a:endParaRPr lang="en-GB" dirty="0" smtClean="0"/>
          </a:p>
          <a:p>
            <a:pPr lvl="1"/>
            <a:r>
              <a:rPr lang="en-GB" i="1" u="sng" dirty="0" smtClean="0"/>
              <a:t>forward enough</a:t>
            </a:r>
            <a:r>
              <a:rPr lang="en-GB" dirty="0" smtClean="0"/>
              <a:t> for </a:t>
            </a:r>
            <a:r>
              <a:rPr lang="en-GB" dirty="0" err="1" smtClean="0"/>
              <a:t>muon</a:t>
            </a:r>
            <a:r>
              <a:rPr lang="en-GB" dirty="0" smtClean="0"/>
              <a:t> measurement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Uniqueness of LHC Forward Region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35496" y="2398412"/>
            <a:ext cx="4457452" cy="2308642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3" y="2470420"/>
            <a:ext cx="4680520" cy="2376827"/>
          </a:xfrm>
          <a:prstGeom prst="rect">
            <a:avLst/>
          </a:prstGeom>
        </p:spPr>
      </p:pic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36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907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5" descr="0801015_01-A4-at-144-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772816"/>
            <a:ext cx="7154483" cy="4248472"/>
          </a:xfrm>
          <a:prstGeom prst="rect">
            <a:avLst/>
          </a:prstGeom>
        </p:spPr>
      </p:pic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vertex and invariant mass resolutions to improve</a:t>
            </a:r>
            <a:endParaRPr kumimoji="1" lang="ja-JP" alt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Forward Tracker (2021–)</a:t>
            </a:r>
            <a:endParaRPr lang="en-GB" dirty="0"/>
          </a:p>
        </p:txBody>
      </p:sp>
      <p:sp>
        <p:nvSpPr>
          <p:cNvPr id="6" name="AutoShape 2"/>
          <p:cNvSpPr>
            <a:spLocks/>
          </p:cNvSpPr>
          <p:nvPr/>
        </p:nvSpPr>
        <p:spPr bwMode="auto">
          <a:xfrm>
            <a:off x="5866210" y="1700808"/>
            <a:ext cx="1071563" cy="2500313"/>
          </a:xfrm>
          <a:prstGeom prst="roundRect">
            <a:avLst>
              <a:gd name="adj" fmla="val 12500"/>
            </a:avLst>
          </a:prstGeom>
          <a:solidFill>
            <a:srgbClr val="66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rot="10800000" flipH="1">
            <a:off x="7312819" y="1783409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rot="10800000" flipH="1">
            <a:off x="7768233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rot="10800000" flipH="1">
            <a:off x="6401991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rot="10800000" flipH="1">
            <a:off x="5419725" y="2036789"/>
            <a:ext cx="0" cy="182165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rot="10800000">
            <a:off x="5031284" y="2146177"/>
            <a:ext cx="0" cy="160846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751981" y="2039021"/>
            <a:ext cx="1919883" cy="1811610"/>
            <a:chOff x="0" y="0"/>
            <a:chExt cx="1720" cy="1623"/>
          </a:xfrm>
        </p:grpSpPr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0" y="273"/>
              <a:ext cx="1718" cy="1122"/>
            </a:xfrm>
            <a:prstGeom prst="roundRect">
              <a:avLst>
                <a:gd name="adj" fmla="val 1069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9"/>
            <p:cNvSpPr>
              <a:spLocks/>
            </p:cNvSpPr>
            <p:nvPr/>
          </p:nvSpPr>
          <p:spPr bwMode="auto">
            <a:xfrm rot="-5400000">
              <a:off x="728" y="-696"/>
              <a:ext cx="296" cy="1688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21600 h 21600"/>
                <a:gd name="T4" fmla="*/ 0 w 21600"/>
                <a:gd name="T5" fmla="*/ 0 h 21600"/>
                <a:gd name="T6" fmla="*/ 0 w 21600"/>
                <a:gd name="T7" fmla="*/ 21600 h 21600"/>
                <a:gd name="T8" fmla="*/ 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8" name="AutoShape 10"/>
            <p:cNvSpPr>
              <a:spLocks/>
            </p:cNvSpPr>
            <p:nvPr/>
          </p:nvSpPr>
          <p:spPr bwMode="auto">
            <a:xfrm rot="-5400000">
              <a:off x="739" y="647"/>
              <a:ext cx="264" cy="1688"/>
            </a:xfrm>
            <a:custGeom>
              <a:avLst/>
              <a:gdLst>
                <a:gd name="T0" fmla="*/ 21600 w 21600"/>
                <a:gd name="T1" fmla="*/ 21600 h 21600"/>
                <a:gd name="T2" fmla="*/ 0 w 21600"/>
                <a:gd name="T3" fmla="*/ 21600 h 21600"/>
                <a:gd name="T4" fmla="*/ 21600 w 21600"/>
                <a:gd name="T5" fmla="*/ 0 h 21600"/>
                <a:gd name="T6" fmla="*/ 21600 w 21600"/>
                <a:gd name="T7" fmla="*/ 21600 h 21600"/>
                <a:gd name="T8" fmla="*/ 2160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226" y="815"/>
              <a:ext cx="1366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ts val="1055"/>
                </a:spcBef>
              </a:pPr>
              <a:r>
                <a:rPr lang="en-US" sz="1300" dirty="0">
                  <a:solidFill>
                    <a:schemeClr val="bg1"/>
                  </a:solidFill>
                  <a:latin typeface="Helvetica Neue" charset="0"/>
                  <a:ea typeface="ＭＳ Ｐゴシック" charset="0"/>
                  <a:sym typeface="Helvetica Neue" charset="0"/>
                </a:rPr>
                <a:t>Absorber</a:t>
              </a:r>
            </a:p>
          </p:txBody>
        </p:sp>
      </p:grpSp>
      <p:sp>
        <p:nvSpPr>
          <p:cNvPr id="20" name="Freeform 13"/>
          <p:cNvSpPr>
            <a:spLocks/>
          </p:cNvSpPr>
          <p:nvPr/>
        </p:nvSpPr>
        <p:spPr bwMode="auto">
          <a:xfrm>
            <a:off x="5750124" y="2136131"/>
            <a:ext cx="1241227" cy="100459"/>
          </a:xfrm>
          <a:custGeom>
            <a:avLst/>
            <a:gdLst>
              <a:gd name="T0" fmla="*/ 0 w 21600"/>
              <a:gd name="T1" fmla="*/ 279541 h 10101"/>
              <a:gd name="T2" fmla="*/ 1765300 w 21600"/>
              <a:gd name="T3" fmla="*/ 305524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rot="10800000" flipH="1">
            <a:off x="4598195" y="2189709"/>
            <a:ext cx="1249040" cy="198686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rot="10800000">
            <a:off x="6980189" y="2235474"/>
            <a:ext cx="1073795" cy="313655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 rot="10800000" flipH="1">
            <a:off x="5705475" y="3635203"/>
            <a:ext cx="1241227" cy="99342"/>
          </a:xfrm>
          <a:custGeom>
            <a:avLst/>
            <a:gdLst>
              <a:gd name="T0" fmla="*/ 0 w 21600"/>
              <a:gd name="T1" fmla="*/ 276434 h 10101"/>
              <a:gd name="T2" fmla="*/ 1765300 w 21600"/>
              <a:gd name="T3" fmla="*/ 302128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4551314" y="3483398"/>
            <a:ext cx="1249040" cy="19756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6937772" y="3323779"/>
            <a:ext cx="1072679" cy="31253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6" name="Group 21"/>
          <p:cNvGrpSpPr>
            <a:grpSpLocks/>
          </p:cNvGrpSpPr>
          <p:nvPr/>
        </p:nvGrpSpPr>
        <p:grpSpPr bwMode="auto">
          <a:xfrm>
            <a:off x="1231702" y="2389511"/>
            <a:ext cx="3425652" cy="1095003"/>
            <a:chOff x="0" y="0"/>
            <a:chExt cx="3069" cy="981"/>
          </a:xfrm>
        </p:grpSpPr>
        <p:sp>
          <p:nvSpPr>
            <p:cNvPr id="27" name="AutoShape 19"/>
            <p:cNvSpPr>
              <a:spLocks/>
            </p:cNvSpPr>
            <p:nvPr/>
          </p:nvSpPr>
          <p:spPr bwMode="auto">
            <a:xfrm rot="4980001">
              <a:off x="1433" y="-1209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8" name="AutoShape 20"/>
            <p:cNvSpPr>
              <a:spLocks/>
            </p:cNvSpPr>
            <p:nvPr/>
          </p:nvSpPr>
          <p:spPr bwMode="auto">
            <a:xfrm rot="5820000" flipH="1">
              <a:off x="1395" y="-834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1410296" y="2850506"/>
            <a:ext cx="0" cy="18082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0" name="Rectangle 23"/>
          <p:cNvSpPr>
            <a:spLocks/>
          </p:cNvSpPr>
          <p:nvPr/>
        </p:nvSpPr>
        <p:spPr bwMode="auto">
          <a:xfrm>
            <a:off x="1309837" y="2654202"/>
            <a:ext cx="1211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spcBef>
                <a:spcPts val="1055"/>
              </a:spcBef>
            </a:pPr>
            <a:r>
              <a:rPr lang="en-US" sz="1000">
                <a:latin typeface="Helvetica Neue Medium" charset="0"/>
                <a:ea typeface="ＭＳ Ｐゴシック" charset="0"/>
                <a:sym typeface="Helvetica Neue Medium" charset="0"/>
              </a:rPr>
              <a:t>IP</a:t>
            </a: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1115616" y="2942035"/>
            <a:ext cx="71437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32" name="Group 27"/>
          <p:cNvGrpSpPr>
            <a:grpSpLocks/>
          </p:cNvGrpSpPr>
          <p:nvPr/>
        </p:nvGrpSpPr>
        <p:grpSpPr bwMode="auto">
          <a:xfrm>
            <a:off x="1406948" y="2397324"/>
            <a:ext cx="3202409" cy="1260203"/>
            <a:chOff x="0" y="0"/>
            <a:chExt cx="2868" cy="1129"/>
          </a:xfrm>
        </p:grpSpPr>
        <p:sp>
          <p:nvSpPr>
            <p:cNvPr id="33" name="Line 25"/>
            <p:cNvSpPr>
              <a:spLocks noChangeShapeType="1"/>
            </p:cNvSpPr>
            <p:nvPr/>
          </p:nvSpPr>
          <p:spPr bwMode="auto">
            <a:xfrm rot="10800000" flipH="1">
              <a:off x="18" y="0"/>
              <a:ext cx="2832" cy="47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18" y="471"/>
              <a:ext cx="2816" cy="49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431023" y="2179714"/>
            <a:ext cx="1320958" cy="1512168"/>
          </a:xfrm>
          <a:prstGeom prst="round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749372" y="2487815"/>
            <a:ext cx="593796" cy="911803"/>
            <a:chOff x="1749372" y="2487815"/>
            <a:chExt cx="593796" cy="911803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 rot="10800000" flipH="1">
              <a:off x="1892500" y="2619669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 rot="10800000" flipH="1">
              <a:off x="2019984" y="2596203"/>
              <a:ext cx="0" cy="70284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 rot="10800000" flipH="1">
              <a:off x="2181017" y="2547037"/>
              <a:ext cx="0" cy="7788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 rot="10800000">
              <a:off x="2343168" y="2487815"/>
              <a:ext cx="0" cy="9118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 rot="10800000" flipH="1">
              <a:off x="1749372" y="2619215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62" name="Grouper 61"/>
          <p:cNvGrpSpPr/>
          <p:nvPr/>
        </p:nvGrpSpPr>
        <p:grpSpPr>
          <a:xfrm>
            <a:off x="857527" y="3573016"/>
            <a:ext cx="4362545" cy="2783334"/>
            <a:chOff x="117588" y="3573016"/>
            <a:chExt cx="4362545" cy="2783334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2031861" y="3645024"/>
              <a:ext cx="2186772" cy="316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H="1">
              <a:off x="353371" y="3573016"/>
              <a:ext cx="310338" cy="3888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à coins arrondis 51"/>
            <p:cNvSpPr/>
            <p:nvPr/>
          </p:nvSpPr>
          <p:spPr>
            <a:xfrm>
              <a:off x="117588" y="3937991"/>
              <a:ext cx="4362545" cy="2418359"/>
            </a:xfrm>
            <a:prstGeom prst="roundRect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77" y="3978321"/>
            <a:ext cx="3145602" cy="2313642"/>
          </a:xfrm>
          <a:prstGeom prst="rect">
            <a:avLst/>
          </a:prstGeom>
        </p:spPr>
      </p:pic>
      <p:sp>
        <p:nvSpPr>
          <p:cNvPr id="39" name="日付プレースホルダー 3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44" name="フッター プレースホルダー 4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37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554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1" animBg="1"/>
      <p:bldP spid="14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1" animBg="1"/>
      <p:bldP spid="29" grpId="1" animBg="1"/>
      <p:bldP spid="30" grpId="1"/>
      <p:bldP spid="31" grpId="1" animBg="1"/>
      <p:bldP spid="35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quark </a:t>
            </a:r>
            <a:r>
              <a:rPr lang="en-US" altLang="ja-JP" dirty="0"/>
              <a:t>behavior in strong QCD field</a:t>
            </a:r>
          </a:p>
          <a:p>
            <a:pPr lvl="2"/>
            <a:r>
              <a:rPr lang="en-US" altLang="ja-JP" dirty="0" smtClean="0"/>
              <a:t>current </a:t>
            </a:r>
            <a:r>
              <a:rPr lang="en-US" altLang="ja-JP" dirty="0"/>
              <a:t>interest: </a:t>
            </a:r>
            <a:r>
              <a:rPr lang="en-US" altLang="ja-JP" dirty="0" smtClean="0"/>
              <a:t>difference between charm and beauty quarks</a:t>
            </a:r>
          </a:p>
          <a:p>
            <a:pPr lvl="1"/>
            <a:r>
              <a:rPr lang="en-US" altLang="ja-JP" dirty="0" smtClean="0"/>
              <a:t>charm/beauty meson separation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quarks </a:t>
            </a:r>
            <a:r>
              <a:rPr lang="en-US" altLang="ja-JP" dirty="0"/>
              <a:t>interaction in strong QCD field</a:t>
            </a:r>
          </a:p>
          <a:p>
            <a:pPr lvl="2"/>
            <a:r>
              <a:rPr lang="en-US" altLang="ja-JP" dirty="0" smtClean="0"/>
              <a:t>current interest: sequentially melting of various </a:t>
            </a:r>
            <a:r>
              <a:rPr lang="en-US" altLang="ja-JP" dirty="0" err="1" smtClean="0"/>
              <a:t>quarkonia</a:t>
            </a:r>
            <a:endParaRPr lang="en-US" altLang="ja-JP" dirty="0"/>
          </a:p>
          <a:p>
            <a:pPr lvl="1"/>
            <a:r>
              <a:rPr lang="en-US" altLang="ja-JP" dirty="0" smtClean="0"/>
              <a:t>feed down (</a:t>
            </a:r>
            <a:r>
              <a:rPr lang="en-US" altLang="ja-JP" i="1" dirty="0" smtClean="0"/>
              <a:t>e.g. </a:t>
            </a:r>
            <a:r>
              <a:rPr lang="en-US" altLang="ja-JP" dirty="0" smtClean="0"/>
              <a:t>B → 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 + </a:t>
            </a:r>
            <a:r>
              <a:rPr lang="en-US" altLang="ja-JP" dirty="0">
                <a:cs typeface="Symbol" charset="2"/>
              </a:rPr>
              <a:t>X</a:t>
            </a:r>
            <a:r>
              <a:rPr lang="en-US" altLang="ja-JP" dirty="0" smtClean="0"/>
              <a:t>) identification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836613"/>
          </a:xfrm>
        </p:spPr>
        <p:txBody>
          <a:bodyPr/>
          <a:lstStyle/>
          <a:p>
            <a:r>
              <a:rPr kumimoji="1" lang="en-US" altLang="ja-JP" dirty="0" smtClean="0"/>
              <a:t>Original Goals Primarily at High Mass</a:t>
            </a:r>
            <a:endParaRPr kumimoji="1" lang="ja-JP" altLang="en-US" dirty="0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23" y="2490242"/>
            <a:ext cx="8123987" cy="2641207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38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7093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33" name="Text Box 25"/>
          <p:cNvSpPr txBox="1">
            <a:spLocks noChangeArrowheads="1"/>
          </p:cNvSpPr>
          <p:nvPr/>
        </p:nvSpPr>
        <p:spPr bwMode="auto">
          <a:xfrm>
            <a:off x="5932488" y="5200650"/>
            <a:ext cx="2288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Color-Flavor Locking?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pic>
        <p:nvPicPr>
          <p:cNvPr id="1783862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50" y="3272634"/>
            <a:ext cx="4104456" cy="28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3863" name="Rectangle 55"/>
          <p:cNvSpPr>
            <a:spLocks noChangeArrowheads="1"/>
          </p:cNvSpPr>
          <p:nvPr/>
        </p:nvSpPr>
        <p:spPr bwMode="auto">
          <a:xfrm>
            <a:off x="5345946" y="5327967"/>
            <a:ext cx="31683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4795" y="2352675"/>
            <a:ext cx="3736031" cy="3556000"/>
            <a:chOff x="6026" y="970"/>
            <a:chExt cx="5404" cy="2240"/>
          </a:xfrm>
        </p:grpSpPr>
        <p:sp>
          <p:nvSpPr>
            <p:cNvPr id="25657" name="Freeform 5"/>
            <p:cNvSpPr>
              <a:spLocks/>
            </p:cNvSpPr>
            <p:nvPr/>
          </p:nvSpPr>
          <p:spPr bwMode="auto">
            <a:xfrm>
              <a:off x="6343" y="1329"/>
              <a:ext cx="1467" cy="1873"/>
            </a:xfrm>
            <a:custGeom>
              <a:avLst/>
              <a:gdLst>
                <a:gd name="T0" fmla="*/ 1467 w 1467"/>
                <a:gd name="T1" fmla="*/ 1873 h 1873"/>
                <a:gd name="T2" fmla="*/ 859 w 1467"/>
                <a:gd name="T3" fmla="*/ 937 h 1873"/>
                <a:gd name="T4" fmla="*/ 475 w 1467"/>
                <a:gd name="T5" fmla="*/ 321 h 1873"/>
                <a:gd name="T6" fmla="*/ 267 w 1467"/>
                <a:gd name="T7" fmla="*/ 65 h 1873"/>
                <a:gd name="T8" fmla="*/ 115 w 1467"/>
                <a:gd name="T9" fmla="*/ 1 h 1873"/>
                <a:gd name="T10" fmla="*/ 19 w 1467"/>
                <a:gd name="T11" fmla="*/ 73 h 1873"/>
                <a:gd name="T12" fmla="*/ 3 w 1467"/>
                <a:gd name="T13" fmla="*/ 289 h 1873"/>
                <a:gd name="T14" fmla="*/ 11 w 1467"/>
                <a:gd name="T15" fmla="*/ 657 h 18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7"/>
                <a:gd name="T25" fmla="*/ 0 h 1873"/>
                <a:gd name="T26" fmla="*/ 1467 w 1467"/>
                <a:gd name="T27" fmla="*/ 1873 h 18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7" h="1873">
                  <a:moveTo>
                    <a:pt x="1467" y="1873"/>
                  </a:moveTo>
                  <a:cubicBezTo>
                    <a:pt x="1245" y="1534"/>
                    <a:pt x="1024" y="1196"/>
                    <a:pt x="859" y="937"/>
                  </a:cubicBezTo>
                  <a:cubicBezTo>
                    <a:pt x="694" y="678"/>
                    <a:pt x="574" y="466"/>
                    <a:pt x="475" y="321"/>
                  </a:cubicBezTo>
                  <a:cubicBezTo>
                    <a:pt x="376" y="176"/>
                    <a:pt x="327" y="118"/>
                    <a:pt x="267" y="65"/>
                  </a:cubicBezTo>
                  <a:cubicBezTo>
                    <a:pt x="207" y="12"/>
                    <a:pt x="156" y="0"/>
                    <a:pt x="115" y="1"/>
                  </a:cubicBezTo>
                  <a:cubicBezTo>
                    <a:pt x="74" y="2"/>
                    <a:pt x="38" y="25"/>
                    <a:pt x="19" y="73"/>
                  </a:cubicBezTo>
                  <a:cubicBezTo>
                    <a:pt x="0" y="121"/>
                    <a:pt x="4" y="192"/>
                    <a:pt x="3" y="289"/>
                  </a:cubicBezTo>
                  <a:cubicBezTo>
                    <a:pt x="2" y="386"/>
                    <a:pt x="9" y="580"/>
                    <a:pt x="11" y="657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58" name="Freeform 6"/>
            <p:cNvSpPr>
              <a:spLocks/>
            </p:cNvSpPr>
            <p:nvPr/>
          </p:nvSpPr>
          <p:spPr bwMode="auto">
            <a:xfrm>
              <a:off x="6026" y="970"/>
              <a:ext cx="1792" cy="2240"/>
            </a:xfrm>
            <a:custGeom>
              <a:avLst/>
              <a:gdLst>
                <a:gd name="T0" fmla="*/ 1792 w 1792"/>
                <a:gd name="T1" fmla="*/ 2240 h 2240"/>
                <a:gd name="T2" fmla="*/ 1256 w 1792"/>
                <a:gd name="T3" fmla="*/ 1312 h 2240"/>
                <a:gd name="T4" fmla="*/ 792 w 1792"/>
                <a:gd name="T5" fmla="*/ 552 h 2240"/>
                <a:gd name="T6" fmla="*/ 416 w 1792"/>
                <a:gd name="T7" fmla="*/ 88 h 2240"/>
                <a:gd name="T8" fmla="*/ 152 w 1792"/>
                <a:gd name="T9" fmla="*/ 24 h 2240"/>
                <a:gd name="T10" fmla="*/ 48 w 1792"/>
                <a:gd name="T11" fmla="*/ 120 h 2240"/>
                <a:gd name="T12" fmla="*/ 16 w 1792"/>
                <a:gd name="T13" fmla="*/ 192 h 2240"/>
                <a:gd name="T14" fmla="*/ 8 w 1792"/>
                <a:gd name="T15" fmla="*/ 480 h 2240"/>
                <a:gd name="T16" fmla="*/ 0 w 1792"/>
                <a:gd name="T17" fmla="*/ 1000 h 2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2240"/>
                <a:gd name="T29" fmla="*/ 1792 w 1792"/>
                <a:gd name="T30" fmla="*/ 2240 h 2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2240">
                  <a:moveTo>
                    <a:pt x="1792" y="2240"/>
                  </a:moveTo>
                  <a:cubicBezTo>
                    <a:pt x="1607" y="1916"/>
                    <a:pt x="1423" y="1593"/>
                    <a:pt x="1256" y="1312"/>
                  </a:cubicBezTo>
                  <a:cubicBezTo>
                    <a:pt x="1089" y="1031"/>
                    <a:pt x="932" y="756"/>
                    <a:pt x="792" y="552"/>
                  </a:cubicBezTo>
                  <a:cubicBezTo>
                    <a:pt x="652" y="348"/>
                    <a:pt x="523" y="176"/>
                    <a:pt x="416" y="88"/>
                  </a:cubicBezTo>
                  <a:cubicBezTo>
                    <a:pt x="309" y="0"/>
                    <a:pt x="213" y="19"/>
                    <a:pt x="152" y="24"/>
                  </a:cubicBezTo>
                  <a:cubicBezTo>
                    <a:pt x="91" y="29"/>
                    <a:pt x="71" y="92"/>
                    <a:pt x="48" y="120"/>
                  </a:cubicBezTo>
                  <a:cubicBezTo>
                    <a:pt x="25" y="148"/>
                    <a:pt x="23" y="132"/>
                    <a:pt x="16" y="192"/>
                  </a:cubicBezTo>
                  <a:cubicBezTo>
                    <a:pt x="9" y="252"/>
                    <a:pt x="11" y="345"/>
                    <a:pt x="8" y="480"/>
                  </a:cubicBezTo>
                  <a:cubicBezTo>
                    <a:pt x="5" y="615"/>
                    <a:pt x="2" y="892"/>
                    <a:pt x="0" y="1000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15" name="Text Box 7"/>
            <p:cNvSpPr txBox="1">
              <a:spLocks noChangeArrowheads="1"/>
            </p:cNvSpPr>
            <p:nvPr/>
          </p:nvSpPr>
          <p:spPr bwMode="auto">
            <a:xfrm>
              <a:off x="7287" y="1914"/>
              <a:ext cx="41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80"/>
                  </a:solidFill>
                  <a:latin typeface="+mn-lt"/>
                </a:rPr>
                <a:t>High Energy A+A Collisions</a:t>
              </a:r>
              <a:endParaRPr kumimoji="0" lang="ja-JP" altLang="en-US" dirty="0">
                <a:solidFill>
                  <a:srgbClr val="FF0080"/>
                </a:solidFill>
                <a:latin typeface="+mn-lt"/>
              </a:endParaRPr>
            </a:p>
          </p:txBody>
        </p:sp>
      </p:grpSp>
      <p:sp>
        <p:nvSpPr>
          <p:cNvPr id="1783816" name="Line 8"/>
          <p:cNvSpPr>
            <a:spLocks noChangeShapeType="1"/>
          </p:cNvSpPr>
          <p:nvPr/>
        </p:nvSpPr>
        <p:spPr bwMode="auto">
          <a:xfrm>
            <a:off x="1384300" y="5956300"/>
            <a:ext cx="5511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17" name="Line 9"/>
          <p:cNvSpPr>
            <a:spLocks noChangeShapeType="1"/>
          </p:cNvSpPr>
          <p:nvPr/>
        </p:nvSpPr>
        <p:spPr bwMode="auto">
          <a:xfrm flipV="1">
            <a:off x="1397000" y="2336800"/>
            <a:ext cx="0" cy="3619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8900" y="5697538"/>
            <a:ext cx="314325" cy="344487"/>
            <a:chOff x="2226" y="2943"/>
            <a:chExt cx="198" cy="217"/>
          </a:xfrm>
        </p:grpSpPr>
        <p:sp>
          <p:nvSpPr>
            <p:cNvPr id="25647" name="Oval 11"/>
            <p:cNvSpPr>
              <a:spLocks noChangeAspect="1" noChangeArrowheads="1"/>
            </p:cNvSpPr>
            <p:nvPr/>
          </p:nvSpPr>
          <p:spPr bwMode="auto">
            <a:xfrm>
              <a:off x="2262" y="3076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8" name="Oval 12"/>
            <p:cNvSpPr>
              <a:spLocks noChangeAspect="1" noChangeArrowheads="1"/>
            </p:cNvSpPr>
            <p:nvPr/>
          </p:nvSpPr>
          <p:spPr bwMode="auto">
            <a:xfrm>
              <a:off x="2269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9" name="Oval 13"/>
            <p:cNvSpPr>
              <a:spLocks noChangeAspect="1" noChangeArrowheads="1"/>
            </p:cNvSpPr>
            <p:nvPr/>
          </p:nvSpPr>
          <p:spPr bwMode="auto">
            <a:xfrm>
              <a:off x="2311" y="3056"/>
              <a:ext cx="85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50" name="Oval 14"/>
            <p:cNvSpPr>
              <a:spLocks noChangeAspect="1" noChangeArrowheads="1"/>
            </p:cNvSpPr>
            <p:nvPr/>
          </p:nvSpPr>
          <p:spPr bwMode="auto">
            <a:xfrm>
              <a:off x="2226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3" name="Oval 15"/>
            <p:cNvSpPr>
              <a:spLocks noChangeAspect="1" noChangeArrowheads="1"/>
            </p:cNvSpPr>
            <p:nvPr/>
          </p:nvSpPr>
          <p:spPr bwMode="auto">
            <a:xfrm>
              <a:off x="2320" y="2943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2" name="Oval 16"/>
            <p:cNvSpPr>
              <a:spLocks noChangeAspect="1" noChangeArrowheads="1"/>
            </p:cNvSpPr>
            <p:nvPr/>
          </p:nvSpPr>
          <p:spPr bwMode="auto">
            <a:xfrm>
              <a:off x="2295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5" name="Oval 17"/>
            <p:cNvSpPr>
              <a:spLocks noChangeAspect="1" noChangeArrowheads="1"/>
            </p:cNvSpPr>
            <p:nvPr/>
          </p:nvSpPr>
          <p:spPr bwMode="auto">
            <a:xfrm>
              <a:off x="2338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6" name="Oval 18"/>
            <p:cNvSpPr>
              <a:spLocks noChangeAspect="1" noChangeArrowheads="1"/>
            </p:cNvSpPr>
            <p:nvPr/>
          </p:nvSpPr>
          <p:spPr bwMode="auto">
            <a:xfrm>
              <a:off x="2253" y="2972"/>
              <a:ext cx="85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7" name="Oval 19"/>
            <p:cNvSpPr>
              <a:spLocks noChangeAspect="1" noChangeArrowheads="1"/>
            </p:cNvSpPr>
            <p:nvPr/>
          </p:nvSpPr>
          <p:spPr bwMode="auto">
            <a:xfrm>
              <a:off x="2269" y="305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6" name="Oval 20"/>
            <p:cNvSpPr>
              <a:spLocks noChangeAspect="1" noChangeArrowheads="1"/>
            </p:cNvSpPr>
            <p:nvPr/>
          </p:nvSpPr>
          <p:spPr bwMode="auto">
            <a:xfrm>
              <a:off x="2298" y="2955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83829" name="Freeform 21"/>
          <p:cNvSpPr>
            <a:spLocks/>
          </p:cNvSpPr>
          <p:nvPr/>
        </p:nvSpPr>
        <p:spPr bwMode="auto">
          <a:xfrm>
            <a:off x="2362200" y="3536950"/>
            <a:ext cx="2641600" cy="2419350"/>
          </a:xfrm>
          <a:custGeom>
            <a:avLst/>
            <a:gdLst>
              <a:gd name="T0" fmla="*/ 2147483647 w 1664"/>
              <a:gd name="T1" fmla="*/ 2147483647 h 1524"/>
              <a:gd name="T2" fmla="*/ 2147483647 w 1664"/>
              <a:gd name="T3" fmla="*/ 2147483647 h 1524"/>
              <a:gd name="T4" fmla="*/ 2147483647 w 1664"/>
              <a:gd name="T5" fmla="*/ 2147483647 h 1524"/>
              <a:gd name="T6" fmla="*/ 2147483647 w 1664"/>
              <a:gd name="T7" fmla="*/ 2147483647 h 1524"/>
              <a:gd name="T8" fmla="*/ 2147483647 w 1664"/>
              <a:gd name="T9" fmla="*/ 2147483647 h 1524"/>
              <a:gd name="T10" fmla="*/ 2147483647 w 1664"/>
              <a:gd name="T11" fmla="*/ 2147483647 h 1524"/>
              <a:gd name="T12" fmla="*/ 0 w 1664"/>
              <a:gd name="T13" fmla="*/ 2147483647 h 1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1524"/>
              <a:gd name="T23" fmla="*/ 1664 w 1664"/>
              <a:gd name="T24" fmla="*/ 1524 h 1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1524">
                <a:moveTo>
                  <a:pt x="1664" y="1524"/>
                </a:moveTo>
                <a:cubicBezTo>
                  <a:pt x="1652" y="1398"/>
                  <a:pt x="1640" y="1272"/>
                  <a:pt x="1600" y="1140"/>
                </a:cubicBezTo>
                <a:cubicBezTo>
                  <a:pt x="1560" y="1008"/>
                  <a:pt x="1519" y="868"/>
                  <a:pt x="1424" y="732"/>
                </a:cubicBezTo>
                <a:cubicBezTo>
                  <a:pt x="1329" y="596"/>
                  <a:pt x="1161" y="425"/>
                  <a:pt x="1032" y="324"/>
                </a:cubicBezTo>
                <a:cubicBezTo>
                  <a:pt x="903" y="223"/>
                  <a:pt x="776" y="175"/>
                  <a:pt x="648" y="124"/>
                </a:cubicBezTo>
                <a:cubicBezTo>
                  <a:pt x="520" y="73"/>
                  <a:pt x="372" y="40"/>
                  <a:pt x="264" y="20"/>
                </a:cubicBezTo>
                <a:cubicBezTo>
                  <a:pt x="156" y="0"/>
                  <a:pt x="78" y="2"/>
                  <a:pt x="0" y="4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0" name="Freeform 22"/>
          <p:cNvSpPr>
            <a:spLocks/>
          </p:cNvSpPr>
          <p:nvPr/>
        </p:nvSpPr>
        <p:spPr bwMode="auto">
          <a:xfrm>
            <a:off x="5664200" y="4668838"/>
            <a:ext cx="1168400" cy="1262062"/>
          </a:xfrm>
          <a:custGeom>
            <a:avLst/>
            <a:gdLst>
              <a:gd name="T0" fmla="*/ 0 w 736"/>
              <a:gd name="T1" fmla="*/ 2147483647 h 795"/>
              <a:gd name="T2" fmla="*/ 2147483647 w 736"/>
              <a:gd name="T3" fmla="*/ 2147483647 h 795"/>
              <a:gd name="T4" fmla="*/ 2147483647 w 736"/>
              <a:gd name="T5" fmla="*/ 2147483647 h 795"/>
              <a:gd name="T6" fmla="*/ 2147483647 w 736"/>
              <a:gd name="T7" fmla="*/ 2147483647 h 795"/>
              <a:gd name="T8" fmla="*/ 2147483647 w 736"/>
              <a:gd name="T9" fmla="*/ 2147483647 h 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6"/>
              <a:gd name="T16" fmla="*/ 0 h 795"/>
              <a:gd name="T17" fmla="*/ 736 w 736"/>
              <a:gd name="T18" fmla="*/ 795 h 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6" h="795">
                <a:moveTo>
                  <a:pt x="0" y="795"/>
                </a:moveTo>
                <a:cubicBezTo>
                  <a:pt x="0" y="687"/>
                  <a:pt x="1" y="579"/>
                  <a:pt x="40" y="475"/>
                </a:cubicBezTo>
                <a:cubicBezTo>
                  <a:pt x="79" y="371"/>
                  <a:pt x="147" y="246"/>
                  <a:pt x="232" y="171"/>
                </a:cubicBezTo>
                <a:cubicBezTo>
                  <a:pt x="317" y="96"/>
                  <a:pt x="468" y="54"/>
                  <a:pt x="552" y="27"/>
                </a:cubicBezTo>
                <a:cubicBezTo>
                  <a:pt x="636" y="0"/>
                  <a:pt x="686" y="5"/>
                  <a:pt x="736" y="11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1" name="Freeform 23"/>
          <p:cNvSpPr>
            <a:spLocks/>
          </p:cNvSpPr>
          <p:nvPr/>
        </p:nvSpPr>
        <p:spPr bwMode="auto">
          <a:xfrm>
            <a:off x="4711700" y="4433888"/>
            <a:ext cx="2146300" cy="379412"/>
          </a:xfrm>
          <a:custGeom>
            <a:avLst/>
            <a:gdLst>
              <a:gd name="T0" fmla="*/ 0 w 1352"/>
              <a:gd name="T1" fmla="*/ 2147483647 h 239"/>
              <a:gd name="T2" fmla="*/ 2147483647 w 1352"/>
              <a:gd name="T3" fmla="*/ 2147483647 h 239"/>
              <a:gd name="T4" fmla="*/ 2147483647 w 1352"/>
              <a:gd name="T5" fmla="*/ 2147483647 h 239"/>
              <a:gd name="T6" fmla="*/ 2147483647 w 1352"/>
              <a:gd name="T7" fmla="*/ 2147483647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352"/>
              <a:gd name="T13" fmla="*/ 0 h 239"/>
              <a:gd name="T14" fmla="*/ 1352 w 1352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" h="239">
                <a:moveTo>
                  <a:pt x="0" y="239"/>
                </a:moveTo>
                <a:cubicBezTo>
                  <a:pt x="177" y="166"/>
                  <a:pt x="355" y="94"/>
                  <a:pt x="520" y="55"/>
                </a:cubicBezTo>
                <a:cubicBezTo>
                  <a:pt x="685" y="16"/>
                  <a:pt x="853" y="14"/>
                  <a:pt x="992" y="7"/>
                </a:cubicBezTo>
                <a:cubicBezTo>
                  <a:pt x="1131" y="0"/>
                  <a:pt x="1241" y="7"/>
                  <a:pt x="1352" y="15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2" name="Text Box 24"/>
          <p:cNvSpPr txBox="1">
            <a:spLocks noChangeArrowheads="1"/>
          </p:cNvSpPr>
          <p:nvPr/>
        </p:nvSpPr>
        <p:spPr bwMode="auto">
          <a:xfrm>
            <a:off x="4185456" y="4859868"/>
            <a:ext cx="2706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 Super-Conductivity?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4" name="Text Box 26"/>
          <p:cNvSpPr txBox="1">
            <a:spLocks noChangeArrowheads="1"/>
          </p:cNvSpPr>
          <p:nvPr/>
        </p:nvSpPr>
        <p:spPr bwMode="auto">
          <a:xfrm>
            <a:off x="1513409" y="3068960"/>
            <a:ext cx="171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Tri-Critical point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5" name="Text Box 27"/>
          <p:cNvSpPr txBox="1">
            <a:spLocks noChangeArrowheads="1"/>
          </p:cNvSpPr>
          <p:nvPr/>
        </p:nvSpPr>
        <p:spPr bwMode="auto">
          <a:xfrm>
            <a:off x="6926263" y="5765800"/>
            <a:ext cx="166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Baryon Density</a:t>
            </a:r>
            <a:endParaRPr kumimoji="0" lang="en-US" altLang="ja-JP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6" name="Text Box 28"/>
          <p:cNvSpPr txBox="1">
            <a:spLocks noChangeArrowheads="1"/>
          </p:cNvSpPr>
          <p:nvPr/>
        </p:nvSpPr>
        <p:spPr bwMode="auto">
          <a:xfrm rot="16200000">
            <a:off x="-476512" y="3083611"/>
            <a:ext cx="3107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kumimoji="0" lang="en-US" altLang="ja-JP" dirty="0">
                <a:solidFill>
                  <a:srgbClr val="000000"/>
                </a:solidFill>
                <a:latin typeface="+mn-lt"/>
              </a:rPr>
              <a:t>Density (Temperature)</a:t>
            </a:r>
          </a:p>
          <a:p>
            <a:pPr eaLnBrk="0" hangingPunct="0">
              <a:defRPr/>
            </a:pPr>
            <a:endParaRPr kumimoji="0"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7" name="Text Box 29"/>
          <p:cNvSpPr txBox="1">
            <a:spLocks noChangeArrowheads="1"/>
          </p:cNvSpPr>
          <p:nvPr/>
        </p:nvSpPr>
        <p:spPr bwMode="auto">
          <a:xfrm>
            <a:off x="1692275" y="5610225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80FF"/>
                </a:solidFill>
                <a:latin typeface="+mn-lt"/>
              </a:rPr>
              <a:t>Nucleus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783838" name="Text Box 30"/>
          <p:cNvSpPr txBox="1">
            <a:spLocks noChangeArrowheads="1"/>
          </p:cNvSpPr>
          <p:nvPr/>
        </p:nvSpPr>
        <p:spPr bwMode="auto">
          <a:xfrm>
            <a:off x="3844925" y="2914650"/>
            <a:ext cx="286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err="1" smtClean="0">
                <a:solidFill>
                  <a:srgbClr val="FF8000"/>
                </a:solidFill>
                <a:latin typeface="+mn-lt"/>
              </a:rPr>
              <a:t>Deconfined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 </a:t>
            </a:r>
            <a:r>
              <a:rPr kumimoji="0" lang="en-US" altLang="ja-JP" dirty="0" err="1">
                <a:solidFill>
                  <a:srgbClr val="FF8000"/>
                </a:solidFill>
                <a:latin typeface="+mn-lt"/>
              </a:rPr>
              <a:t>Partonic</a:t>
            </a: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 Phase</a:t>
            </a:r>
          </a:p>
          <a:p>
            <a:pPr eaLnBrk="0" hangingPunct="0">
              <a:defRPr/>
            </a:pP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(Quark-Gluon Plasma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)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9" name="Text Box 31"/>
          <p:cNvSpPr txBox="1">
            <a:spLocks noChangeArrowheads="1"/>
          </p:cNvSpPr>
          <p:nvPr/>
        </p:nvSpPr>
        <p:spPr bwMode="auto">
          <a:xfrm>
            <a:off x="2630488" y="4581525"/>
            <a:ext cx="131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Hadron gas</a:t>
            </a:r>
            <a:endParaRPr kumimoji="0" lang="ja-JP" altLang="en-US" b="1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43" name="Line 35"/>
          <p:cNvSpPr>
            <a:spLocks noChangeShapeType="1"/>
          </p:cNvSpPr>
          <p:nvPr/>
        </p:nvSpPr>
        <p:spPr bwMode="auto">
          <a:xfrm>
            <a:off x="4838700" y="5867400"/>
            <a:ext cx="1257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44" name="Text Box 36"/>
          <p:cNvSpPr txBox="1">
            <a:spLocks noChangeArrowheads="1"/>
          </p:cNvSpPr>
          <p:nvPr/>
        </p:nvSpPr>
        <p:spPr bwMode="auto">
          <a:xfrm>
            <a:off x="4903788" y="5497513"/>
            <a:ext cx="144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chemeClr val="accent2"/>
                </a:solidFill>
                <a:latin typeface="+mn-lt"/>
              </a:rPr>
              <a:t>Neutron Star</a:t>
            </a:r>
            <a:endParaRPr kumimoji="0" lang="en-US" altLang="ja-JP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3845" name="Text Box 37"/>
          <p:cNvSpPr txBox="1">
            <a:spLocks noChangeArrowheads="1"/>
          </p:cNvSpPr>
          <p:nvPr/>
        </p:nvSpPr>
        <p:spPr bwMode="auto">
          <a:xfrm rot="16200000">
            <a:off x="-556841" y="3304480"/>
            <a:ext cx="2628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Critical </a:t>
            </a:r>
            <a:r>
              <a:rPr kumimoji="0" lang="en-US" altLang="ja-JP" sz="1400" dirty="0">
                <a:solidFill>
                  <a:srgbClr val="000000"/>
                </a:solidFill>
                <a:latin typeface="+mn-lt"/>
              </a:rPr>
              <a:t>Temperature ~ 170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MeV</a:t>
            </a:r>
            <a:endParaRPr kumimoji="0" lang="en-US" altLang="ja-JP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771775" y="2060575"/>
            <a:ext cx="762000" cy="661988"/>
            <a:chOff x="4560" y="336"/>
            <a:chExt cx="480" cy="417"/>
          </a:xfrm>
        </p:grpSpPr>
        <p:sp>
          <p:nvSpPr>
            <p:cNvPr id="25632" name="Oval 39"/>
            <p:cNvSpPr>
              <a:spLocks noChangeAspect="1" noChangeArrowheads="1"/>
            </p:cNvSpPr>
            <p:nvPr/>
          </p:nvSpPr>
          <p:spPr bwMode="auto">
            <a:xfrm>
              <a:off x="4560" y="555"/>
              <a:ext cx="61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3" name="Oval 40"/>
            <p:cNvSpPr>
              <a:spLocks noChangeAspect="1" noChangeArrowheads="1"/>
            </p:cNvSpPr>
            <p:nvPr/>
          </p:nvSpPr>
          <p:spPr bwMode="auto">
            <a:xfrm>
              <a:off x="4715" y="431"/>
              <a:ext cx="60" cy="6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4" name="Oval 41"/>
            <p:cNvSpPr>
              <a:spLocks noChangeAspect="1" noChangeArrowheads="1"/>
            </p:cNvSpPr>
            <p:nvPr/>
          </p:nvSpPr>
          <p:spPr bwMode="auto">
            <a:xfrm>
              <a:off x="4839" y="555"/>
              <a:ext cx="61" cy="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5" name="Oval 42"/>
            <p:cNvSpPr>
              <a:spLocks noChangeAspect="1" noChangeArrowheads="1"/>
            </p:cNvSpPr>
            <p:nvPr/>
          </p:nvSpPr>
          <p:spPr bwMode="auto">
            <a:xfrm>
              <a:off x="4621" y="463"/>
              <a:ext cx="61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6" name="Oval 43"/>
            <p:cNvSpPr>
              <a:spLocks noChangeAspect="1" noChangeArrowheads="1"/>
            </p:cNvSpPr>
            <p:nvPr/>
          </p:nvSpPr>
          <p:spPr bwMode="auto">
            <a:xfrm>
              <a:off x="4863" y="397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7" name="Oval 44"/>
            <p:cNvSpPr>
              <a:spLocks noChangeAspect="1" noChangeArrowheads="1"/>
            </p:cNvSpPr>
            <p:nvPr/>
          </p:nvSpPr>
          <p:spPr bwMode="auto">
            <a:xfrm>
              <a:off x="4649" y="370"/>
              <a:ext cx="62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8" name="Oval 45"/>
            <p:cNvSpPr>
              <a:spLocks noChangeAspect="1" noChangeArrowheads="1"/>
            </p:cNvSpPr>
            <p:nvPr/>
          </p:nvSpPr>
          <p:spPr bwMode="auto">
            <a:xfrm>
              <a:off x="4979" y="491"/>
              <a:ext cx="61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9" name="Oval 46"/>
            <p:cNvSpPr>
              <a:spLocks noChangeAspect="1" noChangeArrowheads="1"/>
            </p:cNvSpPr>
            <p:nvPr/>
          </p:nvSpPr>
          <p:spPr bwMode="auto">
            <a:xfrm>
              <a:off x="4854" y="680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0" name="Oval 47"/>
            <p:cNvSpPr>
              <a:spLocks noChangeAspect="1" noChangeArrowheads="1"/>
            </p:cNvSpPr>
            <p:nvPr/>
          </p:nvSpPr>
          <p:spPr bwMode="auto">
            <a:xfrm>
              <a:off x="4949" y="585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1" name="Oval 48"/>
            <p:cNvSpPr>
              <a:spLocks noChangeAspect="1" noChangeArrowheads="1"/>
            </p:cNvSpPr>
            <p:nvPr/>
          </p:nvSpPr>
          <p:spPr bwMode="auto">
            <a:xfrm>
              <a:off x="4881" y="336"/>
              <a:ext cx="60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2" name="Oval 49"/>
            <p:cNvSpPr>
              <a:spLocks noChangeAspect="1" noChangeArrowheads="1"/>
            </p:cNvSpPr>
            <p:nvPr/>
          </p:nvSpPr>
          <p:spPr bwMode="auto">
            <a:xfrm>
              <a:off x="4700" y="585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3" name="Oval 50"/>
            <p:cNvSpPr>
              <a:spLocks noChangeAspect="1" noChangeArrowheads="1"/>
            </p:cNvSpPr>
            <p:nvPr/>
          </p:nvSpPr>
          <p:spPr bwMode="auto">
            <a:xfrm>
              <a:off x="4787" y="369"/>
              <a:ext cx="61" cy="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pic>
          <p:nvPicPr>
            <p:cNvPr id="25644" name="Picture 51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9315">
              <a:off x="4635" y="673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5" name="Picture 52" descr="Gluons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83694">
              <a:off x="4631" y="524"/>
              <a:ext cx="15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6" name="Picture 53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724">
              <a:off x="4795" y="462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Expeditions on QCD Phase Diagram</a:t>
            </a:r>
            <a:endParaRPr lang="ja-JP" altLang="en-US" dirty="0" smtClean="0"/>
          </a:p>
        </p:txBody>
      </p:sp>
      <p:pic>
        <p:nvPicPr>
          <p:cNvPr id="61" name="Picture 3" descr="qg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785938"/>
            <a:ext cx="334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1258889" y="1785938"/>
            <a:ext cx="1573636" cy="4017962"/>
            <a:chOff x="1259220" y="1785938"/>
            <a:chExt cx="1573523" cy="4017970"/>
          </a:xfrm>
        </p:grpSpPr>
        <p:sp>
          <p:nvSpPr>
            <p:cNvPr id="25630" name="Line 33"/>
            <p:cNvSpPr>
              <a:spLocks noChangeShapeType="1"/>
            </p:cNvSpPr>
            <p:nvPr/>
          </p:nvSpPr>
          <p:spPr bwMode="auto">
            <a:xfrm>
              <a:off x="1485900" y="2155272"/>
              <a:ext cx="0" cy="36486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42" name="Text Box 34"/>
            <p:cNvSpPr txBox="1">
              <a:spLocks noChangeArrowheads="1"/>
            </p:cNvSpPr>
            <p:nvPr/>
          </p:nvSpPr>
          <p:spPr bwMode="auto">
            <a:xfrm>
              <a:off x="1259220" y="1785938"/>
              <a:ext cx="157352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00"/>
                  </a:solidFill>
                  <a:latin typeface="+mn-lt"/>
                </a:rPr>
                <a:t>Early Universe</a:t>
              </a:r>
              <a:endParaRPr kumimoji="0" lang="ja-JP" altLang="en-US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  <p:sp>
        <p:nvSpPr>
          <p:cNvPr id="59" name="コンテンツ プレースホルダ 58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toward </a:t>
            </a:r>
            <a:r>
              <a:rPr lang="en-US" altLang="ja-JP" dirty="0" smtClean="0"/>
              <a:t>(or back to)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</a:t>
            </a:r>
            <a:r>
              <a:rPr lang="en-US" altLang="ja-JP" dirty="0" err="1"/>
              <a:t>partonic</a:t>
            </a:r>
            <a:r>
              <a:rPr lang="en-US" altLang="ja-JP" dirty="0"/>
              <a:t> phase</a:t>
            </a:r>
          </a:p>
          <a:p>
            <a:r>
              <a:rPr lang="en-US" altLang="ja-JP" dirty="0"/>
              <a:t>lattice Quantum Chromo-Dynamics predictions</a:t>
            </a:r>
          </a:p>
          <a:p>
            <a:pPr lvl="1"/>
            <a:r>
              <a:rPr lang="en-US" altLang="ja-JP" dirty="0"/>
              <a:t>critical temperature ~ 170 MeV</a:t>
            </a:r>
          </a:p>
          <a:p>
            <a:pPr lvl="1"/>
            <a:r>
              <a:rPr lang="en-US" altLang="ja-JP" dirty="0"/>
              <a:t>critical energy density ~ 1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/fm</a:t>
            </a:r>
            <a:r>
              <a:rPr lang="en-US" altLang="ja-JP" baseline="30000" dirty="0" smtClean="0"/>
              <a:t>3</a:t>
            </a:r>
          </a:p>
          <a:p>
            <a:pPr lvl="1"/>
            <a:endParaRPr lang="en-US" altLang="ja-JP" baseline="30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96047"/>
      </p:ext>
    </p:extLst>
  </p:cSld>
  <p:clrMapOvr>
    <a:masterClrMapping/>
  </p:clrMapOvr>
  <p:transition xmlns:p14="http://schemas.microsoft.com/office/powerpoint/2010/main" spd="slow" advTm="673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83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8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8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8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8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8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8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8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8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83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8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8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8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8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8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8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833" grpId="0"/>
      <p:bldP spid="1783863" grpId="0"/>
      <p:bldP spid="1783816" grpId="0" animBg="1"/>
      <p:bldP spid="1783817" grpId="0" animBg="1"/>
      <p:bldP spid="1783829" grpId="0" animBg="1"/>
      <p:bldP spid="1783830" grpId="0" animBg="1"/>
      <p:bldP spid="1783831" grpId="0" animBg="1"/>
      <p:bldP spid="1783832" grpId="0"/>
      <p:bldP spid="1783834" grpId="0"/>
      <p:bldP spid="1783835" grpId="0"/>
      <p:bldP spid="1783836" grpId="0"/>
      <p:bldP spid="1783837" grpId="0"/>
      <p:bldP spid="1783838" grpId="0"/>
      <p:bldP spid="1783839" grpId="0"/>
      <p:bldP spid="1783843" grpId="0" animBg="1"/>
      <p:bldP spid="1783844" grpId="0"/>
      <p:bldP spid="17838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701675" y="2941420"/>
            <a:ext cx="3509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4854575" y="2957295"/>
            <a:ext cx="3605213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significant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improvement with MFT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mass resolution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signal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/background ratio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~10</a:t>
            </a:r>
            <a:endParaRPr lang="en-US" altLang="ja-JP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Powerful in Low Mass Region, Too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284663" y="3517682"/>
            <a:ext cx="476250" cy="194468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9893" y="2409650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39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2767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new architectures in ALICE run 3</a:t>
            </a:r>
          </a:p>
          <a:p>
            <a:pPr lvl="1"/>
            <a:r>
              <a:rPr lang="en-US" altLang="ja-JP" i="1" dirty="0" smtClean="0"/>
              <a:t>e.g. </a:t>
            </a:r>
            <a:r>
              <a:rPr lang="en-US" altLang="ja-JP" dirty="0" smtClean="0"/>
              <a:t>gigabit transfer slow control adapter (GBT-SCA)</a:t>
            </a:r>
            <a:endParaRPr lang="en-US" altLang="ja-JP" dirty="0"/>
          </a:p>
          <a:p>
            <a:r>
              <a:rPr kumimoji="1" lang="en-US" altLang="ja-JP" dirty="0" smtClean="0"/>
              <a:t>hardware control, finite state machine, interlock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Control System by Hiroshima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1" y="2924944"/>
            <a:ext cx="3847124" cy="288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426" y="3119070"/>
            <a:ext cx="3847126" cy="2880000"/>
          </a:xfrm>
          <a:prstGeom prst="rect">
            <a:avLst/>
          </a:prstGeom>
        </p:spPr>
      </p:pic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40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5672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err="1" smtClean="0"/>
              <a:t>deconfined</a:t>
            </a:r>
            <a:r>
              <a:rPr lang="en-US" altLang="ja-JP" dirty="0" smtClean="0"/>
              <a:t> quarks and gluons now in hand</a:t>
            </a:r>
          </a:p>
          <a:p>
            <a:pPr lvl="1" eaLnBrk="1" hangingPunct="1">
              <a:defRPr/>
            </a:pPr>
            <a:r>
              <a:rPr lang="en-US" altLang="ja-JP" dirty="0" smtClean="0"/>
              <a:t>steadily </a:t>
            </a:r>
            <a:r>
              <a:rPr lang="en-US" altLang="ja-JP" dirty="0"/>
              <a:t>revealing </a:t>
            </a:r>
            <a:r>
              <a:rPr lang="en-US" altLang="ja-JP" dirty="0" err="1"/>
              <a:t>partonic</a:t>
            </a:r>
            <a:r>
              <a:rPr lang="en-US" altLang="ja-JP" dirty="0"/>
              <a:t> phase </a:t>
            </a:r>
            <a:r>
              <a:rPr lang="en-US" altLang="ja-JP" dirty="0" smtClean="0"/>
              <a:t>properties</a:t>
            </a:r>
          </a:p>
          <a:p>
            <a:pPr eaLnBrk="1" hangingPunct="1">
              <a:defRPr/>
            </a:pPr>
            <a:r>
              <a:rPr lang="en-US" altLang="ja-JP" dirty="0" smtClean="0"/>
              <a:t>uniquely providing extreme conditions</a:t>
            </a:r>
          </a:p>
          <a:p>
            <a:pPr lvl="1" eaLnBrk="1" hangingPunct="1">
              <a:defRPr/>
            </a:pPr>
            <a:r>
              <a:rPr lang="en-US" altLang="ja-JP" dirty="0" smtClean="0"/>
              <a:t>“Guinness record” temperature &gt; </a:t>
            </a:r>
            <a:r>
              <a:rPr lang="en-US" altLang="ja-JP" dirty="0"/>
              <a:t>300 </a:t>
            </a:r>
            <a:r>
              <a:rPr lang="en-US" altLang="ja-JP" dirty="0" smtClean="0"/>
              <a:t>MeV (4×10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 K)</a:t>
            </a:r>
          </a:p>
          <a:p>
            <a:pPr lvl="2" eaLnBrk="1" hangingPunct="1">
              <a:defRPr/>
            </a:pPr>
            <a:r>
              <a:rPr lang="en-US" altLang="ja-JP" dirty="0" smtClean="0"/>
              <a:t>early </a:t>
            </a:r>
            <a:r>
              <a:rPr lang="en-US" altLang="ja-JP" dirty="0"/>
              <a:t>universe phase transition experimentally reverted</a:t>
            </a:r>
          </a:p>
          <a:p>
            <a:pPr lvl="1" eaLnBrk="1" hangingPunct="1">
              <a:defRPr/>
            </a:pPr>
            <a:r>
              <a:rPr lang="en-US" altLang="ja-JP" dirty="0" smtClean="0"/>
              <a:t>“parallel </a:t>
            </a:r>
            <a:r>
              <a:rPr lang="en-US" altLang="ja-JP" dirty="0"/>
              <a:t>world</a:t>
            </a:r>
            <a:r>
              <a:rPr lang="en-US" altLang="ja-JP" dirty="0" smtClean="0"/>
              <a:t>” with restored chiral symmetry?</a:t>
            </a:r>
          </a:p>
          <a:p>
            <a:pPr lvl="2" eaLnBrk="1" hangingPunct="1">
              <a:defRPr/>
            </a:pPr>
            <a:r>
              <a:rPr lang="en-US" altLang="ja-JP" dirty="0" smtClean="0"/>
              <a:t>one of remaining big challenges!</a:t>
            </a:r>
          </a:p>
          <a:p>
            <a:pPr lvl="1" eaLnBrk="1" hangingPunct="1">
              <a:defRPr/>
            </a:pP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perfect fluidity (beyond helium and ultra-cold atoms?)</a:t>
            </a:r>
          </a:p>
          <a:p>
            <a:pPr lvl="1" eaLnBrk="1" hangingPunct="1">
              <a:defRPr/>
            </a:pPr>
            <a:r>
              <a:rPr lang="en-US" altLang="ja-JP" dirty="0"/>
              <a:t>ultra-intense magnetic field ~ 10</a:t>
            </a:r>
            <a:r>
              <a:rPr lang="en-US" altLang="ja-JP" baseline="30000" dirty="0"/>
              <a:t>14</a:t>
            </a:r>
            <a:r>
              <a:rPr lang="en-US" altLang="ja-JP" dirty="0"/>
              <a:t> </a:t>
            </a:r>
            <a:r>
              <a:rPr lang="en-US" altLang="ja-JP" dirty="0" smtClean="0"/>
              <a:t>T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defRPr/>
            </a:pPr>
            <a:r>
              <a:rPr lang="en-US" altLang="ja-JP" dirty="0" smtClean="0"/>
              <a:t>next steps with France-Japan-More collaboration</a:t>
            </a:r>
          </a:p>
          <a:p>
            <a:pPr lvl="1" eaLnBrk="1" hangingPunct="1">
              <a:defRPr/>
            </a:pPr>
            <a:r>
              <a:rPr lang="en-US" altLang="ja-JP" dirty="0" smtClean="0"/>
              <a:t>ALICE upgrades, esp.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Forward Tracker (2021</a:t>
            </a:r>
            <a:r>
              <a:rPr lang="en-GB" altLang="ja-JP" dirty="0" smtClean="0"/>
              <a:t>–</a:t>
            </a:r>
            <a:r>
              <a:rPr lang="en-US" altLang="ja-JP" dirty="0" smtClean="0"/>
              <a:t>)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Summary and </a:t>
            </a:r>
            <a:r>
              <a:rPr lang="en-US" altLang="ja-JP" smtClean="0"/>
              <a:t>Concluding Remarks</a:t>
            </a:r>
            <a:endParaRPr lang="ja-JP" altLang="en-US" dirty="0" smtClean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41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4371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2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Uniqueness of QCD Phase Transition</a:t>
            </a:r>
            <a:endParaRPr lang="ja-JP" altLang="en-US" dirty="0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903550"/>
              </p:ext>
            </p:extLst>
          </p:nvPr>
        </p:nvGraphicFramePr>
        <p:xfrm>
          <a:off x="3078788" y="2996952"/>
          <a:ext cx="4661564" cy="32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788" y="2996952"/>
                        <a:ext cx="4661564" cy="3295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4100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1625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Quark Matter Search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7" name="Au-Au_200GeV.mpeg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35" y="1268760"/>
            <a:ext cx="412638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1970’s–80’s: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first trials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LBL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BEVALAC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2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40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Ar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15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Si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32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1990’s: onsets of discovery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11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158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2000’s: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deconfined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phase!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thanks to nuclear colliders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–RHIC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100 +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–LHC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2.8 + 2.8 A </a:t>
            </a:r>
            <a:r>
              <a:rPr lang="en-US" altLang="ja-JP" dirty="0" err="1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TeV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8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059386"/>
      </p:ext>
    </p:extLst>
  </p:cSld>
  <p:clrMapOvr>
    <a:masterClrMapping/>
  </p:clrMapOvr>
  <p:transition xmlns:p14="http://schemas.microsoft.com/office/powerpoint/2010/main" spd="slow" advTm="761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dirty="0" smtClean="0"/>
              <a:t>elativistic 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dirty="0" smtClean="0"/>
              <a:t>eavy </a:t>
            </a:r>
            <a:r>
              <a:rPr lang="en-US" altLang="ja-JP" dirty="0" smtClean="0">
                <a:solidFill>
                  <a:srgbClr val="FFFF00"/>
                </a:solidFill>
              </a:rPr>
              <a:t>I</a:t>
            </a:r>
            <a:r>
              <a:rPr lang="en-US" altLang="ja-JP" dirty="0" smtClean="0"/>
              <a:t>on </a:t>
            </a:r>
            <a:r>
              <a:rPr lang="en-US" altLang="ja-JP" dirty="0" smtClean="0">
                <a:solidFill>
                  <a:srgbClr val="FFFF00"/>
                </a:solidFill>
              </a:rPr>
              <a:t>C</a:t>
            </a:r>
            <a:r>
              <a:rPr lang="en-US" altLang="ja-JP" dirty="0" smtClean="0"/>
              <a:t>ollider at BNL</a:t>
            </a:r>
            <a:endParaRPr lang="ja-JP" altLang="en-US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8313" y="836613"/>
            <a:ext cx="7115175" cy="2133600"/>
            <a:chOff x="295" y="527"/>
            <a:chExt cx="4482" cy="1344"/>
          </a:xfrm>
        </p:grpSpPr>
        <p:pic>
          <p:nvPicPr>
            <p:cNvPr id="20490" name="Picture 7" descr="PhlogoColor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09"/>
              <a:ext cx="960" cy="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Oval 8"/>
            <p:cNvSpPr>
              <a:spLocks noChangeArrowheads="1"/>
            </p:cNvSpPr>
            <p:nvPr/>
          </p:nvSpPr>
          <p:spPr bwMode="auto">
            <a:xfrm>
              <a:off x="679" y="5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2" name="Picture 10" descr="無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754"/>
              <a:ext cx="672" cy="36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4471" y="57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4" name="Picture 13" descr="star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53"/>
              <a:ext cx="544" cy="39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Oval 14"/>
            <p:cNvSpPr>
              <a:spLocks noChangeArrowheads="1"/>
            </p:cNvSpPr>
            <p:nvPr/>
          </p:nvSpPr>
          <p:spPr bwMode="auto">
            <a:xfrm>
              <a:off x="2407" y="17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6" name="Picture 15" descr="phenix_75_72dp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1152" cy="37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Oval 16"/>
            <p:cNvSpPr>
              <a:spLocks noChangeArrowheads="1"/>
            </p:cNvSpPr>
            <p:nvPr/>
          </p:nvSpPr>
          <p:spPr bwMode="auto">
            <a:xfrm>
              <a:off x="295" y="129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</p:grpSp>
      <p:sp>
        <p:nvSpPr>
          <p:cNvPr id="2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4214813"/>
            <a:ext cx="8218488" cy="2071687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dirty="0" smtClean="0"/>
              <a:t>2 independent super-conducting synchrotrons</a:t>
            </a:r>
          </a:p>
          <a:p>
            <a:pPr eaLnBrk="1" hangingPunct="1"/>
            <a:r>
              <a:rPr lang="en-US" altLang="ja-JP" dirty="0" smtClean="0"/>
              <a:t>up to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Au and/or 250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(polarized) </a:t>
            </a:r>
            <a:r>
              <a:rPr lang="en-US" altLang="ja-JP" i="1" dirty="0" smtClean="0"/>
              <a:t>p</a:t>
            </a:r>
          </a:p>
          <a:p>
            <a:pPr lvl="1" eaLnBrk="1" hangingPunct="1"/>
            <a:r>
              <a:rPr lang="en-US" altLang="ja-JP" dirty="0" err="1">
                <a:latin typeface="Franklin Gothic Medium" charset="0"/>
                <a:ea typeface="ＭＳ Ｐゴシック" charset="0"/>
              </a:rPr>
              <a:t>Au+Au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/U+U/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Cu+Cu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He+Au/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…</a:t>
            </a:r>
          </a:p>
          <a:p>
            <a:pPr eaLnBrk="1" hangingPunct="1"/>
            <a:r>
              <a:rPr lang="en-US" altLang="ja-JP" dirty="0" smtClean="0"/>
              <a:t>4 (presently 1.5) complimentary experiments</a:t>
            </a:r>
            <a:endParaRPr lang="ja-JP" altLang="en-US" dirty="0" smtClean="0"/>
          </a:p>
        </p:txBody>
      </p:sp>
      <p:pic>
        <p:nvPicPr>
          <p:cNvPr id="25" name="Picture 2" descr="PHENIXcn1-108-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858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64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RHIC Outcomes: New State of Matter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Arial" charset="0"/>
                <a:ea typeface="ＭＳ ゴシック" pitchFamily="49" charset="-128"/>
              </a:rPr>
              <a:t>The matter may melt and/or regenerate J/</a:t>
            </a:r>
            <a:r>
              <a:rPr lang="en-US" altLang="ja-JP" sz="1800" b="0">
                <a:latin typeface="Symbol" pitchFamily="18" charset="2"/>
                <a:ea typeface="ＭＳ ゴシック" pitchFamily="49" charset="-128"/>
              </a:rPr>
              <a:t>y</a:t>
            </a:r>
            <a:r>
              <a:rPr lang="en-US" altLang="ja-JP" sz="1800" b="0">
                <a:latin typeface="Arial" charset="0"/>
                <a:ea typeface="ＭＳ ゴシック" pitchFamily="49" charset="-128"/>
              </a:rPr>
              <a:t>’s</a:t>
            </a:r>
            <a:endParaRPr lang="en-US" altLang="ja-JP" sz="1800" b="0">
              <a:latin typeface="Symbol" pitchFamily="18" charset="2"/>
              <a:ea typeface="ＭＳ ゴシック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 dirty="0">
                <a:solidFill>
                  <a:schemeClr val="accent2"/>
                </a:solidFill>
                <a:latin typeface="Arial" charset="0"/>
                <a:ea typeface="ＭＳ ゴシック" pitchFamily="49" charset="-128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0066FF"/>
                </a:solidFill>
                <a:latin typeface="Arial" charset="0"/>
                <a:ea typeface="ＭＳ ゴシック" pitchFamily="49" charset="-128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3300"/>
                </a:solidFill>
                <a:latin typeface="Arial" charset="0"/>
                <a:ea typeface="ＭＳ ゴシック" pitchFamily="49" charset="-128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C000"/>
                </a:solidFill>
                <a:latin typeface="Arial" charset="0"/>
                <a:ea typeface="ＭＳ ゴシック" pitchFamily="49" charset="-128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日付プレースホルダー 1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26" name="フッター プレースホルダー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partonic</a:t>
            </a:r>
            <a:r>
              <a:rPr lang="en-US" altLang="ja-JP" dirty="0" smtClean="0"/>
              <a:t>: quarks’ degrees of freedom, screening</a:t>
            </a:r>
          </a:p>
          <a:p>
            <a:pPr lvl="1" eaLnBrk="1" hangingPunct="1"/>
            <a:r>
              <a:rPr lang="en-US" altLang="ja-JP" dirty="0" smtClean="0"/>
              <a:t>constituent quark number scaling of collective motion</a:t>
            </a:r>
          </a:p>
          <a:p>
            <a:pPr lvl="1"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</a:t>
            </a:r>
          </a:p>
          <a:p>
            <a:pPr eaLnBrk="1" hangingPunct="1"/>
            <a:r>
              <a:rPr lang="en-US" altLang="ja-JP" dirty="0" smtClean="0"/>
              <a:t>dense: energy loss of (even heavy) quarks</a:t>
            </a:r>
          </a:p>
          <a:p>
            <a:pPr lvl="1" eaLnBrk="1" hangingPunct="1"/>
            <a:r>
              <a:rPr lang="en-US" altLang="ja-JP" dirty="0" smtClean="0"/>
              <a:t>jet quenching (high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suppression)</a:t>
            </a:r>
          </a:p>
          <a:p>
            <a:pPr lvl="1" eaLnBrk="1" hangingPunct="1"/>
            <a:r>
              <a:rPr lang="en-US" altLang="ja-JP" dirty="0" smtClean="0"/>
              <a:t>jet modification</a:t>
            </a:r>
          </a:p>
          <a:p>
            <a:pPr eaLnBrk="1" hangingPunct="1"/>
            <a:r>
              <a:rPr lang="en-US" altLang="ja-JP" dirty="0" smtClean="0"/>
              <a:t>strongly coupled: perfect fluidity</a:t>
            </a:r>
            <a:endParaRPr lang="ja-JP" altLang="en-US" dirty="0" smtClean="0"/>
          </a:p>
          <a:p>
            <a:pPr lvl="1" eaLnBrk="1" hangingPunct="1"/>
            <a:r>
              <a:rPr lang="en-US" altLang="ja-JP" dirty="0" smtClean="0"/>
              <a:t>hydro-dynamical collective motion</a:t>
            </a:r>
          </a:p>
          <a:p>
            <a:pPr eaLnBrk="1" hangingPunct="1"/>
            <a:r>
              <a:rPr lang="en-US" altLang="ja-JP" dirty="0" smtClean="0"/>
              <a:t>hot: thermally </a:t>
            </a:r>
            <a:r>
              <a:rPr lang="en-US" altLang="ja-JP" dirty="0" err="1" smtClean="0"/>
              <a:t>radiative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thermal (virtual) photons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85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5522913"/>
            <a:ext cx="8218488" cy="787400"/>
          </a:xfrm>
        </p:spPr>
        <p:txBody>
          <a:bodyPr/>
          <a:lstStyle/>
          <a:p>
            <a:r>
              <a:rPr lang="en-US" altLang="ja-JP" dirty="0" smtClean="0"/>
              <a:t>less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particles produced due to “quenching”</a:t>
            </a:r>
            <a:endParaRPr lang="ja-JP" alt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Quark Behavior in </a:t>
            </a:r>
            <a:r>
              <a:rPr lang="en-US" altLang="ja-JP" smtClean="0"/>
              <a:t>Extreme Density</a:t>
            </a:r>
            <a:endParaRPr lang="en-US" altLang="ja-JP" dirty="0" smtClean="0"/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82625" y="1198563"/>
            <a:ext cx="7578725" cy="4103687"/>
            <a:chOff x="384" y="240"/>
            <a:chExt cx="4774" cy="2663"/>
          </a:xfrm>
        </p:grpSpPr>
        <p:pic>
          <p:nvPicPr>
            <p:cNvPr id="430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36"/>
              <a:ext cx="179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 flipH="1" flipV="1">
              <a:off x="3120" y="336"/>
              <a:ext cx="100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22" name="Line 7"/>
            <p:cNvSpPr>
              <a:spLocks noChangeShapeType="1"/>
            </p:cNvSpPr>
            <p:nvPr/>
          </p:nvSpPr>
          <p:spPr bwMode="auto">
            <a:xfrm flipH="1">
              <a:off x="3120" y="2112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30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0"/>
              <a:ext cx="2832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3" name="Group 9"/>
          <p:cNvGrpSpPr>
            <a:grpSpLocks/>
          </p:cNvGrpSpPr>
          <p:nvPr/>
        </p:nvGrpSpPr>
        <p:grpSpPr bwMode="auto">
          <a:xfrm>
            <a:off x="1474788" y="2998788"/>
            <a:ext cx="1871662" cy="595312"/>
            <a:chOff x="839" y="1797"/>
            <a:chExt cx="1179" cy="375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839" y="1797"/>
              <a:ext cx="1179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binary collision scaling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based on extrapolated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UA1 p+p data</a:t>
              </a:r>
              <a:endParaRPr kumimoji="0" lang="en-GB" altLang="ja-JP" sz="1400">
                <a:latin typeface="Franklin Gothic Medium" pitchFamily="34" charset="0"/>
              </a:endParaRPr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1124" y="1985"/>
              <a:ext cx="18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GB" altLang="ja-JP" sz="1600">
                  <a:latin typeface="Franklin Gothic Medium" pitchFamily="34" charset="0"/>
                </a:rPr>
                <a:t>--</a:t>
              </a:r>
            </a:p>
          </p:txBody>
        </p:sp>
      </p:grp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3003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Au+Au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130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PHENIX PRL 88, 022301 (2002)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13 March 2018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Heavy Ion Collisions and Challenges to Access Extreme Conditions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/41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937078144"/>
      </p:ext>
    </p:extLst>
  </p:cSld>
  <p:clrMapOvr>
    <a:masterClrMapping/>
  </p:clrMapOvr>
  <p:transition xmlns:p14="http://schemas.microsoft.com/office/powerpoint/2010/main" advTm="19248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4|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8|10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1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0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14.9|1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|12.8|11.8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11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38529</TotalTime>
  <Words>3094</Words>
  <Application>Microsoft Macintosh PowerPoint</Application>
  <PresentationFormat>画面に合わせる (4:3)</PresentationFormat>
  <Paragraphs>596</Paragraphs>
  <Slides>42</Slides>
  <Notes>14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42</vt:i4>
      </vt:variant>
    </vt:vector>
  </HeadingPairs>
  <TitlesOfParts>
    <vt:vector size="45" baseType="lpstr">
      <vt:lpstr>newstyle</vt:lpstr>
      <vt:lpstr>Acrobat Document</vt:lpstr>
      <vt:lpstr>Image</vt:lpstr>
      <vt:lpstr>Heavy Ion Collisions and Challenges to Access Extreme Conditions</vt:lpstr>
      <vt:lpstr>Presentation Outline</vt:lpstr>
      <vt:lpstr>History of Universe and Matter</vt:lpstr>
      <vt:lpstr>Expeditions on QCD Phase Diagram</vt:lpstr>
      <vt:lpstr>Uniqueness of QCD Phase Transition</vt:lpstr>
      <vt:lpstr>History of Quark Matter Search</vt:lpstr>
      <vt:lpstr>Relativistic Heavy Ion Collider at BNL</vt:lpstr>
      <vt:lpstr>RHIC Outcomes: New State of Matter</vt:lpstr>
      <vt:lpstr>Quark Behavior in Extreme Density</vt:lpstr>
      <vt:lpstr>First Signature of Partonic Matter</vt:lpstr>
      <vt:lpstr>Photons as Wide Scale Thermometer</vt:lpstr>
      <vt:lpstr>Photon Production Everywhere</vt:lpstr>
      <vt:lpstr>Where to Catch QGP Thermal Photons</vt:lpstr>
      <vt:lpstr>Naïve Way: Direct Real Photons</vt:lpstr>
      <vt:lpstr>Alternative: “Almost Real” Photons</vt:lpstr>
      <vt:lpstr>Direct Photon Spectra via g and g*</vt:lpstr>
      <vt:lpstr>Initial Temperature Evaluation</vt:lpstr>
      <vt:lpstr>RHIC Outcome: Boundary Crossed</vt:lpstr>
      <vt:lpstr>A Large Ion Collider Experiment</vt:lpstr>
      <vt:lpstr>Pb-Pb at Highest Ever Energy</vt:lpstr>
      <vt:lpstr>Hotter, Larger, Longer-Lived, and Purer</vt:lpstr>
      <vt:lpstr>Playground with Extreme Conditions</vt:lpstr>
      <vt:lpstr>Mysteries of Mass</vt:lpstr>
      <vt:lpstr>Uniqueness of Chiral Phase Transition</vt:lpstr>
      <vt:lpstr>Looking into “Parallel World”</vt:lpstr>
      <vt:lpstr>Chiral Symmetry Restoration</vt:lpstr>
      <vt:lpstr>Multiple Probes at ALICE</vt:lpstr>
      <vt:lpstr>Ultra-Intense Magnetic Field</vt:lpstr>
      <vt:lpstr>Chiral Magnetic Effects</vt:lpstr>
      <vt:lpstr>Field Intensity and Time Evolution</vt:lpstr>
      <vt:lpstr>Field Intensity and Time Evolution</vt:lpstr>
      <vt:lpstr>Experimental Probes of Intense Field</vt:lpstr>
      <vt:lpstr> g (Low Mass l+l-) “Polarization” ?</vt:lpstr>
      <vt:lpstr>ALICE（-Japan） Upgrade Strategies</vt:lpstr>
      <vt:lpstr>Near-Term LHC Run Schedule</vt:lpstr>
      <vt:lpstr>Major Upgrades for Run 3 (2021–)</vt:lpstr>
      <vt:lpstr>Uniqueness of LHC Forward Region</vt:lpstr>
      <vt:lpstr>Muon Forward Tracker (2021–)</vt:lpstr>
      <vt:lpstr>Original Goals Primarily at High Mass</vt:lpstr>
      <vt:lpstr>Powerful in Low Mass Region, Too</vt:lpstr>
      <vt:lpstr>MFT Control System by Hiroshima</vt:lpstr>
      <vt:lpstr>Summary and 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1070</cp:revision>
  <cp:lastPrinted>2018-03-05T09:16:22Z</cp:lastPrinted>
  <dcterms:created xsi:type="dcterms:W3CDTF">2008-03-11T09:51:31Z</dcterms:created>
  <dcterms:modified xsi:type="dcterms:W3CDTF">2018-04-16T10:50:53Z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