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452" r:id="rId2"/>
    <p:sldId id="869" r:id="rId3"/>
    <p:sldId id="845" r:id="rId4"/>
    <p:sldId id="846" r:id="rId5"/>
    <p:sldId id="847" r:id="rId6"/>
    <p:sldId id="853" r:id="rId7"/>
    <p:sldId id="873" r:id="rId8"/>
    <p:sldId id="854" r:id="rId9"/>
    <p:sldId id="871" r:id="rId10"/>
    <p:sldId id="874" r:id="rId11"/>
    <p:sldId id="875" r:id="rId12"/>
    <p:sldId id="857" r:id="rId13"/>
    <p:sldId id="877" r:id="rId14"/>
    <p:sldId id="858" r:id="rId15"/>
    <p:sldId id="879" r:id="rId16"/>
    <p:sldId id="868" r:id="rId17"/>
    <p:sldId id="880" r:id="rId18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80"/>
    <a:srgbClr val="608020"/>
    <a:srgbClr val="0000FF"/>
    <a:srgbClr val="FF00FF"/>
    <a:srgbClr val="806010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3338" autoAdjust="0"/>
  </p:normalViewPr>
  <p:slideViewPr>
    <p:cSldViewPr>
      <p:cViewPr varScale="1">
        <p:scale>
          <a:sx n="111" d="100"/>
          <a:sy n="111" d="100"/>
        </p:scale>
        <p:origin x="-368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2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DB502B2-155D-450A-B178-5C318961021B}" type="datetimeFigureOut">
              <a:rPr lang="ja-JP" altLang="en-US"/>
              <a:pPr>
                <a:defRPr/>
              </a:pPr>
              <a:t>18/04/28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9D3D0BE-4BF6-441C-B760-E1C5DA6BB9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52382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2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B57F0B3-9ED3-413F-B941-718424E65A29}" type="datetimeFigureOut">
              <a:rPr lang="ja-JP" altLang="en-US"/>
              <a:pPr>
                <a:defRPr/>
              </a:pPr>
              <a:t>18/04/28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1014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1B5CCC1-7F5C-463E-B119-C5B32ECCB8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6379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9144000" cy="335756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2965450"/>
            <a:ext cx="9144000" cy="863600"/>
            <a:chOff x="0" y="1868"/>
            <a:chExt cx="5760" cy="54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>
              <a:off x="0" y="2064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gray">
            <a:xfrm>
              <a:off x="2592" y="1868"/>
              <a:ext cx="576" cy="544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pic>
          <p:nvPicPr>
            <p:cNvPr id="8" name="Picture 6" descr="g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67" y="1935"/>
              <a:ext cx="425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81200" y="914400"/>
            <a:ext cx="5181600" cy="5026025"/>
            <a:chOff x="1248" y="576"/>
            <a:chExt cx="3264" cy="3166"/>
          </a:xfrm>
        </p:grpSpPr>
        <p:sp>
          <p:nvSpPr>
            <p:cNvPr id="10" name="Oval 8"/>
            <p:cNvSpPr>
              <a:spLocks noChangeArrowheads="1"/>
            </p:cNvSpPr>
            <p:nvPr userDrawn="1"/>
          </p:nvSpPr>
          <p:spPr bwMode="ltGray">
            <a:xfrm>
              <a:off x="2352" y="1656"/>
              <a:ext cx="1056" cy="1008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11" name="Oval 9"/>
            <p:cNvSpPr>
              <a:spLocks noChangeArrowheads="1"/>
            </p:cNvSpPr>
            <p:nvPr userDrawn="1"/>
          </p:nvSpPr>
          <p:spPr bwMode="ltGray">
            <a:xfrm>
              <a:off x="2112" y="1430"/>
              <a:ext cx="1536" cy="142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12" name="Oval 10"/>
            <p:cNvSpPr>
              <a:spLocks noChangeArrowheads="1"/>
            </p:cNvSpPr>
            <p:nvPr userDrawn="1"/>
          </p:nvSpPr>
          <p:spPr bwMode="ltGray">
            <a:xfrm>
              <a:off x="1776" y="1050"/>
              <a:ext cx="2208" cy="2190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13" name="Oval 11"/>
            <p:cNvSpPr>
              <a:spLocks noChangeArrowheads="1"/>
            </p:cNvSpPr>
            <p:nvPr userDrawn="1"/>
          </p:nvSpPr>
          <p:spPr bwMode="ltGray">
            <a:xfrm>
              <a:off x="1248" y="576"/>
              <a:ext cx="3264" cy="316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1188" y="1773238"/>
            <a:ext cx="7993062" cy="79216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ja-JP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357694"/>
            <a:ext cx="4321175" cy="17764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/>
            </a:lvl1pPr>
          </a:lstStyle>
          <a:p>
            <a:r>
              <a:rPr lang="ja-JP" altLang="en-US" dirty="0" smtClean="0"/>
              <a:t>マスタ サブタイトルの書式設定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82551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Informal Discussion at Sophia U. – Intense Magnetic Field Search - K.Shigaki</a:t>
            </a:r>
            <a:endParaRPr lang="ja-JP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3439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1463" y="0"/>
            <a:ext cx="2054225" cy="63103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1863" cy="63103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Informal Discussion at Sophia U. – Intense Magnetic Field Search - K.Shigaki</a:t>
            </a:r>
            <a:endParaRPr lang="ja-JP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94398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28 April 2018</a:t>
            </a:r>
            <a:endParaRPr lang="en-US" altLang="ja-JP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Informal Discussion at Sophia U. – Intense Magnetic Field Search - K.Shigaki</a:t>
            </a:r>
            <a:endParaRPr lang="ja-JP" altLang="ja-JP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FC69E-3EB1-47F1-B8C3-E9E8ED43A8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888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 2"/>
          <p:cNvSpPr>
            <a:spLocks noGrp="1"/>
          </p:cNvSpPr>
          <p:nvPr>
            <p:ph idx="13"/>
          </p:nvPr>
        </p:nvSpPr>
        <p:spPr>
          <a:xfrm>
            <a:off x="457200" y="1142984"/>
            <a:ext cx="8218488" cy="5167329"/>
          </a:xfrm>
        </p:spPr>
        <p:txBody>
          <a:bodyPr/>
          <a:lstStyle>
            <a:lvl1pPr>
              <a:defRPr sz="2800" b="0">
                <a:solidFill>
                  <a:srgbClr val="806010"/>
                </a:solidFill>
              </a:defRPr>
            </a:lvl1pPr>
            <a:lvl2pPr>
              <a:defRPr sz="2400" b="0">
                <a:solidFill>
                  <a:srgbClr val="000080"/>
                </a:solidFill>
              </a:defRPr>
            </a:lvl2pPr>
            <a:lvl3pPr>
              <a:defRPr sz="2000" b="0">
                <a:solidFill>
                  <a:srgbClr val="608020"/>
                </a:solidFill>
              </a:defRPr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0138" y="6453188"/>
            <a:ext cx="6429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‹#›</a:t>
            </a:fld>
            <a:r>
              <a:rPr lang="en-US" altLang="ja-JP" dirty="0" smtClean="0"/>
              <a:t>/16</a:t>
            </a:r>
            <a:endParaRPr lang="ja-JP" altLang="ja-JP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7413" y="6453188"/>
            <a:ext cx="1092299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1679" y="6453188"/>
            <a:ext cx="588228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spcBef>
                <a:spcPct val="50000"/>
              </a:spcBef>
              <a:defRPr kumimoji="0" sz="1000">
                <a:latin typeface="Verdan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dirty="0" smtClean="0"/>
              <a:t>Informal Discussion at Sophia U. </a:t>
            </a:r>
            <a:r>
              <a:rPr lang="mr-IN" altLang="ja-JP" dirty="0" smtClean="0"/>
              <a:t>–</a:t>
            </a:r>
            <a:r>
              <a:rPr lang="en-US" altLang="ja-JP" dirty="0" smtClean="0"/>
              <a:t> Intense Magnetic Field Search - </a:t>
            </a:r>
            <a:r>
              <a:rPr lang="en-US" altLang="ja-JP" dirty="0" err="1" smtClean="0"/>
              <a:t>K.Shigaki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405570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Informal Discussion at Sophia U. – Intense Magnetic Field Search - K.Shigaki</a:t>
            </a:r>
            <a:endParaRPr lang="ja-JP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6181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22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1850" y="1341438"/>
            <a:ext cx="4033838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Informal Discussion at Sophia U. – Intense Magnetic Field Search - K.Shigaki</a:t>
            </a:r>
            <a:endParaRPr lang="ja-JP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3286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Informal Discussion at Sophia U. – Intense Magnetic Field Search - K.Shigaki</a:t>
            </a:r>
            <a:endParaRPr lang="ja-JP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7095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Informal Discussion at Sophia U. – Intense Magnetic Field Search - K.Shigaki</a:t>
            </a:r>
            <a:endParaRPr lang="ja-JP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4480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Informal Discussion at Sophia U. – Intense Magnetic Field Search - K.Shigaki</a:t>
            </a:r>
            <a:endParaRPr lang="ja-JP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6528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Informal Discussion at Sophia U. – Intense Magnetic Field Search - K.Shigaki</a:t>
            </a:r>
            <a:endParaRPr lang="ja-JP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1342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Informal Discussion at Sophia U. – Intense Magnetic Field Search - K.Shigaki</a:t>
            </a:r>
            <a:endParaRPr lang="ja-JP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5836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6" descr="hiroshima_mark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6215063"/>
            <a:ext cx="9652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gray">
          <a:xfrm>
            <a:off x="0" y="838200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1029" name="Oval 4"/>
          <p:cNvSpPr>
            <a:spLocks noChangeArrowheads="1"/>
          </p:cNvSpPr>
          <p:nvPr/>
        </p:nvSpPr>
        <p:spPr bwMode="gray">
          <a:xfrm>
            <a:off x="8001000" y="4572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pic>
        <p:nvPicPr>
          <p:cNvPr id="1030" name="Picture 5" descr="g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560388"/>
            <a:ext cx="6191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162800" y="-381000"/>
            <a:ext cx="2514600" cy="2514600"/>
            <a:chOff x="4512" y="-240"/>
            <a:chExt cx="1584" cy="1584"/>
          </a:xfrm>
        </p:grpSpPr>
        <p:sp>
          <p:nvSpPr>
            <p:cNvPr id="1040" name="Oval 7"/>
            <p:cNvSpPr>
              <a:spLocks noChangeArrowheads="1"/>
            </p:cNvSpPr>
            <p:nvPr userDrawn="1"/>
          </p:nvSpPr>
          <p:spPr bwMode="ltGray">
            <a:xfrm>
              <a:off x="4931" y="187"/>
              <a:ext cx="746" cy="714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1041" name="Oval 8"/>
            <p:cNvSpPr>
              <a:spLocks noChangeArrowheads="1"/>
            </p:cNvSpPr>
            <p:nvPr userDrawn="1"/>
          </p:nvSpPr>
          <p:spPr bwMode="ltGray">
            <a:xfrm>
              <a:off x="4768" y="-3"/>
              <a:ext cx="1072" cy="1096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1042" name="Oval 9"/>
            <p:cNvSpPr>
              <a:spLocks noChangeArrowheads="1"/>
            </p:cNvSpPr>
            <p:nvPr userDrawn="1"/>
          </p:nvSpPr>
          <p:spPr bwMode="ltGray">
            <a:xfrm>
              <a:off x="4512" y="-240"/>
              <a:ext cx="1584" cy="1584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</p:grpSp>
      <p:sp>
        <p:nvSpPr>
          <p:cNvPr id="103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4279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103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184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7413" y="6453188"/>
            <a:ext cx="1092299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1679" y="6453188"/>
            <a:ext cx="588228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spcBef>
                <a:spcPct val="50000"/>
              </a:spcBef>
              <a:defRPr kumimoji="0" sz="1000">
                <a:latin typeface="Verdan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dirty="0" smtClean="0"/>
              <a:t>Informal Discussion at Sophia U. </a:t>
            </a:r>
            <a:r>
              <a:rPr lang="mr-IN" altLang="ja-JP" dirty="0" smtClean="0"/>
              <a:t>–</a:t>
            </a:r>
            <a:r>
              <a:rPr lang="en-US" altLang="ja-JP" dirty="0" smtClean="0"/>
              <a:t> Intense Magnetic Field Search - </a:t>
            </a:r>
            <a:r>
              <a:rPr lang="en-US" altLang="ja-JP" dirty="0" err="1" smtClean="0"/>
              <a:t>K.Shigaki</a:t>
            </a:r>
            <a:endParaRPr lang="ja-JP" altLang="ja-JP" dirty="0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0138" y="6453188"/>
            <a:ext cx="6429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‹#›</a:t>
            </a:fld>
            <a:r>
              <a:rPr lang="en-US" altLang="ja-JP" dirty="0" smtClean="0"/>
              <a:t>/16</a:t>
            </a:r>
            <a:endParaRPr lang="ja-JP" altLang="ja-JP" dirty="0"/>
          </a:p>
        </p:txBody>
      </p:sp>
      <p:pic>
        <p:nvPicPr>
          <p:cNvPr id="1037" name="図 17" descr="lablogo_standard_big.gif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6340475"/>
            <a:ext cx="6048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2" r:id="rId12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Franklin Gothic Medium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Franklin Gothic Medium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Franklin Gothic Medium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Franklin Gothic Medium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0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wm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73775"/>
            <a:ext cx="9144000" cy="1899421"/>
          </a:xfrm>
        </p:spPr>
        <p:txBody>
          <a:bodyPr/>
          <a:lstStyle/>
          <a:p>
            <a:pPr eaLnBrk="1" hangingPunct="1"/>
            <a:r>
              <a:rPr lang="ja-JP" altLang="en-US" sz="4000" dirty="0" smtClean="0"/>
              <a:t>高エネルギー原子核偏芯衝突</a:t>
            </a:r>
            <a:r>
              <a:rPr lang="en-US" altLang="ja-JP" sz="4000" dirty="0" smtClean="0"/>
              <a:t> </a:t>
            </a:r>
            <a:r>
              <a:rPr lang="ja-JP" altLang="en-US" sz="2400" dirty="0" smtClean="0"/>
              <a:t>における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4000" dirty="0" smtClean="0"/>
              <a:t>宇宙最高強度磁場生成検出</a:t>
            </a:r>
            <a:r>
              <a:rPr lang="ja-JP" altLang="en-US" sz="2400" dirty="0" smtClean="0"/>
              <a:t> に向けて</a:t>
            </a:r>
            <a:endParaRPr lang="ja-JP" altLang="ja-JP" sz="24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4296456"/>
            <a:ext cx="8001000" cy="1652824"/>
          </a:xfrm>
        </p:spPr>
        <p:txBody>
          <a:bodyPr/>
          <a:lstStyle/>
          <a:p>
            <a:pPr eaLnBrk="1" hangingPunct="1"/>
            <a:r>
              <a:rPr lang="ja-JP" altLang="en-US" sz="4000" dirty="0" smtClean="0">
                <a:solidFill>
                  <a:srgbClr val="000080"/>
                </a:solidFill>
              </a:rPr>
              <a:t>志垣</a:t>
            </a:r>
            <a:r>
              <a:rPr lang="en-US" altLang="ja-JP" sz="4000" dirty="0" smtClean="0">
                <a:solidFill>
                  <a:srgbClr val="000080"/>
                </a:solidFill>
              </a:rPr>
              <a:t> </a:t>
            </a:r>
            <a:r>
              <a:rPr lang="ja-JP" altLang="en-US" sz="4000" dirty="0" smtClean="0">
                <a:solidFill>
                  <a:srgbClr val="000080"/>
                </a:solidFill>
              </a:rPr>
              <a:t>賢太</a:t>
            </a:r>
            <a:r>
              <a:rPr lang="en-US" altLang="ja-JP" sz="4000" dirty="0" smtClean="0">
                <a:solidFill>
                  <a:srgbClr val="000080"/>
                </a:solidFill>
              </a:rPr>
              <a:t> </a:t>
            </a:r>
            <a:r>
              <a:rPr lang="ja-JP" altLang="en-US" sz="2800" dirty="0" smtClean="0">
                <a:solidFill>
                  <a:srgbClr val="000080"/>
                </a:solidFill>
              </a:rPr>
              <a:t>（</a:t>
            </a:r>
            <a:r>
              <a:rPr lang="en-US" altLang="ja-JP" sz="2800" dirty="0" smtClean="0">
                <a:solidFill>
                  <a:srgbClr val="000080"/>
                </a:solidFill>
              </a:rPr>
              <a:t>                      </a:t>
            </a:r>
            <a:r>
              <a:rPr lang="ja-JP" altLang="en-US" sz="2800" dirty="0" smtClean="0">
                <a:solidFill>
                  <a:srgbClr val="000080"/>
                </a:solidFill>
              </a:rPr>
              <a:t>）</a:t>
            </a:r>
            <a:endParaRPr lang="en-US" altLang="ja-JP" sz="2800" dirty="0" smtClean="0">
              <a:solidFill>
                <a:srgbClr val="000080"/>
              </a:solidFill>
            </a:endParaRPr>
          </a:p>
          <a:p>
            <a:pPr eaLnBrk="1" hangingPunct="1"/>
            <a:endParaRPr lang="en-US" altLang="ja-JP" sz="800" dirty="0" smtClean="0">
              <a:solidFill>
                <a:srgbClr val="000080"/>
              </a:solidFill>
            </a:endParaRPr>
          </a:p>
          <a:p>
            <a:pPr eaLnBrk="1" hangingPunct="1"/>
            <a:r>
              <a:rPr lang="ja-JP" altLang="en-US" sz="1800" dirty="0" smtClean="0">
                <a:solidFill>
                  <a:srgbClr val="000080"/>
                </a:solidFill>
              </a:rPr>
              <a:t> </a:t>
            </a:r>
            <a:r>
              <a:rPr lang="ja-JP" altLang="en-US" sz="1800" dirty="0">
                <a:solidFill>
                  <a:srgbClr val="000080"/>
                </a:solidFill>
              </a:rPr>
              <a:t>高エネルギー原子核衝突反応の統合模型構築</a:t>
            </a:r>
            <a:r>
              <a:rPr lang="ja-JP" altLang="en-US" sz="1800" dirty="0" smtClean="0">
                <a:solidFill>
                  <a:srgbClr val="000080"/>
                </a:solidFill>
              </a:rPr>
              <a:t>と</a:t>
            </a:r>
            <a:r>
              <a:rPr lang="en-US" altLang="ja-JP" sz="1800" dirty="0" smtClean="0">
                <a:solidFill>
                  <a:srgbClr val="000080"/>
                </a:solidFill>
              </a:rPr>
              <a:t> QGP </a:t>
            </a:r>
            <a:r>
              <a:rPr lang="ja-JP" altLang="en-US" sz="1800" dirty="0" smtClean="0">
                <a:solidFill>
                  <a:srgbClr val="000080"/>
                </a:solidFill>
              </a:rPr>
              <a:t>物性物理</a:t>
            </a:r>
            <a:endParaRPr lang="en-US" altLang="ja-JP" sz="1800" dirty="0" smtClean="0">
              <a:solidFill>
                <a:srgbClr val="000080"/>
              </a:solidFill>
            </a:endParaRPr>
          </a:p>
          <a:p>
            <a:pPr eaLnBrk="1" hangingPunct="1"/>
            <a:r>
              <a:rPr lang="en-US" altLang="ja-JP" sz="1800" dirty="0" smtClean="0">
                <a:solidFill>
                  <a:srgbClr val="000080"/>
                </a:solidFill>
              </a:rPr>
              <a:t>2018 </a:t>
            </a:r>
            <a:r>
              <a:rPr lang="ja-JP" altLang="en-US" sz="1800" dirty="0">
                <a:solidFill>
                  <a:srgbClr val="000080"/>
                </a:solidFill>
              </a:rPr>
              <a:t>年</a:t>
            </a:r>
            <a:r>
              <a:rPr lang="en-US" altLang="ja-JP" sz="1800" dirty="0">
                <a:solidFill>
                  <a:srgbClr val="000080"/>
                </a:solidFill>
              </a:rPr>
              <a:t> 4 </a:t>
            </a:r>
            <a:r>
              <a:rPr lang="ja-JP" altLang="en-US" sz="1800" dirty="0">
                <a:solidFill>
                  <a:srgbClr val="000080"/>
                </a:solidFill>
              </a:rPr>
              <a:t>月</a:t>
            </a:r>
            <a:r>
              <a:rPr lang="en-US" altLang="ja-JP" sz="1800" dirty="0">
                <a:solidFill>
                  <a:srgbClr val="000080"/>
                </a:solidFill>
              </a:rPr>
              <a:t> </a:t>
            </a:r>
            <a:r>
              <a:rPr lang="en-US" altLang="ja-JP" sz="1800" dirty="0" smtClean="0">
                <a:solidFill>
                  <a:srgbClr val="000080"/>
                </a:solidFill>
              </a:rPr>
              <a:t>28 </a:t>
            </a:r>
            <a:r>
              <a:rPr lang="ja-JP" altLang="en-US" sz="1800" dirty="0" smtClean="0">
                <a:solidFill>
                  <a:srgbClr val="000080"/>
                </a:solidFill>
              </a:rPr>
              <a:t>日</a:t>
            </a:r>
            <a:r>
              <a:rPr lang="en-US" altLang="ja-JP" sz="1800" dirty="0" smtClean="0">
                <a:solidFill>
                  <a:srgbClr val="000080"/>
                </a:solidFill>
              </a:rPr>
              <a:t>  </a:t>
            </a:r>
            <a:r>
              <a:rPr lang="ja-JP" altLang="en-US" sz="1800" dirty="0" smtClean="0">
                <a:solidFill>
                  <a:srgbClr val="000080"/>
                </a:solidFill>
              </a:rPr>
              <a:t>上智大学</a:t>
            </a:r>
            <a:endParaRPr lang="en-US" altLang="ja-JP" sz="1800" dirty="0">
              <a:solidFill>
                <a:srgbClr val="000080"/>
              </a:solidFill>
            </a:endParaRPr>
          </a:p>
        </p:txBody>
      </p:sp>
      <p:pic>
        <p:nvPicPr>
          <p:cNvPr id="14340" name="Picture 4" descr="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98" y="4397458"/>
            <a:ext cx="2212783" cy="58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 advTm="7998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/>
              <a:t>cascade </a:t>
            </a:r>
            <a:r>
              <a:rPr lang="en-US" altLang="ja-JP" dirty="0" smtClean="0"/>
              <a:t>models: common approach</a:t>
            </a:r>
          </a:p>
          <a:p>
            <a:pPr lvl="1"/>
            <a:r>
              <a:rPr lang="en-US" altLang="ja-JP" dirty="0" smtClean="0"/>
              <a:t>spectator contribution dominant</a:t>
            </a:r>
          </a:p>
          <a:p>
            <a:pPr lvl="2"/>
            <a:r>
              <a:rPr lang="en-US" altLang="ja-JP" dirty="0" smtClean="0"/>
              <a:t>10</a:t>
            </a:r>
            <a:r>
              <a:rPr lang="en-US" altLang="ja-JP" baseline="30000" dirty="0" smtClean="0"/>
              <a:t>14</a:t>
            </a:r>
            <a:r>
              <a:rPr lang="en-US" altLang="ja-JP" dirty="0" smtClean="0"/>
              <a:t> – 10</a:t>
            </a:r>
            <a:r>
              <a:rPr lang="en-US" altLang="ja-JP" baseline="30000" dirty="0" smtClean="0"/>
              <a:t>15</a:t>
            </a:r>
            <a:r>
              <a:rPr lang="en-US" altLang="ja-JP" dirty="0" smtClean="0"/>
              <a:t> T at LHC</a:t>
            </a:r>
          </a:p>
          <a:p>
            <a:pPr lvl="2"/>
            <a:r>
              <a:rPr lang="en-US" altLang="ja-JP" dirty="0" smtClean="0"/>
              <a:t>short life time &lt; 1 </a:t>
            </a:r>
            <a:r>
              <a:rPr lang="en-US" altLang="ja-JP" dirty="0" err="1" smtClean="0"/>
              <a:t>fm</a:t>
            </a:r>
            <a:r>
              <a:rPr lang="en-US" altLang="ja-JP" dirty="0" smtClean="0"/>
              <a:t>/</a:t>
            </a:r>
            <a:r>
              <a:rPr lang="en-US" altLang="ja-JP" i="1" dirty="0" smtClean="0"/>
              <a:t>c</a:t>
            </a:r>
            <a:r>
              <a:rPr lang="en-US" altLang="ja-JP" dirty="0" smtClean="0"/>
              <a:t> due to Lorentz contraction</a:t>
            </a:r>
            <a:endParaRPr lang="en-US" altLang="ja-JP" dirty="0" smtClean="0">
              <a:latin typeface="Symbol" pitchFamily="18" charset="2"/>
            </a:endParaRPr>
          </a:p>
          <a:p>
            <a:pPr lvl="2"/>
            <a:r>
              <a:rPr lang="en-US" altLang="ja-JP" dirty="0" smtClean="0"/>
              <a:t>though still above m</a:t>
            </a:r>
            <a:r>
              <a:rPr lang="en-US" altLang="ja-JP" baseline="-25000" dirty="0" smtClean="0"/>
              <a:t>e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/</a:t>
            </a:r>
            <a:r>
              <a:rPr lang="en-US" altLang="ja-JP" i="1" dirty="0" smtClean="0"/>
              <a:t>e </a:t>
            </a:r>
            <a:r>
              <a:rPr lang="en-US" altLang="ja-JP" dirty="0" smtClean="0"/>
              <a:t>after several </a:t>
            </a:r>
            <a:r>
              <a:rPr lang="en-US" altLang="ja-JP" dirty="0" err="1" smtClean="0"/>
              <a:t>fm</a:t>
            </a:r>
            <a:r>
              <a:rPr lang="en-US" altLang="ja-JP" dirty="0" smtClean="0"/>
              <a:t>/</a:t>
            </a:r>
            <a:r>
              <a:rPr lang="en-US" altLang="ja-JP" i="1" dirty="0" smtClean="0"/>
              <a:t>c</a:t>
            </a:r>
          </a:p>
          <a:p>
            <a:pPr lvl="1"/>
            <a:endParaRPr lang="en-US" altLang="ja-JP" dirty="0" smtClean="0"/>
          </a:p>
          <a:p>
            <a:pPr marL="457200" lvl="1" indent="0">
              <a:buNone/>
            </a:pPr>
            <a:endParaRPr lang="en-US" altLang="ja-JP" dirty="0" smtClean="0"/>
          </a:p>
        </p:txBody>
      </p:sp>
      <p:sp>
        <p:nvSpPr>
          <p:cNvPr id="57346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Dominant Spectator </a:t>
            </a:r>
            <a:r>
              <a:rPr lang="en-US" altLang="ja-JP" dirty="0" smtClean="0"/>
              <a:t>Contribution</a:t>
            </a:r>
            <a:endParaRPr lang="ja-JP" altLang="en-US" dirty="0" smtClean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9</a:t>
            </a:fld>
            <a:r>
              <a:rPr lang="en-US" altLang="ja-JP" smtClean="0"/>
              <a:t>/16</a:t>
            </a:r>
            <a:endParaRPr lang="ja-JP" altLang="ja-JP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Informal Discussion at Sophia U. </a:t>
            </a:r>
            <a:r>
              <a:rPr lang="mr-IN" altLang="ja-JP" smtClean="0"/>
              <a:t>–</a:t>
            </a:r>
            <a:r>
              <a:rPr lang="en-US" altLang="ja-JP" smtClean="0"/>
              <a:t> Intense Magnetic Field Search - K.Shigaki</a:t>
            </a:r>
            <a:endParaRPr lang="ja-JP" altLang="ja-JP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6275"/>
            <a:ext cx="35925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グループ化 64"/>
          <p:cNvGrpSpPr>
            <a:grpSpLocks/>
          </p:cNvGrpSpPr>
          <p:nvPr/>
        </p:nvGrpSpPr>
        <p:grpSpPr bwMode="auto">
          <a:xfrm>
            <a:off x="4284663" y="3325813"/>
            <a:ext cx="3965575" cy="2746375"/>
            <a:chOff x="590204" y="1295694"/>
            <a:chExt cx="7123125" cy="4688379"/>
          </a:xfrm>
        </p:grpSpPr>
        <p:pic>
          <p:nvPicPr>
            <p:cNvPr id="5736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" t="6120" r="34769" b="17715"/>
            <a:stretch>
              <a:fillRect/>
            </a:stretch>
          </p:blipFill>
          <p:spPr bwMode="auto">
            <a:xfrm>
              <a:off x="590204" y="1295694"/>
              <a:ext cx="7123125" cy="468837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364" name="テキスト ボックス 67"/>
            <p:cNvSpPr txBox="1">
              <a:spLocks noChangeArrowheads="1"/>
            </p:cNvSpPr>
            <p:nvPr/>
          </p:nvSpPr>
          <p:spPr bwMode="auto">
            <a:xfrm>
              <a:off x="2563416" y="1295694"/>
              <a:ext cx="345638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1176338" y="5516563"/>
            <a:ext cx="2366962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rgbClr val="000080"/>
                </a:solidFill>
                <a:latin typeface="+mn-lt"/>
              </a:rPr>
              <a:t>URQMD; </a:t>
            </a:r>
            <a:r>
              <a:rPr lang="en-US" altLang="ja-JP" sz="1600" dirty="0" err="1">
                <a:solidFill>
                  <a:srgbClr val="000080"/>
                </a:solidFill>
                <a:latin typeface="+mn-lt"/>
              </a:rPr>
              <a:t>Au+Au</a:t>
            </a:r>
            <a:r>
              <a:rPr lang="en-US" altLang="ja-JP" sz="1600" dirty="0">
                <a:solidFill>
                  <a:srgbClr val="000080"/>
                </a:solidFill>
                <a:latin typeface="+mn-lt"/>
              </a:rPr>
              <a:t> 200 </a:t>
            </a:r>
            <a:r>
              <a:rPr lang="en-US" altLang="ja-JP" sz="1600" dirty="0" err="1">
                <a:solidFill>
                  <a:srgbClr val="000080"/>
                </a:solidFill>
                <a:latin typeface="+mn-lt"/>
              </a:rPr>
              <a:t>GeV</a:t>
            </a:r>
            <a:endParaRPr lang="ja-JP" altLang="en-US" sz="1600" dirty="0">
              <a:solidFill>
                <a:srgbClr val="000080"/>
              </a:solidFill>
              <a:latin typeface="+mn-lt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5867400" y="3608388"/>
            <a:ext cx="20462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ja-JP" sz="1600" dirty="0">
                <a:solidFill>
                  <a:srgbClr val="000080"/>
                </a:solidFill>
                <a:latin typeface="+mn-lt"/>
              </a:rPr>
              <a:t>JAM; </a:t>
            </a:r>
            <a:r>
              <a:rPr lang="en-US" altLang="ja-JP" sz="1600" dirty="0" err="1">
                <a:solidFill>
                  <a:srgbClr val="000080"/>
                </a:solidFill>
                <a:latin typeface="+mn-lt"/>
              </a:rPr>
              <a:t>Au+Au</a:t>
            </a:r>
            <a:r>
              <a:rPr lang="en-US" altLang="ja-JP" sz="1600" dirty="0">
                <a:solidFill>
                  <a:srgbClr val="000080"/>
                </a:solidFill>
                <a:latin typeface="+mn-lt"/>
              </a:rPr>
              <a:t> 200 </a:t>
            </a:r>
            <a:r>
              <a:rPr lang="en-US" altLang="ja-JP" sz="1600" dirty="0" err="1">
                <a:solidFill>
                  <a:srgbClr val="000080"/>
                </a:solidFill>
                <a:latin typeface="+mn-lt"/>
              </a:rPr>
              <a:t>GeV</a:t>
            </a:r>
            <a:endParaRPr lang="en-US" altLang="ja-JP" sz="1600" dirty="0">
              <a:solidFill>
                <a:srgbClr val="000080"/>
              </a:solidFill>
              <a:latin typeface="+mn-lt"/>
            </a:endParaRPr>
          </a:p>
          <a:p>
            <a:pPr algn="r">
              <a:defRPr/>
            </a:pPr>
            <a:r>
              <a:rPr lang="en-US" altLang="ja-JP" sz="1600" dirty="0">
                <a:solidFill>
                  <a:srgbClr val="000080"/>
                </a:solidFill>
                <a:latin typeface="+mn-lt"/>
              </a:rPr>
              <a:t>(</a:t>
            </a:r>
            <a:r>
              <a:rPr lang="en-US" altLang="ja-JP" sz="1600" dirty="0" err="1">
                <a:solidFill>
                  <a:srgbClr val="000080"/>
                </a:solidFill>
                <a:latin typeface="+mn-lt"/>
              </a:rPr>
              <a:t>A.Tsuji</a:t>
            </a:r>
            <a:r>
              <a:rPr lang="en-US" altLang="ja-JP" sz="1600" dirty="0">
                <a:solidFill>
                  <a:srgbClr val="000080"/>
                </a:solidFill>
                <a:latin typeface="+mn-lt"/>
              </a:rPr>
              <a:t>)</a:t>
            </a:r>
            <a:endParaRPr lang="ja-JP" altLang="en-US" sz="1600" dirty="0">
              <a:solidFill>
                <a:srgbClr val="000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037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r>
              <a:rPr lang="en-US" altLang="ja-JP" dirty="0" smtClean="0"/>
              <a:t>possible longer-lived field in “perfect fluid”?</a:t>
            </a:r>
          </a:p>
          <a:p>
            <a:pPr lvl="1"/>
            <a:r>
              <a:rPr lang="en-US" altLang="ja-JP" dirty="0" smtClean="0"/>
              <a:t>“static field” approximation w/ </a:t>
            </a:r>
            <a:r>
              <a:rPr lang="en-US" altLang="ja-JP" dirty="0" err="1" smtClean="0"/>
              <a:t>Glauber</a:t>
            </a:r>
            <a:r>
              <a:rPr lang="en-US" altLang="ja-JP" dirty="0" smtClean="0"/>
              <a:t> model</a:t>
            </a:r>
          </a:p>
          <a:p>
            <a:pPr lvl="2"/>
            <a:r>
              <a:rPr lang="en-US" altLang="ja-JP" dirty="0"/>
              <a:t>f</a:t>
            </a:r>
            <a:r>
              <a:rPr lang="en-US" altLang="ja-JP" dirty="0" smtClean="0"/>
              <a:t>inite baryon stopping taken into account</a:t>
            </a:r>
          </a:p>
          <a:p>
            <a:pPr lvl="2"/>
            <a:r>
              <a:rPr lang="en-US" altLang="ja-JP" dirty="0" smtClean="0"/>
              <a:t>10</a:t>
            </a:r>
            <a:r>
              <a:rPr lang="en-US" altLang="ja-JP" baseline="30000" dirty="0" smtClean="0"/>
              <a:t>13</a:t>
            </a:r>
            <a:r>
              <a:rPr lang="en-US" altLang="ja-JP" dirty="0" smtClean="0"/>
              <a:t> – 10</a:t>
            </a:r>
            <a:r>
              <a:rPr lang="en-US" altLang="ja-JP" baseline="30000" dirty="0" smtClean="0"/>
              <a:t>14</a:t>
            </a:r>
            <a:r>
              <a:rPr lang="en-US" altLang="ja-JP" dirty="0" smtClean="0"/>
              <a:t> T at LHC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hydro model with local charge flow </a:t>
            </a:r>
            <a:r>
              <a:rPr lang="en-US" altLang="ja-JP" dirty="0" smtClean="0"/>
              <a:t>wanted</a:t>
            </a:r>
            <a:endParaRPr lang="ja-JP" altLang="en-US" dirty="0" smtClean="0"/>
          </a:p>
        </p:txBody>
      </p:sp>
      <p:sp>
        <p:nvSpPr>
          <p:cNvPr id="57346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How About Participant Contribution?</a:t>
            </a:r>
            <a:endParaRPr lang="ja-JP" altLang="en-US" dirty="0" smtClean="0"/>
          </a:p>
        </p:txBody>
      </p:sp>
      <p:grpSp>
        <p:nvGrpSpPr>
          <p:cNvPr id="91" name="グループ化 90"/>
          <p:cNvGrpSpPr>
            <a:grpSpLocks/>
          </p:cNvGrpSpPr>
          <p:nvPr/>
        </p:nvGrpSpPr>
        <p:grpSpPr bwMode="auto">
          <a:xfrm>
            <a:off x="1530350" y="2924944"/>
            <a:ext cx="3473450" cy="2451100"/>
            <a:chOff x="3779912" y="2276632"/>
            <a:chExt cx="5294849" cy="4025198"/>
          </a:xfrm>
        </p:grpSpPr>
        <p:pic>
          <p:nvPicPr>
            <p:cNvPr id="5736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7" t="8452" r="36816" b="18019"/>
            <a:stretch>
              <a:fillRect/>
            </a:stretch>
          </p:blipFill>
          <p:spPr bwMode="auto">
            <a:xfrm>
              <a:off x="3779912" y="2276632"/>
              <a:ext cx="5294849" cy="4025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3" name="テキスト ボックス 92"/>
            <p:cNvSpPr txBox="1"/>
            <p:nvPr/>
          </p:nvSpPr>
          <p:spPr>
            <a:xfrm>
              <a:off x="6405558" y="2719821"/>
              <a:ext cx="2204573" cy="1212253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400" dirty="0" err="1">
                  <a:solidFill>
                    <a:srgbClr val="0000FF"/>
                  </a:solidFill>
                  <a:latin typeface="+mn-lt"/>
                  <a:ea typeface="HGP創英角ｺﾞｼｯｸUB" pitchFamily="50" charset="-128"/>
                </a:rPr>
                <a:t>Pb+Pb</a:t>
              </a:r>
              <a:r>
                <a:rPr lang="en-US" altLang="ja-JP" sz="1400" dirty="0">
                  <a:solidFill>
                    <a:srgbClr val="0000FF"/>
                  </a:solidFill>
                  <a:latin typeface="+mn-lt"/>
                  <a:ea typeface="HGP創英角ｺﾞｼｯｸUB" pitchFamily="50" charset="-128"/>
                </a:rPr>
                <a:t> 5.5 </a:t>
              </a:r>
              <a:r>
                <a:rPr lang="en-US" altLang="ja-JP" sz="1400" dirty="0" err="1">
                  <a:solidFill>
                    <a:srgbClr val="0000FF"/>
                  </a:solidFill>
                  <a:latin typeface="+mn-lt"/>
                  <a:ea typeface="HGP創英角ｺﾞｼｯｸUB" pitchFamily="50" charset="-128"/>
                </a:rPr>
                <a:t>TeV</a:t>
              </a:r>
              <a:endParaRPr lang="en-US" altLang="ja-JP" sz="1400" dirty="0">
                <a:solidFill>
                  <a:srgbClr val="0000FF"/>
                </a:solidFill>
                <a:latin typeface="+mn-lt"/>
                <a:ea typeface="HGP創英角ｺﾞｼｯｸUB" pitchFamily="50" charset="-128"/>
              </a:endParaRPr>
            </a:p>
            <a:p>
              <a:pPr>
                <a:defRPr/>
              </a:pPr>
              <a:r>
                <a:rPr lang="en-US" altLang="ja-JP" sz="1400" dirty="0" err="1">
                  <a:solidFill>
                    <a:srgbClr val="FF0000"/>
                  </a:solidFill>
                  <a:latin typeface="+mn-lt"/>
                  <a:ea typeface="HGP創英角ｺﾞｼｯｸUB" pitchFamily="50" charset="-128"/>
                </a:rPr>
                <a:t>Pb+Pb</a:t>
              </a:r>
              <a:r>
                <a:rPr lang="en-US" altLang="ja-JP" sz="1400" dirty="0">
                  <a:solidFill>
                    <a:srgbClr val="FF0000"/>
                  </a:solidFill>
                  <a:latin typeface="+mn-lt"/>
                  <a:ea typeface="HGP創英角ｺﾞｼｯｸUB" pitchFamily="50" charset="-128"/>
                </a:rPr>
                <a:t> 2.76 </a:t>
              </a:r>
              <a:r>
                <a:rPr lang="en-US" altLang="ja-JP" sz="1400" dirty="0" err="1">
                  <a:solidFill>
                    <a:srgbClr val="FF0000"/>
                  </a:solidFill>
                  <a:latin typeface="+mn-lt"/>
                  <a:ea typeface="HGP創英角ｺﾞｼｯｸUB" pitchFamily="50" charset="-128"/>
                </a:rPr>
                <a:t>TeV</a:t>
              </a:r>
              <a:endParaRPr lang="en-US" altLang="ja-JP" sz="1400" dirty="0">
                <a:solidFill>
                  <a:srgbClr val="FF0000"/>
                </a:solidFill>
                <a:latin typeface="+mn-lt"/>
                <a:ea typeface="HGP創英角ｺﾞｼｯｸUB" pitchFamily="50" charset="-128"/>
              </a:endParaRPr>
            </a:p>
            <a:p>
              <a:pPr>
                <a:defRPr/>
              </a:pPr>
              <a:r>
                <a:rPr lang="en-US" altLang="ja-JP" sz="1400" dirty="0" err="1">
                  <a:latin typeface="+mn-lt"/>
                  <a:ea typeface="HGP創英角ｺﾞｼｯｸUB" pitchFamily="50" charset="-128"/>
                </a:rPr>
                <a:t>Au+Au</a:t>
              </a:r>
              <a:r>
                <a:rPr lang="en-US" altLang="ja-JP" sz="1400" dirty="0">
                  <a:latin typeface="+mn-lt"/>
                  <a:ea typeface="HGP創英角ｺﾞｼｯｸUB" pitchFamily="50" charset="-128"/>
                </a:rPr>
                <a:t> 200 </a:t>
              </a:r>
              <a:r>
                <a:rPr lang="en-US" altLang="ja-JP" sz="1400" dirty="0" err="1">
                  <a:latin typeface="+mn-lt"/>
                  <a:ea typeface="HGP創英角ｺﾞｼｯｸUB" pitchFamily="50" charset="-128"/>
                </a:rPr>
                <a:t>GeV</a:t>
              </a:r>
              <a:endParaRPr lang="ja-JP" altLang="en-US" sz="1400" dirty="0">
                <a:latin typeface="+mn-lt"/>
                <a:ea typeface="HGP創英角ｺﾞｼｯｸUB" pitchFamily="50" charset="-128"/>
              </a:endParaRPr>
            </a:p>
          </p:txBody>
        </p:sp>
      </p:grpSp>
      <p:pic>
        <p:nvPicPr>
          <p:cNvPr id="100" name="Picture 2" descr="http://www.scielo.br/img/revistas/bjp/v37n2c/a27fig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670" r="9474" b="29698"/>
          <a:stretch>
            <a:fillRect/>
          </a:stretch>
        </p:blipFill>
        <p:spPr bwMode="auto">
          <a:xfrm>
            <a:off x="5375275" y="3645669"/>
            <a:ext cx="25812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正方形/長方形 103"/>
          <p:cNvSpPr/>
          <p:nvPr/>
        </p:nvSpPr>
        <p:spPr>
          <a:xfrm>
            <a:off x="869950" y="2924944"/>
            <a:ext cx="1071563" cy="2451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2" name="テキスト ボックス 101"/>
          <p:cNvSpPr txBox="1">
            <a:spLocks noChangeArrowheads="1"/>
          </p:cNvSpPr>
          <p:nvPr/>
        </p:nvSpPr>
        <p:spPr bwMode="auto">
          <a:xfrm>
            <a:off x="1182688" y="4918844"/>
            <a:ext cx="796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80"/>
                </a:solidFill>
                <a:latin typeface="Franklin Gothic Medium" pitchFamily="34" charset="0"/>
              </a:rPr>
              <a:t>10</a:t>
            </a:r>
            <a:r>
              <a:rPr lang="en-US" altLang="ja-JP" baseline="30000">
                <a:solidFill>
                  <a:srgbClr val="000080"/>
                </a:solidFill>
                <a:latin typeface="Franklin Gothic Medium" pitchFamily="34" charset="0"/>
              </a:rPr>
              <a:t>13</a:t>
            </a:r>
            <a:r>
              <a:rPr lang="en-US" altLang="ja-JP">
                <a:solidFill>
                  <a:srgbClr val="000080"/>
                </a:solidFill>
                <a:latin typeface="Franklin Gothic Medium" pitchFamily="34" charset="0"/>
              </a:rPr>
              <a:t> T</a:t>
            </a:r>
            <a:endParaRPr lang="ja-JP" altLang="en-US">
              <a:solidFill>
                <a:srgbClr val="000080"/>
              </a:solidFill>
              <a:latin typeface="Franklin Gothic Medium" pitchFamily="34" charset="0"/>
            </a:endParaRPr>
          </a:p>
        </p:txBody>
      </p:sp>
      <p:sp>
        <p:nvSpPr>
          <p:cNvPr id="103" name="テキスト ボックス 102"/>
          <p:cNvSpPr txBox="1">
            <a:spLocks noChangeArrowheads="1"/>
          </p:cNvSpPr>
          <p:nvPr/>
        </p:nvSpPr>
        <p:spPr bwMode="auto">
          <a:xfrm>
            <a:off x="1187450" y="3682182"/>
            <a:ext cx="795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80"/>
                </a:solidFill>
                <a:latin typeface="Franklin Gothic Medium" pitchFamily="34" charset="0"/>
              </a:rPr>
              <a:t>10</a:t>
            </a:r>
            <a:r>
              <a:rPr lang="en-US" altLang="ja-JP" baseline="30000">
                <a:solidFill>
                  <a:srgbClr val="000080"/>
                </a:solidFill>
                <a:latin typeface="Franklin Gothic Medium" pitchFamily="34" charset="0"/>
              </a:rPr>
              <a:t>14</a:t>
            </a:r>
            <a:r>
              <a:rPr lang="en-US" altLang="ja-JP">
                <a:solidFill>
                  <a:srgbClr val="000080"/>
                </a:solidFill>
                <a:latin typeface="Franklin Gothic Medium" pitchFamily="34" charset="0"/>
              </a:rPr>
              <a:t> T</a:t>
            </a:r>
            <a:endParaRPr lang="ja-JP" altLang="en-US">
              <a:solidFill>
                <a:srgbClr val="000080"/>
              </a:solidFill>
              <a:latin typeface="Franklin Gothic Medium" pitchFamily="34" charset="0"/>
            </a:endParaRPr>
          </a:p>
        </p:txBody>
      </p:sp>
      <p:sp>
        <p:nvSpPr>
          <p:cNvPr id="105" name="テキスト ボックス 104"/>
          <p:cNvSpPr txBox="1">
            <a:spLocks noChangeArrowheads="1"/>
          </p:cNvSpPr>
          <p:nvPr/>
        </p:nvSpPr>
        <p:spPr bwMode="auto">
          <a:xfrm>
            <a:off x="5652120" y="3121804"/>
            <a:ext cx="2325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dirty="0">
                <a:solidFill>
                  <a:srgbClr val="000080"/>
                </a:solidFill>
                <a:latin typeface="Franklin Gothic Medium" pitchFamily="34" charset="0"/>
              </a:rPr>
              <a:t>baryon stopping </a:t>
            </a:r>
            <a:r>
              <a:rPr lang="en-US" altLang="ja-JP" sz="1400" dirty="0" smtClean="0">
                <a:solidFill>
                  <a:srgbClr val="000080"/>
                </a:solidFill>
                <a:latin typeface="Franklin Gothic Medium" pitchFamily="34" charset="0"/>
              </a:rPr>
              <a:t>power</a:t>
            </a:r>
          </a:p>
          <a:p>
            <a:pPr eaLnBrk="1" hangingPunct="1"/>
            <a:r>
              <a:rPr lang="en-US" altLang="ja-JP" sz="1400" dirty="0" smtClean="0">
                <a:solidFill>
                  <a:srgbClr val="000080"/>
                </a:solidFill>
                <a:latin typeface="Franklin Gothic Medium" pitchFamily="34" charset="0"/>
              </a:rPr>
              <a:t>from net baryon distribution</a:t>
            </a:r>
            <a:endParaRPr lang="ja-JP" altLang="en-US" sz="1400" dirty="0">
              <a:solidFill>
                <a:srgbClr val="000080"/>
              </a:solidFill>
              <a:latin typeface="Franklin Gothic Medium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82612" y="2857377"/>
            <a:ext cx="87742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ja-JP" sz="1600" dirty="0" smtClean="0">
                <a:solidFill>
                  <a:srgbClr val="000080"/>
                </a:solidFill>
                <a:latin typeface="+mn-lt"/>
              </a:rPr>
              <a:t>(</a:t>
            </a:r>
            <a:r>
              <a:rPr lang="en-US" altLang="ja-JP" sz="1600" dirty="0" err="1">
                <a:solidFill>
                  <a:srgbClr val="000080"/>
                </a:solidFill>
                <a:latin typeface="+mn-lt"/>
              </a:rPr>
              <a:t>A.Tsuji</a:t>
            </a:r>
            <a:r>
              <a:rPr lang="en-US" altLang="ja-JP" sz="1600" dirty="0">
                <a:solidFill>
                  <a:srgbClr val="000080"/>
                </a:solidFill>
                <a:latin typeface="+mn-lt"/>
              </a:rPr>
              <a:t>)</a:t>
            </a:r>
            <a:endParaRPr lang="ja-JP" altLang="en-US" sz="1600" dirty="0">
              <a:solidFill>
                <a:srgbClr val="000080"/>
              </a:solidFill>
              <a:latin typeface="+mn-lt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Informal Discussion at Sophia U. </a:t>
            </a:r>
            <a:r>
              <a:rPr lang="mr-IN" altLang="ja-JP" smtClean="0"/>
              <a:t>–</a:t>
            </a:r>
            <a:r>
              <a:rPr lang="en-US" altLang="ja-JP" smtClean="0"/>
              <a:t> Intense Magnetic Field Search - K.Shigaki</a:t>
            </a:r>
            <a:endParaRPr lang="ja-JP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10</a:t>
            </a:fld>
            <a:r>
              <a:rPr lang="en-US" altLang="ja-JP" smtClean="0"/>
              <a:t>/16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7644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3000"/>
            <a:ext cx="8291513" cy="5167313"/>
          </a:xfrm>
        </p:spPr>
        <p:txBody>
          <a:bodyPr/>
          <a:lstStyle/>
          <a:p>
            <a:r>
              <a:rPr lang="en-US" altLang="ja-JP" dirty="0"/>
              <a:t>m</a:t>
            </a:r>
            <a:r>
              <a:rPr lang="en-US" altLang="ja-JP" dirty="0" smtClean="0"/>
              <a:t>ust originate from initial stages</a:t>
            </a:r>
          </a:p>
          <a:p>
            <a:pPr lvl="1"/>
            <a:r>
              <a:rPr lang="en-US" altLang="ja-JP" dirty="0"/>
              <a:t>f</a:t>
            </a:r>
            <a:r>
              <a:rPr lang="en-US" altLang="ja-JP" dirty="0" smtClean="0"/>
              <a:t>ield life time ~ 0.1 </a:t>
            </a:r>
            <a:r>
              <a:rPr lang="en-US" altLang="ja-JP" dirty="0" err="1" smtClean="0"/>
              <a:t>fm</a:t>
            </a:r>
            <a:r>
              <a:rPr lang="en-US" altLang="ja-JP" dirty="0" smtClean="0"/>
              <a:t>/</a:t>
            </a:r>
            <a:r>
              <a:rPr lang="en-US" altLang="ja-JP" i="1" dirty="0" smtClean="0"/>
              <a:t>c</a:t>
            </a:r>
          </a:p>
          <a:p>
            <a:r>
              <a:rPr lang="en-US" altLang="ja-JP" dirty="0" smtClean="0"/>
              <a:t>must be electro-magnetic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en-US" altLang="ja-JP" dirty="0" smtClean="0"/>
              <a:t>ideal probe: direct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/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baseline="30000" dirty="0" smtClean="0">
                <a:sym typeface="Symbol" pitchFamily="18" charset="2"/>
              </a:rPr>
              <a:t></a:t>
            </a:r>
            <a:r>
              <a:rPr lang="ja-JP" altLang="en-US" dirty="0" smtClean="0"/>
              <a:t> </a:t>
            </a:r>
            <a:r>
              <a:rPr lang="en-US" altLang="ja-JP" dirty="0" smtClean="0"/>
              <a:t>from </a:t>
            </a:r>
            <a:r>
              <a:rPr lang="en-US" altLang="ja-JP" dirty="0" err="1" smtClean="0"/>
              <a:t>pQCD</a:t>
            </a:r>
            <a:r>
              <a:rPr lang="en-US" altLang="ja-JP" dirty="0" smtClean="0"/>
              <a:t> processes</a:t>
            </a:r>
          </a:p>
          <a:p>
            <a:r>
              <a:rPr lang="en-US" altLang="ja-JP" dirty="0"/>
              <a:t>g</a:t>
            </a:r>
            <a:r>
              <a:rPr lang="en-US" altLang="ja-JP" dirty="0" smtClean="0"/>
              <a:t>ood reference: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/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baseline="30000" dirty="0" smtClean="0">
                <a:sym typeface="Symbol" pitchFamily="18" charset="2"/>
              </a:rPr>
              <a:t></a:t>
            </a:r>
            <a:r>
              <a:rPr lang="en-US" altLang="ja-JP" dirty="0" smtClean="0"/>
              <a:t> from later stages</a:t>
            </a:r>
          </a:p>
          <a:p>
            <a:pPr lvl="1"/>
            <a:r>
              <a:rPr lang="en-US" altLang="ja-JP" i="1" dirty="0" smtClean="0"/>
              <a:t>e.g.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baseline="30000" dirty="0" smtClean="0">
                <a:latin typeface="Symbol" pitchFamily="18" charset="2"/>
              </a:rPr>
              <a:t>0</a:t>
            </a:r>
            <a:r>
              <a:rPr lang="en-US" altLang="ja-JP" dirty="0" smtClean="0"/>
              <a:t> decay </a:t>
            </a:r>
            <a:r>
              <a:rPr lang="en-US" altLang="ja-JP" dirty="0">
                <a:latin typeface="Symbol" pitchFamily="18" charset="2"/>
              </a:rPr>
              <a:t>g</a:t>
            </a:r>
            <a:r>
              <a:rPr lang="en-US" altLang="ja-JP" dirty="0"/>
              <a:t>/</a:t>
            </a:r>
            <a:r>
              <a:rPr lang="en-US" altLang="ja-JP" dirty="0">
                <a:latin typeface="Symbol" pitchFamily="18" charset="2"/>
              </a:rPr>
              <a:t>g</a:t>
            </a:r>
            <a:r>
              <a:rPr lang="en-US" altLang="ja-JP" baseline="30000" dirty="0" smtClean="0">
                <a:sym typeface="Symbol" pitchFamily="18" charset="2"/>
              </a:rPr>
              <a:t>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Dalitz</a:t>
            </a:r>
            <a:r>
              <a:rPr lang="en-US" altLang="ja-JP" dirty="0" smtClean="0"/>
              <a:t> di-electron)</a:t>
            </a:r>
            <a:endParaRPr lang="ja-JP" altLang="en-US" dirty="0" smtClean="0"/>
          </a:p>
        </p:txBody>
      </p:sp>
      <p:sp>
        <p:nvSpPr>
          <p:cNvPr id="56323" name="タイトル 2"/>
          <p:cNvSpPr>
            <a:spLocks noGrp="1"/>
          </p:cNvSpPr>
          <p:nvPr>
            <p:ph type="title"/>
          </p:nvPr>
        </p:nvSpPr>
        <p:spPr>
          <a:xfrm>
            <a:off x="457200" y="0"/>
            <a:ext cx="7570788" cy="836613"/>
          </a:xfrm>
        </p:spPr>
        <p:txBody>
          <a:bodyPr/>
          <a:lstStyle/>
          <a:p>
            <a:r>
              <a:rPr lang="en-US" altLang="ja-JP" dirty="0" smtClean="0"/>
              <a:t>Experimental Probes of Intense Field</a:t>
            </a:r>
            <a:endParaRPr lang="ja-JP" altLang="en-US" dirty="0" smtClean="0"/>
          </a:p>
        </p:txBody>
      </p:sp>
      <p:grpSp>
        <p:nvGrpSpPr>
          <p:cNvPr id="10" name="グループ化 27"/>
          <p:cNvGrpSpPr>
            <a:grpSpLocks/>
          </p:cNvGrpSpPr>
          <p:nvPr/>
        </p:nvGrpSpPr>
        <p:grpSpPr bwMode="auto">
          <a:xfrm>
            <a:off x="649784" y="2706362"/>
            <a:ext cx="8353582" cy="2046840"/>
            <a:chOff x="539552" y="484038"/>
            <a:chExt cx="13249154" cy="3247754"/>
          </a:xfrm>
        </p:grpSpPr>
        <p:sp>
          <p:nvSpPr>
            <p:cNvPr id="11" name="正方形/長方形 10"/>
            <p:cNvSpPr/>
            <p:nvPr/>
          </p:nvSpPr>
          <p:spPr>
            <a:xfrm>
              <a:off x="539552" y="484038"/>
              <a:ext cx="8208912" cy="3088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12" name="グループ化 29"/>
            <p:cNvGrpSpPr>
              <a:grpSpLocks/>
            </p:cNvGrpSpPr>
            <p:nvPr/>
          </p:nvGrpSpPr>
          <p:grpSpPr bwMode="auto">
            <a:xfrm>
              <a:off x="620344" y="484039"/>
              <a:ext cx="13168362" cy="3247753"/>
              <a:chOff x="355001" y="1195239"/>
              <a:chExt cx="13168362" cy="3247753"/>
            </a:xfrm>
          </p:grpSpPr>
          <p:pic>
            <p:nvPicPr>
              <p:cNvPr id="13" name="Picture 2" descr="http://www.phy.duke.edu/research/NPTheory/QGP/transport/evo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09" r="-2431"/>
              <a:stretch>
                <a:fillRect/>
              </a:stretch>
            </p:blipFill>
            <p:spPr bwMode="auto">
              <a:xfrm>
                <a:off x="355001" y="1195239"/>
                <a:ext cx="8014447" cy="1493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" name="直線矢印コネクタ 13"/>
              <p:cNvCxnSpPr/>
              <p:nvPr/>
            </p:nvCxnSpPr>
            <p:spPr>
              <a:xfrm>
                <a:off x="2577657" y="3255909"/>
                <a:ext cx="1889112" cy="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テキスト ボックス 37"/>
              <p:cNvSpPr txBox="1">
                <a:spLocks noChangeArrowheads="1"/>
              </p:cNvSpPr>
              <p:nvPr/>
            </p:nvSpPr>
            <p:spPr bwMode="auto">
              <a:xfrm>
                <a:off x="4657183" y="2921301"/>
                <a:ext cx="2384104" cy="586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n"/>
                  <a:defRPr kumimoji="1" sz="2400" b="1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800" b="0" dirty="0" smtClean="0">
                    <a:solidFill>
                      <a:srgbClr val="FF0000"/>
                    </a:solidFill>
                    <a:latin typeface="+mn-lt"/>
                  </a:rPr>
                  <a:t>B &gt; </a:t>
                </a:r>
                <a:r>
                  <a:rPr lang="en-US" altLang="ja-JP" sz="1800" b="0" dirty="0" err="1" smtClean="0">
                    <a:solidFill>
                      <a:srgbClr val="FF0000"/>
                    </a:solidFill>
                    <a:latin typeface="+mn-lt"/>
                  </a:rPr>
                  <a:t>B</a:t>
                </a:r>
                <a:r>
                  <a:rPr lang="en-US" altLang="ja-JP" sz="1800" b="0" baseline="-25000" dirty="0" err="1" smtClean="0">
                    <a:solidFill>
                      <a:srgbClr val="FF0000"/>
                    </a:solidFill>
                    <a:latin typeface="+mn-lt"/>
                  </a:rPr>
                  <a:t>c</a:t>
                </a:r>
                <a:endParaRPr lang="ja-JP" altLang="en-US" sz="1800" b="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cxnSp>
            <p:nvCxnSpPr>
              <p:cNvPr id="16" name="直線矢印コネクタ 15"/>
              <p:cNvCxnSpPr/>
              <p:nvPr/>
            </p:nvCxnSpPr>
            <p:spPr>
              <a:xfrm>
                <a:off x="2572896" y="3779600"/>
                <a:ext cx="5489541" cy="0"/>
              </a:xfrm>
              <a:prstGeom prst="straightConnector1">
                <a:avLst/>
              </a:prstGeom>
              <a:ln w="31750">
                <a:headEnd type="arrow"/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/>
              <p:cNvCxnSpPr/>
              <p:nvPr/>
            </p:nvCxnSpPr>
            <p:spPr>
              <a:xfrm>
                <a:off x="4893806" y="4194015"/>
                <a:ext cx="3168630" cy="0"/>
              </a:xfrm>
              <a:prstGeom prst="straightConnector1">
                <a:avLst/>
              </a:prstGeom>
              <a:ln w="31750">
                <a:solidFill>
                  <a:srgbClr val="608020"/>
                </a:solidFill>
                <a:headEnd type="arrow"/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8" name="テキスト ボックス 17"/>
              <p:cNvSpPr txBox="1"/>
              <p:nvPr/>
            </p:nvSpPr>
            <p:spPr>
              <a:xfrm>
                <a:off x="8102009" y="3433247"/>
                <a:ext cx="5421354" cy="586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dirty="0" smtClean="0">
                    <a:solidFill>
                      <a:schemeClr val="accent6"/>
                    </a:solidFill>
                    <a:latin typeface="+mn-lt"/>
                  </a:rPr>
                  <a:t>electro-magnetic probes</a:t>
                </a:r>
                <a:endParaRPr lang="ja-JP" altLang="en-US" dirty="0">
                  <a:solidFill>
                    <a:schemeClr val="accent6"/>
                  </a:solidFill>
                  <a:latin typeface="+mn-lt"/>
                </a:endParaRPr>
              </a:p>
            </p:txBody>
          </p:sp>
          <p:sp>
            <p:nvSpPr>
              <p:cNvPr id="19" name="テキスト ボックス 41"/>
              <p:cNvSpPr txBox="1">
                <a:spLocks noChangeArrowheads="1"/>
              </p:cNvSpPr>
              <p:nvPr/>
            </p:nvSpPr>
            <p:spPr bwMode="auto">
              <a:xfrm>
                <a:off x="8102014" y="3856967"/>
                <a:ext cx="3724493" cy="586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n"/>
                  <a:defRPr kumimoji="1" sz="2400" b="1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800" b="0" dirty="0" err="1">
                    <a:solidFill>
                      <a:srgbClr val="608020"/>
                    </a:solidFill>
                    <a:latin typeface="+mn-lt"/>
                  </a:rPr>
                  <a:t>h</a:t>
                </a:r>
                <a:r>
                  <a:rPr lang="en-US" altLang="ja-JP" sz="1800" b="0" dirty="0" err="1" smtClean="0">
                    <a:solidFill>
                      <a:srgbClr val="608020"/>
                    </a:solidFill>
                    <a:latin typeface="+mn-lt"/>
                  </a:rPr>
                  <a:t>adronic</a:t>
                </a:r>
                <a:r>
                  <a:rPr lang="en-US" altLang="ja-JP" sz="1800" b="0" dirty="0" smtClean="0">
                    <a:solidFill>
                      <a:srgbClr val="608020"/>
                    </a:solidFill>
                    <a:latin typeface="+mn-lt"/>
                  </a:rPr>
                  <a:t> probes</a:t>
                </a:r>
                <a:endParaRPr lang="ja-JP" altLang="en-US" sz="1800" b="0" dirty="0">
                  <a:solidFill>
                    <a:srgbClr val="608020"/>
                  </a:solidFill>
                  <a:latin typeface="+mn-lt"/>
                </a:endParaRPr>
              </a:p>
            </p:txBody>
          </p:sp>
          <p:cxnSp>
            <p:nvCxnSpPr>
              <p:cNvPr id="20" name="直線矢印コネクタ 19"/>
              <p:cNvCxnSpPr/>
              <p:nvPr/>
            </p:nvCxnSpPr>
            <p:spPr>
              <a:xfrm>
                <a:off x="683782" y="2676995"/>
                <a:ext cx="7565979" cy="222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テキスト ボックス 44"/>
              <p:cNvSpPr txBox="1">
                <a:spLocks noChangeArrowheads="1"/>
              </p:cNvSpPr>
              <p:nvPr/>
            </p:nvSpPr>
            <p:spPr bwMode="auto">
              <a:xfrm>
                <a:off x="2263067" y="2676236"/>
                <a:ext cx="1551585" cy="439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n"/>
                  <a:defRPr kumimoji="1" sz="2400" b="1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 b="0" dirty="0" smtClean="0">
                    <a:latin typeface="+mn-lt"/>
                  </a:rPr>
                  <a:t>0 </a:t>
                </a:r>
                <a:r>
                  <a:rPr lang="en-US" altLang="ja-JP" sz="1200" b="0" dirty="0" err="1" smtClean="0">
                    <a:latin typeface="+mn-lt"/>
                  </a:rPr>
                  <a:t>fm</a:t>
                </a:r>
                <a:r>
                  <a:rPr lang="en-US" altLang="ja-JP" sz="1200" b="0" dirty="0" smtClean="0">
                    <a:latin typeface="+mn-lt"/>
                  </a:rPr>
                  <a:t>/c</a:t>
                </a:r>
                <a:endParaRPr lang="ja-JP" altLang="en-US" sz="1200" b="0" dirty="0">
                  <a:latin typeface="+mn-lt"/>
                </a:endParaRPr>
              </a:p>
            </p:txBody>
          </p:sp>
          <p:sp>
            <p:nvSpPr>
              <p:cNvPr id="22" name="テキスト ボックス 45"/>
              <p:cNvSpPr txBox="1">
                <a:spLocks noChangeArrowheads="1"/>
              </p:cNvSpPr>
              <p:nvPr/>
            </p:nvSpPr>
            <p:spPr bwMode="auto">
              <a:xfrm>
                <a:off x="7132261" y="2755633"/>
                <a:ext cx="1935951" cy="439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n"/>
                  <a:defRPr kumimoji="1" sz="2400" b="1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 b="0" dirty="0" smtClean="0">
                    <a:latin typeface="+mn-lt"/>
                  </a:rPr>
                  <a:t>~ 10 </a:t>
                </a:r>
                <a:r>
                  <a:rPr lang="en-US" altLang="ja-JP" sz="1200" b="0" dirty="0" err="1" smtClean="0">
                    <a:latin typeface="+mn-lt"/>
                  </a:rPr>
                  <a:t>fm</a:t>
                </a:r>
                <a:r>
                  <a:rPr lang="en-US" altLang="ja-JP" sz="1200" b="0" dirty="0" smtClean="0">
                    <a:latin typeface="+mn-lt"/>
                  </a:rPr>
                  <a:t>/c</a:t>
                </a:r>
                <a:endParaRPr lang="ja-JP" altLang="en-US" sz="1200" b="0" dirty="0">
                  <a:latin typeface="+mn-lt"/>
                </a:endParaRPr>
              </a:p>
            </p:txBody>
          </p:sp>
          <p:sp>
            <p:nvSpPr>
              <p:cNvPr id="23" name="テキスト ボックス 46"/>
              <p:cNvSpPr txBox="1">
                <a:spLocks noChangeArrowheads="1"/>
              </p:cNvSpPr>
              <p:nvPr/>
            </p:nvSpPr>
            <p:spPr bwMode="auto">
              <a:xfrm>
                <a:off x="4099232" y="2698907"/>
                <a:ext cx="1999575" cy="439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n"/>
                  <a:defRPr kumimoji="1" sz="2400" b="1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 b="0" dirty="0" smtClean="0">
                    <a:latin typeface="+mn-lt"/>
                  </a:rPr>
                  <a:t>~ 4 </a:t>
                </a:r>
                <a:r>
                  <a:rPr lang="en-US" altLang="ja-JP" sz="1200" b="0" dirty="0" err="1" smtClean="0">
                    <a:latin typeface="+mn-lt"/>
                  </a:rPr>
                  <a:t>fm</a:t>
                </a:r>
                <a:r>
                  <a:rPr lang="en-US" altLang="ja-JP" sz="1200" b="0" dirty="0" smtClean="0">
                    <a:latin typeface="+mn-lt"/>
                  </a:rPr>
                  <a:t>/c</a:t>
                </a:r>
                <a:endParaRPr lang="ja-JP" altLang="en-US" sz="1200" b="0" dirty="0">
                  <a:latin typeface="+mn-lt"/>
                </a:endParaRPr>
              </a:p>
            </p:txBody>
          </p:sp>
        </p:grpSp>
      </p:grpSp>
      <p:sp>
        <p:nvSpPr>
          <p:cNvPr id="2" name="日付プレースホルダー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Informal Discussion at Sophia U. </a:t>
            </a:r>
            <a:r>
              <a:rPr lang="mr-IN" altLang="ja-JP" smtClean="0"/>
              <a:t>–</a:t>
            </a:r>
            <a:r>
              <a:rPr lang="en-US" altLang="ja-JP" smtClean="0"/>
              <a:t> Intense Magnetic Field Search - K.Shigaki</a:t>
            </a:r>
            <a:endParaRPr lang="ja-JP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11</a:t>
            </a:fld>
            <a:r>
              <a:rPr lang="en-US" altLang="ja-JP" smtClean="0"/>
              <a:t>/16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70484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polarization tensor in magnetic field</a:t>
            </a:r>
          </a:p>
          <a:p>
            <a:pPr lvl="1">
              <a:defRPr/>
            </a:pPr>
            <a:r>
              <a:rPr lang="en-US" altLang="ja-JP" dirty="0"/>
              <a:t>m</a:t>
            </a:r>
            <a:r>
              <a:rPr lang="en-US" altLang="ja-JP" dirty="0" smtClean="0"/>
              <a:t>odification factor to </a:t>
            </a:r>
          </a:p>
          <a:p>
            <a:pPr lvl="1">
              <a:defRPr/>
            </a:pPr>
            <a:r>
              <a:rPr lang="en-US" altLang="ja-JP" dirty="0" smtClean="0"/>
              <a:t>seemingly </a:t>
            </a:r>
            <a:r>
              <a:rPr lang="en-US" altLang="ja-JP" i="1" dirty="0"/>
              <a:t>v</a:t>
            </a:r>
            <a:r>
              <a:rPr lang="en-US" altLang="ja-JP" baseline="-25000" dirty="0"/>
              <a:t>2 </a:t>
            </a:r>
            <a:r>
              <a:rPr lang="en-US" altLang="ja-JP" dirty="0" smtClean="0"/>
              <a:t>~ </a:t>
            </a:r>
            <a:r>
              <a:rPr lang="en-US" altLang="ja-JP" i="1" dirty="0"/>
              <a:t>o</a:t>
            </a:r>
            <a:r>
              <a:rPr lang="en-US" altLang="ja-JP" dirty="0"/>
              <a:t>(10</a:t>
            </a:r>
            <a:r>
              <a:rPr lang="en-US" altLang="ja-JP" baseline="30000" dirty="0">
                <a:latin typeface="Symbol" pitchFamily="18" charset="2"/>
              </a:rPr>
              <a:t>-</a:t>
            </a:r>
            <a:r>
              <a:rPr lang="en-US" altLang="ja-JP" baseline="30000" dirty="0"/>
              <a:t>2</a:t>
            </a:r>
            <a:r>
              <a:rPr lang="en-US" altLang="ja-JP" dirty="0" smtClean="0"/>
              <a:t>)</a:t>
            </a:r>
          </a:p>
          <a:p>
            <a:pPr lvl="1">
              <a:defRPr/>
            </a:pPr>
            <a:endParaRPr lang="en-US" altLang="ja-JP" dirty="0" smtClean="0"/>
          </a:p>
          <a:p>
            <a:pPr lvl="1">
              <a:defRPr/>
            </a:pPr>
            <a:endParaRPr lang="en-US" altLang="ja-JP" dirty="0" smtClean="0"/>
          </a:p>
          <a:p>
            <a:pPr lvl="1">
              <a:defRPr/>
            </a:pPr>
            <a:endParaRPr lang="en-US" altLang="ja-JP" dirty="0" smtClean="0"/>
          </a:p>
          <a:p>
            <a:pPr lvl="1">
              <a:defRPr/>
            </a:pPr>
            <a:endParaRPr lang="en-US" altLang="ja-JP" dirty="0"/>
          </a:p>
          <a:p>
            <a:pPr lvl="2">
              <a:defRPr/>
            </a:pPr>
            <a:endParaRPr lang="en-US" altLang="ja-JP" dirty="0" smtClean="0"/>
          </a:p>
          <a:p>
            <a:pPr lvl="2">
              <a:defRPr/>
            </a:pPr>
            <a:endParaRPr lang="en-US" altLang="ja-JP" dirty="0"/>
          </a:p>
          <a:p>
            <a:pPr lvl="2">
              <a:defRPr/>
            </a:pPr>
            <a:endParaRPr lang="en-US" altLang="ja-JP" dirty="0" smtClean="0"/>
          </a:p>
          <a:p>
            <a:pPr lvl="2">
              <a:defRPr/>
            </a:pPr>
            <a:endParaRPr lang="en-US" altLang="ja-JP" dirty="0"/>
          </a:p>
          <a:p>
            <a:pPr>
              <a:defRPr/>
            </a:pPr>
            <a:r>
              <a:rPr lang="en-US" altLang="ja-JP" dirty="0" smtClean="0"/>
              <a:t>obvious existence of other contributions to</a:t>
            </a:r>
            <a:r>
              <a:rPr lang="en-US" altLang="ja-JP" i="1" dirty="0"/>
              <a:t> v</a:t>
            </a:r>
            <a:r>
              <a:rPr lang="en-US" altLang="ja-JP" baseline="-25000" dirty="0"/>
              <a:t>2</a:t>
            </a:r>
            <a:endParaRPr lang="en-US" altLang="ja-JP" dirty="0" smtClean="0"/>
          </a:p>
          <a:p>
            <a:pPr lvl="1">
              <a:defRPr/>
            </a:pPr>
            <a:endParaRPr lang="en-US" altLang="ja-JP" dirty="0"/>
          </a:p>
        </p:txBody>
      </p:sp>
      <p:sp>
        <p:nvSpPr>
          <p:cNvPr id="58371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Proposal 1. Direct Photon Anisotropy</a:t>
            </a:r>
            <a:endParaRPr lang="ja-JP" altLang="en-US" dirty="0" smtClean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30" t="2" b="-11510"/>
          <a:stretch>
            <a:fillRect/>
          </a:stretch>
        </p:blipFill>
        <p:spPr bwMode="auto">
          <a:xfrm>
            <a:off x="5530887" y="3863823"/>
            <a:ext cx="2476500" cy="1673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99" y="4017810"/>
            <a:ext cx="3016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" name="図 23" descr="phenix_log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410" y="3970185"/>
            <a:ext cx="742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47" y="5388226"/>
            <a:ext cx="722313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8376" name="グループ化 37"/>
          <p:cNvGrpSpPr>
            <a:grpSpLocks/>
          </p:cNvGrpSpPr>
          <p:nvPr/>
        </p:nvGrpSpPr>
        <p:grpSpPr bwMode="auto">
          <a:xfrm>
            <a:off x="1027853" y="2705564"/>
            <a:ext cx="4359419" cy="3016176"/>
            <a:chOff x="457200" y="2221666"/>
            <a:chExt cx="6016030" cy="4100877"/>
          </a:xfrm>
        </p:grpSpPr>
        <p:pic>
          <p:nvPicPr>
            <p:cNvPr id="5838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221666"/>
              <a:ext cx="6016030" cy="4100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正方形/長方形 39"/>
            <p:cNvSpPr/>
            <p:nvPr/>
          </p:nvSpPr>
          <p:spPr>
            <a:xfrm>
              <a:off x="2833454" y="2636620"/>
              <a:ext cx="3239401" cy="3025069"/>
            </a:xfrm>
            <a:prstGeom prst="rect">
              <a:avLst/>
            </a:prstGeom>
            <a:solidFill>
              <a:srgbClr val="FFFF00">
                <a:alpha val="2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5719799" y="3319310"/>
            <a:ext cx="2403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 err="1">
                <a:solidFill>
                  <a:srgbClr val="608020"/>
                </a:solidFill>
                <a:latin typeface="+mn-lt"/>
              </a:rPr>
              <a:t>Au+Au</a:t>
            </a:r>
            <a:r>
              <a:rPr lang="en-US" altLang="ja-JP" sz="1400" dirty="0">
                <a:solidFill>
                  <a:srgbClr val="608020"/>
                </a:solidFill>
                <a:latin typeface="+mn-lt"/>
              </a:rPr>
              <a:t> 200 </a:t>
            </a:r>
            <a:r>
              <a:rPr lang="en-US" altLang="ja-JP" sz="1400" dirty="0" err="1">
                <a:solidFill>
                  <a:srgbClr val="608020"/>
                </a:solidFill>
                <a:latin typeface="+mn-lt"/>
              </a:rPr>
              <a:t>GeV</a:t>
            </a:r>
            <a:r>
              <a:rPr lang="en-US" altLang="ja-JP" sz="1400" dirty="0">
                <a:solidFill>
                  <a:srgbClr val="608020"/>
                </a:solidFill>
                <a:latin typeface="+mn-lt"/>
              </a:rPr>
              <a:t> (PHENIX)</a:t>
            </a:r>
          </a:p>
          <a:p>
            <a:pPr>
              <a:defRPr/>
            </a:pPr>
            <a:r>
              <a:rPr lang="en-US" altLang="ja-JP" sz="1400" dirty="0">
                <a:solidFill>
                  <a:srgbClr val="608020"/>
                </a:solidFill>
                <a:latin typeface="+mn-lt"/>
              </a:rPr>
              <a:t>20–40% centrality direct </a:t>
            </a:r>
            <a:r>
              <a:rPr lang="en-US" altLang="ja-JP" sz="1400" dirty="0">
                <a:solidFill>
                  <a:srgbClr val="608020"/>
                </a:solidFill>
                <a:latin typeface="Symbol" pitchFamily="18" charset="2"/>
              </a:rPr>
              <a:t>g </a:t>
            </a:r>
            <a:r>
              <a:rPr lang="en-US" altLang="ja-JP" sz="1400" i="1" dirty="0">
                <a:solidFill>
                  <a:srgbClr val="608020"/>
                </a:solidFill>
                <a:latin typeface="+mn-lt"/>
              </a:rPr>
              <a:t>v</a:t>
            </a:r>
            <a:r>
              <a:rPr lang="en-US" altLang="ja-JP" sz="1400" baseline="-25000" dirty="0">
                <a:solidFill>
                  <a:srgbClr val="608020"/>
                </a:solidFill>
                <a:latin typeface="+mn-lt"/>
              </a:rPr>
              <a:t>2</a:t>
            </a:r>
            <a:endParaRPr lang="en-US" altLang="ja-JP" sz="1400" i="1" baseline="-25000" dirty="0">
              <a:solidFill>
                <a:srgbClr val="608020"/>
              </a:solidFill>
              <a:latin typeface="+mn-lt"/>
            </a:endParaRPr>
          </a:p>
        </p:txBody>
      </p:sp>
      <p:pic>
        <p:nvPicPr>
          <p:cNvPr id="5837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1635125"/>
            <a:ext cx="34559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テキスト ボックス 42"/>
          <p:cNvSpPr txBox="1"/>
          <p:nvPr/>
        </p:nvSpPr>
        <p:spPr>
          <a:xfrm>
            <a:off x="5388173" y="2093913"/>
            <a:ext cx="32162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200" dirty="0" err="1">
                <a:solidFill>
                  <a:srgbClr val="000090"/>
                </a:solidFill>
                <a:latin typeface="+mn-lt"/>
              </a:rPr>
              <a:t>Y.Akamatsu</a:t>
            </a:r>
            <a:r>
              <a:rPr lang="en-US" altLang="ja-JP" sz="1200" dirty="0">
                <a:solidFill>
                  <a:srgbClr val="000090"/>
                </a:solidFill>
                <a:latin typeface="+mn-lt"/>
              </a:rPr>
              <a:t>, </a:t>
            </a:r>
            <a:r>
              <a:rPr lang="en-US" altLang="ja-JP" sz="1200" dirty="0" err="1">
                <a:solidFill>
                  <a:srgbClr val="000090"/>
                </a:solidFill>
                <a:latin typeface="+mn-lt"/>
              </a:rPr>
              <a:t>H.Hamagaki</a:t>
            </a:r>
            <a:r>
              <a:rPr lang="en-US" altLang="ja-JP" sz="1200" dirty="0">
                <a:solidFill>
                  <a:srgbClr val="000090"/>
                </a:solidFill>
                <a:latin typeface="+mn-lt"/>
              </a:rPr>
              <a:t>, </a:t>
            </a:r>
            <a:r>
              <a:rPr lang="en-US" altLang="ja-JP" sz="1200" dirty="0" err="1">
                <a:solidFill>
                  <a:srgbClr val="000090"/>
                </a:solidFill>
                <a:latin typeface="+mn-lt"/>
              </a:rPr>
              <a:t>T.Hatsuda</a:t>
            </a:r>
            <a:r>
              <a:rPr lang="en-US" altLang="ja-JP" sz="1200" dirty="0">
                <a:solidFill>
                  <a:srgbClr val="000090"/>
                </a:solidFill>
                <a:latin typeface="+mn-lt"/>
              </a:rPr>
              <a:t>, </a:t>
            </a:r>
            <a:r>
              <a:rPr lang="en-US" altLang="ja-JP" sz="1200" dirty="0" err="1">
                <a:solidFill>
                  <a:srgbClr val="000090"/>
                </a:solidFill>
                <a:latin typeface="+mn-lt"/>
              </a:rPr>
              <a:t>T.Hirano</a:t>
            </a:r>
            <a:r>
              <a:rPr lang="en-US" altLang="ja-JP" sz="1200" dirty="0">
                <a:solidFill>
                  <a:srgbClr val="000090"/>
                </a:solidFill>
                <a:latin typeface="+mn-lt"/>
              </a:rPr>
              <a:t> </a:t>
            </a:r>
            <a:r>
              <a:rPr lang="en-US" altLang="ja-JP" sz="1200" dirty="0" smtClean="0">
                <a:solidFill>
                  <a:srgbClr val="000090"/>
                </a:solidFill>
                <a:latin typeface="+mn-lt"/>
              </a:rPr>
              <a:t>Phys</a:t>
            </a:r>
            <a:r>
              <a:rPr lang="en-US" altLang="ja-JP" sz="1200" dirty="0">
                <a:solidFill>
                  <a:srgbClr val="000090"/>
                </a:solidFill>
                <a:latin typeface="+mn-lt"/>
              </a:rPr>
              <a:t>. Rev. C 85, 054903 </a:t>
            </a:r>
            <a:r>
              <a:rPr lang="en-US" altLang="ja-JP" sz="1200" dirty="0" smtClean="0">
                <a:solidFill>
                  <a:srgbClr val="000090"/>
                </a:solidFill>
                <a:latin typeface="+mn-lt"/>
              </a:rPr>
              <a:t> (2012</a:t>
            </a:r>
            <a:r>
              <a:rPr lang="en-US" altLang="ja-JP" sz="1200" dirty="0">
                <a:solidFill>
                  <a:srgbClr val="000090"/>
                </a:solidFill>
                <a:latin typeface="+mn-lt"/>
              </a:rPr>
              <a:t>)</a:t>
            </a:r>
            <a:endParaRPr lang="en-US" altLang="ja-JP" sz="12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776413" y="4718050"/>
            <a:ext cx="20081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i="1" dirty="0" err="1">
                <a:solidFill>
                  <a:srgbClr val="000080"/>
                </a:solidFill>
                <a:latin typeface="+mn-lt"/>
              </a:rPr>
              <a:t>k</a:t>
            </a:r>
            <a:r>
              <a:rPr lang="en-US" altLang="ja-JP" sz="1400" baseline="-25000" dirty="0" err="1">
                <a:solidFill>
                  <a:srgbClr val="000080"/>
                </a:solidFill>
                <a:latin typeface="+mn-lt"/>
              </a:rPr>
              <a:t>T</a:t>
            </a:r>
            <a:r>
              <a:rPr lang="en-US" altLang="ja-JP" sz="1400" dirty="0">
                <a:solidFill>
                  <a:srgbClr val="000080"/>
                </a:solidFill>
                <a:latin typeface="+mn-lt"/>
              </a:rPr>
              <a:t> = 0 (k</a:t>
            </a:r>
            <a:r>
              <a:rPr lang="en-US" altLang="ja-JP" sz="1400" dirty="0">
                <a:solidFill>
                  <a:srgbClr val="000080"/>
                </a:solidFill>
                <a:sym typeface="Symbol"/>
              </a:rPr>
              <a:t>  </a:t>
            </a:r>
            <a:r>
              <a:rPr lang="en-US" altLang="ja-JP" sz="1400" dirty="0">
                <a:solidFill>
                  <a:srgbClr val="000080"/>
                </a:solidFill>
                <a:latin typeface="+mn-lt"/>
              </a:rPr>
              <a:t>B)</a:t>
            </a:r>
          </a:p>
          <a:p>
            <a:pPr>
              <a:defRPr/>
            </a:pPr>
            <a:r>
              <a:rPr lang="en-US" altLang="ja-JP" sz="1400" dirty="0">
                <a:solidFill>
                  <a:srgbClr val="000080"/>
                </a:solidFill>
                <a:latin typeface="+mn-lt"/>
              </a:rPr>
              <a:t>(</a:t>
            </a:r>
            <a:r>
              <a:rPr lang="en-US" altLang="ja-JP" sz="1400" dirty="0" err="1">
                <a:solidFill>
                  <a:srgbClr val="000080"/>
                </a:solidFill>
                <a:latin typeface="+mn-lt"/>
              </a:rPr>
              <a:t>K.Ishikawa</a:t>
            </a:r>
            <a:r>
              <a:rPr lang="en-US" altLang="ja-JP" sz="1400" dirty="0">
                <a:solidFill>
                  <a:srgbClr val="000080"/>
                </a:solidFill>
                <a:latin typeface="+mn-lt"/>
              </a:rPr>
              <a:t> and </a:t>
            </a:r>
            <a:r>
              <a:rPr lang="en-US" altLang="ja-JP" sz="1400" dirty="0" err="1">
                <a:solidFill>
                  <a:srgbClr val="000080"/>
                </a:solidFill>
                <a:latin typeface="+mn-lt"/>
              </a:rPr>
              <a:t>A.Tsuji</a:t>
            </a:r>
            <a:r>
              <a:rPr lang="en-US" altLang="ja-JP" sz="1400" dirty="0">
                <a:solidFill>
                  <a:srgbClr val="000080"/>
                </a:solidFill>
                <a:latin typeface="+mn-lt"/>
              </a:rPr>
              <a:t>)</a:t>
            </a:r>
            <a:endParaRPr lang="en-US" altLang="ja-JP" sz="1400" i="1" baseline="-25000" dirty="0">
              <a:solidFill>
                <a:srgbClr val="000080"/>
              </a:solidFill>
              <a:latin typeface="+mn-lt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Informal Discussion at Sophia U. </a:t>
            </a:r>
            <a:r>
              <a:rPr lang="mr-IN" altLang="ja-JP" smtClean="0"/>
              <a:t>–</a:t>
            </a:r>
            <a:r>
              <a:rPr lang="en-US" altLang="ja-JP" smtClean="0"/>
              <a:t> Intense Magnetic Field Search - K.Shigaki</a:t>
            </a:r>
            <a:endParaRPr lang="ja-JP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12</a:t>
            </a:fld>
            <a:r>
              <a:rPr lang="en-US" altLang="ja-JP" smtClean="0"/>
              <a:t>/16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56125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r>
              <a:rPr lang="en-US" altLang="ja-JP" dirty="0" smtClean="0"/>
              <a:t>anisotropic decay w.r.t. magnetic field</a:t>
            </a:r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feasibility study based on QED calculations</a:t>
            </a:r>
          </a:p>
          <a:p>
            <a:pPr lvl="1"/>
            <a:r>
              <a:rPr lang="en-US" altLang="ja-JP" dirty="0"/>
              <a:t>v</a:t>
            </a:r>
            <a:r>
              <a:rPr lang="en-US" altLang="ja-JP" dirty="0" smtClean="0"/>
              <a:t>acuum polarization tensors under magnetic field</a:t>
            </a:r>
          </a:p>
          <a:p>
            <a:pPr lvl="2"/>
            <a:r>
              <a:rPr lang="en-US" altLang="ja-JP" dirty="0"/>
              <a:t>s</a:t>
            </a:r>
            <a:r>
              <a:rPr lang="en-US" altLang="ja-JP" dirty="0" smtClean="0"/>
              <a:t>ummation for infinite Landau levels</a:t>
            </a:r>
          </a:p>
          <a:p>
            <a:pPr lvl="2"/>
            <a:r>
              <a:rPr lang="en-US" altLang="ja-JP" dirty="0"/>
              <a:t>p</a:t>
            </a:r>
            <a:r>
              <a:rPr lang="en-US" altLang="ja-JP" dirty="0" smtClean="0"/>
              <a:t>hoton momentum up to ~ </a:t>
            </a:r>
            <a:r>
              <a:rPr lang="en-US" altLang="ja-JP" dirty="0" err="1" smtClean="0"/>
              <a:t>GeV</a:t>
            </a:r>
            <a:endParaRPr lang="en-US" altLang="ja-JP" dirty="0"/>
          </a:p>
          <a:p>
            <a:pPr lvl="2"/>
            <a:r>
              <a:rPr lang="en-US" altLang="ja-JP" i="1" dirty="0"/>
              <a:t>r</a:t>
            </a:r>
            <a:r>
              <a:rPr lang="en-US" altLang="ja-JP" i="1" dirty="0" smtClean="0"/>
              <a:t>ef.</a:t>
            </a:r>
            <a:r>
              <a:rPr lang="en-US" altLang="ja-JP" dirty="0" smtClean="0"/>
              <a:t> K.-I. Ishikawa, K. Shigaki, </a:t>
            </a:r>
            <a:r>
              <a:rPr lang="en-US" altLang="ja-JP" i="1" dirty="0" smtClean="0"/>
              <a:t>et al.</a:t>
            </a:r>
            <a:r>
              <a:rPr lang="en-US" altLang="ja-JP" dirty="0" smtClean="0"/>
              <a:t>,</a:t>
            </a:r>
          </a:p>
          <a:p>
            <a:pPr marL="914400" lvl="2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Int. J. Mod. Phys. A28, 1350100 (2013) </a:t>
            </a:r>
            <a:endParaRPr lang="en-US" altLang="ja-JP" dirty="0"/>
          </a:p>
          <a:p>
            <a:r>
              <a:rPr lang="en-US" altLang="ja-JP" dirty="0" smtClean="0"/>
              <a:t>anisotropy ~ </a:t>
            </a:r>
            <a:r>
              <a:rPr lang="en-US" altLang="ja-JP" i="1" dirty="0" smtClean="0"/>
              <a:t>o</a:t>
            </a:r>
            <a:r>
              <a:rPr lang="en-US" altLang="ja-JP" dirty="0" smtClean="0"/>
              <a:t>(10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baseline="30000" dirty="0" smtClean="0"/>
              <a:t>1</a:t>
            </a:r>
            <a:r>
              <a:rPr lang="en-US" altLang="ja-JP" dirty="0" smtClean="0"/>
              <a:t>)</a:t>
            </a:r>
          </a:p>
        </p:txBody>
      </p:sp>
      <p:sp>
        <p:nvSpPr>
          <p:cNvPr id="57347" name="タイトル 2"/>
          <p:cNvSpPr>
            <a:spLocks noGrp="1"/>
          </p:cNvSpPr>
          <p:nvPr>
            <p:ph type="title"/>
          </p:nvPr>
        </p:nvSpPr>
        <p:spPr>
          <a:xfrm>
            <a:off x="457200" y="0"/>
            <a:ext cx="7643192" cy="836613"/>
          </a:xfrm>
        </p:spPr>
        <p:txBody>
          <a:bodyPr/>
          <a:lstStyle/>
          <a:p>
            <a:r>
              <a:rPr lang="en-US" altLang="ja-JP" dirty="0"/>
              <a:t>Proposal 2. Direct Photon Polarization</a:t>
            </a:r>
            <a:endParaRPr lang="ja-JP" altLang="en-US" dirty="0" smtClean="0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62332"/>
            <a:ext cx="2875839" cy="20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" y="1688488"/>
            <a:ext cx="4149152" cy="138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グループ化 57"/>
          <p:cNvGrpSpPr>
            <a:grpSpLocks/>
          </p:cNvGrpSpPr>
          <p:nvPr/>
        </p:nvGrpSpPr>
        <p:grpSpPr bwMode="auto">
          <a:xfrm flipH="1">
            <a:off x="4664295" y="2002093"/>
            <a:ext cx="3683765" cy="1106936"/>
            <a:chOff x="2393352" y="1601603"/>
            <a:chExt cx="5804770" cy="1743590"/>
          </a:xfrm>
        </p:grpSpPr>
        <p:sp>
          <p:nvSpPr>
            <p:cNvPr id="17" name="円/楕円 16"/>
            <p:cNvSpPr/>
            <p:nvPr/>
          </p:nvSpPr>
          <p:spPr>
            <a:xfrm>
              <a:off x="7525040" y="2165416"/>
              <a:ext cx="673082" cy="67281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2000" dirty="0" smtClean="0"/>
                <a:t>?</a:t>
              </a:r>
              <a:endParaRPr lang="ja-JP" altLang="en-US" sz="2000" dirty="0"/>
            </a:p>
          </p:txBody>
        </p:sp>
        <p:sp>
          <p:nvSpPr>
            <p:cNvPr id="18" name="テキスト ボックス 44"/>
            <p:cNvSpPr txBox="1">
              <a:spLocks noChangeArrowheads="1"/>
            </p:cNvSpPr>
            <p:nvPr/>
          </p:nvSpPr>
          <p:spPr bwMode="auto">
            <a:xfrm>
              <a:off x="6310478" y="1722462"/>
              <a:ext cx="784931" cy="63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kumimoji="1" sz="2400" b="1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b="0" dirty="0" smtClean="0">
                  <a:latin typeface="Symbol" panose="05050102010706020507" pitchFamily="18" charset="2"/>
                </a:rPr>
                <a:t>g</a:t>
              </a:r>
              <a:r>
                <a:rPr lang="en-US" altLang="ja-JP" sz="2000" baseline="30000" dirty="0" smtClean="0">
                  <a:latin typeface="Arial" charset="0"/>
                </a:rPr>
                <a:t>*</a:t>
              </a:r>
              <a:endParaRPr lang="ja-JP" altLang="en-US" sz="2000" dirty="0">
                <a:latin typeface="Arial" charset="0"/>
              </a:endParaRPr>
            </a:p>
          </p:txBody>
        </p:sp>
        <p:grpSp>
          <p:nvGrpSpPr>
            <p:cNvPr id="19" name="グループ化 56"/>
            <p:cNvGrpSpPr>
              <a:grpSpLocks/>
            </p:cNvGrpSpPr>
            <p:nvPr/>
          </p:nvGrpSpPr>
          <p:grpSpPr bwMode="auto">
            <a:xfrm>
              <a:off x="2393352" y="1601603"/>
              <a:ext cx="1636104" cy="1743590"/>
              <a:chOff x="3185061" y="1601603"/>
              <a:chExt cx="1636104" cy="1743590"/>
            </a:xfrm>
          </p:grpSpPr>
          <p:cxnSp>
            <p:nvCxnSpPr>
              <p:cNvPr id="28" name="直線矢印コネクタ 27"/>
              <p:cNvCxnSpPr/>
              <p:nvPr/>
            </p:nvCxnSpPr>
            <p:spPr>
              <a:xfrm flipH="1">
                <a:off x="4244917" y="2485956"/>
                <a:ext cx="576248" cy="493506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線矢印コネクタ 28"/>
              <p:cNvCxnSpPr/>
              <p:nvPr/>
            </p:nvCxnSpPr>
            <p:spPr>
              <a:xfrm flipH="1" flipV="1">
                <a:off x="4211581" y="2106704"/>
                <a:ext cx="609584" cy="364972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テキスト ボックス 45"/>
              <p:cNvSpPr txBox="1">
                <a:spLocks noChangeArrowheads="1"/>
              </p:cNvSpPr>
              <p:nvPr/>
            </p:nvSpPr>
            <p:spPr bwMode="auto">
              <a:xfrm>
                <a:off x="3185061" y="2714960"/>
                <a:ext cx="1071077" cy="630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n"/>
                  <a:defRPr kumimoji="1" sz="2400" b="1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2000" b="0" dirty="0">
                    <a:latin typeface="+mn-lt"/>
                  </a:rPr>
                  <a:t>l</a:t>
                </a:r>
                <a:r>
                  <a:rPr lang="en-US" altLang="ja-JP" sz="2000" b="0" baseline="30000" dirty="0" smtClean="0">
                    <a:latin typeface="Symbol" panose="05050102010706020507" pitchFamily="18" charset="2"/>
                  </a:rPr>
                  <a:t>+</a:t>
                </a:r>
                <a:endParaRPr lang="ja-JP" altLang="en-US" sz="2000" b="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1" name="テキスト ボックス 46"/>
              <p:cNvSpPr txBox="1">
                <a:spLocks noChangeArrowheads="1"/>
              </p:cNvSpPr>
              <p:nvPr/>
            </p:nvSpPr>
            <p:spPr bwMode="auto">
              <a:xfrm>
                <a:off x="3497874" y="1601603"/>
                <a:ext cx="758264" cy="630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n"/>
                  <a:defRPr kumimoji="1" sz="2400" b="1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Franklin Gothic Medium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2000" b="0" dirty="0">
                    <a:latin typeface="+mn-lt"/>
                  </a:rPr>
                  <a:t>l</a:t>
                </a:r>
                <a:r>
                  <a:rPr lang="en-US" altLang="ja-JP" sz="2000" b="0" baseline="30000" dirty="0" smtClean="0">
                    <a:latin typeface="Symbol" panose="05050102010706020507" pitchFamily="18" charset="2"/>
                  </a:rPr>
                  <a:t>-</a:t>
                </a:r>
                <a:endParaRPr lang="ja-JP" altLang="en-US" sz="2000" b="0" dirty="0"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20" name="グループ化 55"/>
            <p:cNvGrpSpPr>
              <a:grpSpLocks/>
            </p:cNvGrpSpPr>
            <p:nvPr/>
          </p:nvGrpSpPr>
          <p:grpSpPr bwMode="auto">
            <a:xfrm>
              <a:off x="4008819" y="1957541"/>
              <a:ext cx="3516221" cy="1028268"/>
              <a:chOff x="518386" y="2033437"/>
              <a:chExt cx="3516221" cy="1028268"/>
            </a:xfrm>
          </p:grpSpPr>
          <p:sp>
            <p:nvSpPr>
              <p:cNvPr id="22" name="円/楕円 21"/>
              <p:cNvSpPr/>
              <p:nvPr/>
            </p:nvSpPr>
            <p:spPr>
              <a:xfrm flipV="1">
                <a:off x="1835977" y="2108017"/>
                <a:ext cx="869927" cy="869585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1910588" y="2184185"/>
                <a:ext cx="720706" cy="718836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4" name="二等辺三角形 23"/>
              <p:cNvSpPr/>
              <p:nvPr/>
            </p:nvSpPr>
            <p:spPr>
              <a:xfrm rot="16200000">
                <a:off x="2144787" y="2845067"/>
                <a:ext cx="252307" cy="180970"/>
              </a:xfrm>
              <a:prstGeom prst="triangl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5" name="二等辺三角形 24"/>
              <p:cNvSpPr/>
              <p:nvPr/>
            </p:nvSpPr>
            <p:spPr>
              <a:xfrm rot="5210584">
                <a:off x="2180505" y="2069898"/>
                <a:ext cx="252306" cy="179383"/>
              </a:xfrm>
              <a:prstGeom prst="triangl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6" name="フリーフォーム 25"/>
              <p:cNvSpPr/>
              <p:nvPr/>
            </p:nvSpPr>
            <p:spPr>
              <a:xfrm>
                <a:off x="2717016" y="2485684"/>
                <a:ext cx="1317591" cy="220570"/>
              </a:xfrm>
              <a:custGeom>
                <a:avLst/>
                <a:gdLst>
                  <a:gd name="connsiteX0" fmla="*/ 0 w 7248525"/>
                  <a:gd name="connsiteY0" fmla="*/ 726162 h 1481879"/>
                  <a:gd name="connsiteX1" fmla="*/ 381000 w 7248525"/>
                  <a:gd name="connsiteY1" fmla="*/ 21312 h 1481879"/>
                  <a:gd name="connsiteX2" fmla="*/ 1085850 w 7248525"/>
                  <a:gd name="connsiteY2" fmla="*/ 1450062 h 1481879"/>
                  <a:gd name="connsiteX3" fmla="*/ 1809750 w 7248525"/>
                  <a:gd name="connsiteY3" fmla="*/ 2262 h 1481879"/>
                  <a:gd name="connsiteX4" fmla="*/ 2543175 w 7248525"/>
                  <a:gd name="connsiteY4" fmla="*/ 1459587 h 1481879"/>
                  <a:gd name="connsiteX5" fmla="*/ 3248025 w 7248525"/>
                  <a:gd name="connsiteY5" fmla="*/ 30837 h 1481879"/>
                  <a:gd name="connsiteX6" fmla="*/ 3962400 w 7248525"/>
                  <a:gd name="connsiteY6" fmla="*/ 1459587 h 1481879"/>
                  <a:gd name="connsiteX7" fmla="*/ 4695825 w 7248525"/>
                  <a:gd name="connsiteY7" fmla="*/ 11787 h 1481879"/>
                  <a:gd name="connsiteX8" fmla="*/ 5429250 w 7248525"/>
                  <a:gd name="connsiteY8" fmla="*/ 1469112 h 1481879"/>
                  <a:gd name="connsiteX9" fmla="*/ 6143625 w 7248525"/>
                  <a:gd name="connsiteY9" fmla="*/ 2262 h 1481879"/>
                  <a:gd name="connsiteX10" fmla="*/ 6848475 w 7248525"/>
                  <a:gd name="connsiteY10" fmla="*/ 1469112 h 1481879"/>
                  <a:gd name="connsiteX11" fmla="*/ 7219950 w 7248525"/>
                  <a:gd name="connsiteY11" fmla="*/ 754737 h 1481879"/>
                  <a:gd name="connsiteX12" fmla="*/ 7219950 w 7248525"/>
                  <a:gd name="connsiteY12" fmla="*/ 754737 h 1481879"/>
                  <a:gd name="connsiteX13" fmla="*/ 7248525 w 7248525"/>
                  <a:gd name="connsiteY13" fmla="*/ 745212 h 148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48525" h="1481879">
                    <a:moveTo>
                      <a:pt x="0" y="726162"/>
                    </a:moveTo>
                    <a:cubicBezTo>
                      <a:pt x="100012" y="313412"/>
                      <a:pt x="200025" y="-99338"/>
                      <a:pt x="381000" y="21312"/>
                    </a:cubicBezTo>
                    <a:cubicBezTo>
                      <a:pt x="561975" y="141962"/>
                      <a:pt x="847725" y="1453237"/>
                      <a:pt x="1085850" y="1450062"/>
                    </a:cubicBezTo>
                    <a:cubicBezTo>
                      <a:pt x="1323975" y="1446887"/>
                      <a:pt x="1566863" y="675"/>
                      <a:pt x="1809750" y="2262"/>
                    </a:cubicBezTo>
                    <a:cubicBezTo>
                      <a:pt x="2052637" y="3849"/>
                      <a:pt x="2303463" y="1454825"/>
                      <a:pt x="2543175" y="1459587"/>
                    </a:cubicBezTo>
                    <a:cubicBezTo>
                      <a:pt x="2782888" y="1464350"/>
                      <a:pt x="3011488" y="30837"/>
                      <a:pt x="3248025" y="30837"/>
                    </a:cubicBezTo>
                    <a:cubicBezTo>
                      <a:pt x="3484562" y="30837"/>
                      <a:pt x="3721100" y="1462762"/>
                      <a:pt x="3962400" y="1459587"/>
                    </a:cubicBezTo>
                    <a:cubicBezTo>
                      <a:pt x="4203700" y="1456412"/>
                      <a:pt x="4451350" y="10200"/>
                      <a:pt x="4695825" y="11787"/>
                    </a:cubicBezTo>
                    <a:cubicBezTo>
                      <a:pt x="4940300" y="13374"/>
                      <a:pt x="5187950" y="1470699"/>
                      <a:pt x="5429250" y="1469112"/>
                    </a:cubicBezTo>
                    <a:cubicBezTo>
                      <a:pt x="5670550" y="1467525"/>
                      <a:pt x="5907088" y="2262"/>
                      <a:pt x="6143625" y="2262"/>
                    </a:cubicBezTo>
                    <a:cubicBezTo>
                      <a:pt x="6380162" y="2262"/>
                      <a:pt x="6669088" y="1343700"/>
                      <a:pt x="6848475" y="1469112"/>
                    </a:cubicBezTo>
                    <a:cubicBezTo>
                      <a:pt x="7027862" y="1594524"/>
                      <a:pt x="7219950" y="754737"/>
                      <a:pt x="7219950" y="754737"/>
                    </a:cubicBezTo>
                    <a:lnTo>
                      <a:pt x="7219950" y="754737"/>
                    </a:lnTo>
                    <a:lnTo>
                      <a:pt x="7248525" y="745212"/>
                    </a:ln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7" name="フリーフォーム 26"/>
              <p:cNvSpPr/>
              <p:nvPr/>
            </p:nvSpPr>
            <p:spPr>
              <a:xfrm>
                <a:off x="518386" y="2465056"/>
                <a:ext cx="1317591" cy="220569"/>
              </a:xfrm>
              <a:custGeom>
                <a:avLst/>
                <a:gdLst>
                  <a:gd name="connsiteX0" fmla="*/ 0 w 7248525"/>
                  <a:gd name="connsiteY0" fmla="*/ 726162 h 1481879"/>
                  <a:gd name="connsiteX1" fmla="*/ 381000 w 7248525"/>
                  <a:gd name="connsiteY1" fmla="*/ 21312 h 1481879"/>
                  <a:gd name="connsiteX2" fmla="*/ 1085850 w 7248525"/>
                  <a:gd name="connsiteY2" fmla="*/ 1450062 h 1481879"/>
                  <a:gd name="connsiteX3" fmla="*/ 1809750 w 7248525"/>
                  <a:gd name="connsiteY3" fmla="*/ 2262 h 1481879"/>
                  <a:gd name="connsiteX4" fmla="*/ 2543175 w 7248525"/>
                  <a:gd name="connsiteY4" fmla="*/ 1459587 h 1481879"/>
                  <a:gd name="connsiteX5" fmla="*/ 3248025 w 7248525"/>
                  <a:gd name="connsiteY5" fmla="*/ 30837 h 1481879"/>
                  <a:gd name="connsiteX6" fmla="*/ 3962400 w 7248525"/>
                  <a:gd name="connsiteY6" fmla="*/ 1459587 h 1481879"/>
                  <a:gd name="connsiteX7" fmla="*/ 4695825 w 7248525"/>
                  <a:gd name="connsiteY7" fmla="*/ 11787 h 1481879"/>
                  <a:gd name="connsiteX8" fmla="*/ 5429250 w 7248525"/>
                  <a:gd name="connsiteY8" fmla="*/ 1469112 h 1481879"/>
                  <a:gd name="connsiteX9" fmla="*/ 6143625 w 7248525"/>
                  <a:gd name="connsiteY9" fmla="*/ 2262 h 1481879"/>
                  <a:gd name="connsiteX10" fmla="*/ 6848475 w 7248525"/>
                  <a:gd name="connsiteY10" fmla="*/ 1469112 h 1481879"/>
                  <a:gd name="connsiteX11" fmla="*/ 7219950 w 7248525"/>
                  <a:gd name="connsiteY11" fmla="*/ 754737 h 1481879"/>
                  <a:gd name="connsiteX12" fmla="*/ 7219950 w 7248525"/>
                  <a:gd name="connsiteY12" fmla="*/ 754737 h 1481879"/>
                  <a:gd name="connsiteX13" fmla="*/ 7248525 w 7248525"/>
                  <a:gd name="connsiteY13" fmla="*/ 745212 h 148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48525" h="1481879">
                    <a:moveTo>
                      <a:pt x="0" y="726162"/>
                    </a:moveTo>
                    <a:cubicBezTo>
                      <a:pt x="100012" y="313412"/>
                      <a:pt x="200025" y="-99338"/>
                      <a:pt x="381000" y="21312"/>
                    </a:cubicBezTo>
                    <a:cubicBezTo>
                      <a:pt x="561975" y="141962"/>
                      <a:pt x="847725" y="1453237"/>
                      <a:pt x="1085850" y="1450062"/>
                    </a:cubicBezTo>
                    <a:cubicBezTo>
                      <a:pt x="1323975" y="1446887"/>
                      <a:pt x="1566863" y="675"/>
                      <a:pt x="1809750" y="2262"/>
                    </a:cubicBezTo>
                    <a:cubicBezTo>
                      <a:pt x="2052637" y="3849"/>
                      <a:pt x="2303463" y="1454825"/>
                      <a:pt x="2543175" y="1459587"/>
                    </a:cubicBezTo>
                    <a:cubicBezTo>
                      <a:pt x="2782888" y="1464350"/>
                      <a:pt x="3011488" y="30837"/>
                      <a:pt x="3248025" y="30837"/>
                    </a:cubicBezTo>
                    <a:cubicBezTo>
                      <a:pt x="3484562" y="30837"/>
                      <a:pt x="3721100" y="1462762"/>
                      <a:pt x="3962400" y="1459587"/>
                    </a:cubicBezTo>
                    <a:cubicBezTo>
                      <a:pt x="4203700" y="1456412"/>
                      <a:pt x="4451350" y="10200"/>
                      <a:pt x="4695825" y="11787"/>
                    </a:cubicBezTo>
                    <a:cubicBezTo>
                      <a:pt x="4940300" y="13374"/>
                      <a:pt x="5187950" y="1470699"/>
                      <a:pt x="5429250" y="1469112"/>
                    </a:cubicBezTo>
                    <a:cubicBezTo>
                      <a:pt x="5670550" y="1467525"/>
                      <a:pt x="5907088" y="2262"/>
                      <a:pt x="6143625" y="2262"/>
                    </a:cubicBezTo>
                    <a:cubicBezTo>
                      <a:pt x="6380162" y="2262"/>
                      <a:pt x="6669088" y="1343700"/>
                      <a:pt x="6848475" y="1469112"/>
                    </a:cubicBezTo>
                    <a:cubicBezTo>
                      <a:pt x="7027862" y="1594524"/>
                      <a:pt x="7219950" y="754737"/>
                      <a:pt x="7219950" y="754737"/>
                    </a:cubicBezTo>
                    <a:lnTo>
                      <a:pt x="7219950" y="754737"/>
                    </a:lnTo>
                    <a:lnTo>
                      <a:pt x="7248525" y="745212"/>
                    </a:ln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21" name="テキスト ボックス 62"/>
            <p:cNvSpPr txBox="1">
              <a:spLocks noChangeArrowheads="1"/>
            </p:cNvSpPr>
            <p:nvPr/>
          </p:nvSpPr>
          <p:spPr bwMode="auto">
            <a:xfrm>
              <a:off x="3918301" y="1722462"/>
              <a:ext cx="984863" cy="63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kumimoji="1" sz="2400" b="1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b="0" dirty="0" smtClean="0">
                  <a:latin typeface="Symbol" panose="05050102010706020507" pitchFamily="18" charset="2"/>
                </a:rPr>
                <a:t>g</a:t>
              </a:r>
              <a:r>
                <a:rPr lang="en-US" altLang="ja-JP" sz="2000" baseline="30000" dirty="0" smtClean="0">
                  <a:latin typeface="Arial" charset="0"/>
                </a:rPr>
                <a:t>*</a:t>
              </a:r>
              <a:endParaRPr lang="ja-JP" altLang="en-US" sz="2000" dirty="0">
                <a:latin typeface="Arial" charset="0"/>
              </a:endParaRPr>
            </a:p>
          </p:txBody>
        </p:sp>
      </p:grpSp>
      <p:sp>
        <p:nvSpPr>
          <p:cNvPr id="2" name="日付プレースホルダー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Informal Discussion at Sophia U. </a:t>
            </a:r>
            <a:r>
              <a:rPr lang="mr-IN" altLang="ja-JP" smtClean="0"/>
              <a:t>–</a:t>
            </a:r>
            <a:r>
              <a:rPr lang="en-US" altLang="ja-JP" smtClean="0"/>
              <a:t> Intense Magnetic Field Search - K.Shigaki</a:t>
            </a:r>
            <a:endParaRPr lang="ja-JP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13</a:t>
            </a:fld>
            <a:r>
              <a:rPr lang="en-US" altLang="ja-JP" smtClean="0"/>
              <a:t>/16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03273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2984"/>
            <a:ext cx="8218488" cy="5167329"/>
          </a:xfrm>
        </p:spPr>
        <p:txBody>
          <a:bodyPr/>
          <a:lstStyle/>
          <a:p>
            <a:r>
              <a:rPr lang="en-US" altLang="ja-JP" dirty="0"/>
              <a:t>b</a:t>
            </a:r>
            <a:r>
              <a:rPr kumimoji="1" lang="en-US" altLang="ja-JP" dirty="0" smtClean="0"/>
              <a:t>ending power </a:t>
            </a:r>
            <a:r>
              <a:rPr kumimoji="1" lang="en-US" altLang="ja-JP" i="1" dirty="0" err="1" smtClean="0"/>
              <a:t>Bdl</a:t>
            </a:r>
            <a:r>
              <a:rPr kumimoji="1" lang="en-US" altLang="ja-JP" i="1" dirty="0" smtClean="0"/>
              <a:t> </a:t>
            </a:r>
            <a:r>
              <a:rPr kumimoji="1" lang="en-US" altLang="ja-JP" dirty="0" smtClean="0"/>
              <a:t>~ 10</a:t>
            </a:r>
            <a:r>
              <a:rPr kumimoji="1" lang="en-US" altLang="ja-JP" baseline="30000" dirty="0" smtClean="0"/>
              <a:t>14</a:t>
            </a:r>
            <a:r>
              <a:rPr kumimoji="1" lang="en-US" altLang="ja-JP" dirty="0" smtClean="0"/>
              <a:t> T×10</a:t>
            </a:r>
            <a:r>
              <a:rPr kumimoji="1" lang="en-US" altLang="ja-JP" baseline="30000" dirty="0" smtClean="0">
                <a:latin typeface="Symbol" pitchFamily="18" charset="2"/>
              </a:rPr>
              <a:t>-</a:t>
            </a:r>
            <a:r>
              <a:rPr kumimoji="1" lang="en-US" altLang="ja-JP" baseline="30000" dirty="0" smtClean="0"/>
              <a:t>15</a:t>
            </a:r>
            <a:r>
              <a:rPr kumimoji="1" lang="en-US" altLang="ja-JP" dirty="0" smtClean="0"/>
              <a:t> m</a:t>
            </a:r>
          </a:p>
          <a:p>
            <a:r>
              <a:rPr lang="en-US" altLang="ja-JP" dirty="0" smtClean="0">
                <a:sym typeface="Symbol"/>
              </a:rPr>
              <a:t> </a:t>
            </a:r>
            <a:r>
              <a:rPr lang="en-US" altLang="ja-JP" dirty="0" smtClean="0"/>
              <a:t>bending angle </a:t>
            </a:r>
            <a:r>
              <a:rPr kumimoji="1" lang="en-US" altLang="ja-JP" dirty="0" smtClean="0"/>
              <a:t>~ 3</a:t>
            </a:r>
            <a:r>
              <a:rPr lang="en-US" altLang="ja-JP" dirty="0" smtClean="0"/>
              <a:t>×10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baseline="30000" dirty="0" smtClean="0"/>
              <a:t>2</a:t>
            </a:r>
            <a:r>
              <a:rPr kumimoji="1" lang="en-US" altLang="ja-JP" dirty="0" smtClean="0"/>
              <a:t>/</a:t>
            </a:r>
            <a:r>
              <a:rPr kumimoji="1" lang="en-US" altLang="ja-JP" i="1" dirty="0" smtClean="0"/>
              <a:t>p</a:t>
            </a:r>
            <a:r>
              <a:rPr kumimoji="1" lang="en-US" altLang="ja-JP" dirty="0" smtClean="0"/>
              <a:t> [rad/(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/</a:t>
            </a:r>
            <a:r>
              <a:rPr kumimoji="1" lang="en-US" altLang="ja-JP" i="1" dirty="0" smtClean="0"/>
              <a:t>c</a:t>
            </a:r>
            <a:r>
              <a:rPr kumimoji="1" lang="en-US" altLang="ja-JP" dirty="0" smtClean="0"/>
              <a:t>)]</a:t>
            </a:r>
          </a:p>
          <a:p>
            <a:r>
              <a:rPr lang="en-US" altLang="ja-JP" dirty="0" smtClean="0"/>
              <a:t>detectable as opening angle offset</a:t>
            </a:r>
          </a:p>
          <a:p>
            <a:pPr lvl="1"/>
            <a:r>
              <a:rPr lang="en-US" altLang="ja-JP" dirty="0" smtClean="0"/>
              <a:t>e</a:t>
            </a:r>
            <a:r>
              <a:rPr lang="en-US" altLang="ja-JP" baseline="30000" dirty="0" smtClean="0">
                <a:latin typeface="Symbol" pitchFamily="18" charset="2"/>
              </a:rPr>
              <a:t>+</a:t>
            </a:r>
            <a:r>
              <a:rPr lang="en-US" altLang="ja-JP" dirty="0" smtClean="0"/>
              <a:t>/e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dirty="0" smtClean="0"/>
              <a:t> bent in opposite way around</a:t>
            </a:r>
            <a:r>
              <a:rPr lang="ja-JP" altLang="en-US" dirty="0" smtClean="0"/>
              <a:t> </a:t>
            </a:r>
            <a:r>
              <a:rPr lang="en-US" altLang="ja-JP" dirty="0" smtClean="0"/>
              <a:t>magnetic field axis</a:t>
            </a:r>
          </a:p>
          <a:p>
            <a:pPr lvl="2"/>
            <a:r>
              <a:rPr lang="en-US" altLang="ja-JP" dirty="0"/>
              <a:t>reaction axis from directional flow (</a:t>
            </a:r>
            <a:r>
              <a:rPr lang="en-US" altLang="ja-JP" i="1" dirty="0"/>
              <a:t>v</a:t>
            </a:r>
            <a:r>
              <a:rPr lang="en-US" altLang="ja-JP" baseline="-25000" dirty="0"/>
              <a:t>1</a:t>
            </a:r>
            <a:r>
              <a:rPr lang="en-US" altLang="ja-JP" dirty="0"/>
              <a:t>) in forward/</a:t>
            </a:r>
            <a:r>
              <a:rPr lang="en-US" altLang="ja-JP" dirty="0" smtClean="0"/>
              <a:t>backward</a:t>
            </a:r>
          </a:p>
          <a:p>
            <a:pPr lvl="1"/>
            <a:r>
              <a:rPr lang="en-US" altLang="ja-JP" i="1" dirty="0" smtClean="0"/>
              <a:t>o</a:t>
            </a:r>
            <a:r>
              <a:rPr lang="en-US" altLang="ja-JP" dirty="0" smtClean="0"/>
              <a:t>(1) degree for </a:t>
            </a:r>
            <a:r>
              <a:rPr lang="en-US" altLang="ja-JP" i="1" dirty="0" smtClean="0"/>
              <a:t>o</a:t>
            </a:r>
            <a:r>
              <a:rPr lang="en-US" altLang="ja-JP" dirty="0" smtClean="0"/>
              <a:t>(1) GeV/</a:t>
            </a:r>
            <a:r>
              <a:rPr lang="en-US" altLang="ja-JP" i="1" dirty="0" smtClean="0"/>
              <a:t>c</a:t>
            </a:r>
            <a:r>
              <a:rPr lang="en-US" altLang="ja-JP" dirty="0" smtClean="0"/>
              <a:t> particles!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Proposal </a:t>
            </a:r>
            <a:r>
              <a:rPr lang="en-US" altLang="ja-JP" dirty="0" smtClean="0"/>
              <a:t>3. </a:t>
            </a:r>
            <a:r>
              <a:rPr lang="en-US" altLang="ja-JP" dirty="0" err="1" smtClean="0"/>
              <a:t>Femto</a:t>
            </a:r>
            <a:r>
              <a:rPr lang="en-US" altLang="ja-JP" dirty="0" smtClean="0"/>
              <a:t>-Spectrometer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Informal Discussion at Sophia U. </a:t>
            </a:r>
            <a:r>
              <a:rPr lang="mr-IN" altLang="ja-JP" smtClean="0"/>
              <a:t>–</a:t>
            </a:r>
            <a:r>
              <a:rPr lang="en-US" altLang="ja-JP" smtClean="0"/>
              <a:t> Intense Magnetic Field Search - K.Shigaki</a:t>
            </a:r>
            <a:endParaRPr lang="ja-JP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14</a:t>
            </a:fld>
            <a:r>
              <a:rPr lang="en-US" altLang="ja-JP" smtClean="0"/>
              <a:t>/16</a:t>
            </a:r>
            <a:endParaRPr lang="ja-JP" altLang="ja-JP" dirty="0"/>
          </a:p>
        </p:txBody>
      </p:sp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0" t="30676" r="23865" b="18068"/>
          <a:stretch>
            <a:fillRect/>
          </a:stretch>
        </p:blipFill>
        <p:spPr bwMode="auto">
          <a:xfrm>
            <a:off x="2877404" y="3991766"/>
            <a:ext cx="33780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165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2984"/>
            <a:ext cx="8363272" cy="5167329"/>
          </a:xfrm>
        </p:spPr>
        <p:txBody>
          <a:bodyPr/>
          <a:lstStyle/>
          <a:p>
            <a:r>
              <a:rPr kumimoji="1" lang="en-US" altLang="ja-JP" dirty="0" smtClean="0"/>
              <a:t>marginal at best, in 2012</a:t>
            </a:r>
            <a:r>
              <a:rPr kumimoji="1" lang="mr-IN" altLang="ja-JP" dirty="0" smtClean="0"/>
              <a:t>–</a:t>
            </a:r>
            <a:r>
              <a:rPr kumimoji="1" lang="en-US" altLang="ja-JP" dirty="0" smtClean="0"/>
              <a:t>2016</a:t>
            </a:r>
          </a:p>
          <a:p>
            <a:pPr lvl="1"/>
            <a:r>
              <a:rPr kumimoji="1" lang="en-US" altLang="ja-JP" dirty="0" smtClean="0"/>
              <a:t>4 M.Sc. theses in 2013</a:t>
            </a:r>
            <a:r>
              <a:rPr kumimoji="1" lang="mr-IN" altLang="ja-JP" dirty="0" smtClean="0"/>
              <a:t>–</a:t>
            </a:r>
            <a:r>
              <a:rPr kumimoji="1" lang="en-US" altLang="ja-JP" dirty="0" smtClean="0"/>
              <a:t>2016</a:t>
            </a:r>
          </a:p>
          <a:p>
            <a:pPr lvl="2"/>
            <a:r>
              <a:rPr lang="en-US" altLang="ja-JP" dirty="0" err="1" smtClean="0"/>
              <a:t>T.Hoshino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A.Tsuji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R.Tanizaki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Y.Ueda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5 B.Sc. theses in 2012</a:t>
            </a:r>
            <a:r>
              <a:rPr kumimoji="1" lang="mr-IN" altLang="ja-JP" dirty="0" smtClean="0"/>
              <a:t>–</a:t>
            </a:r>
            <a:r>
              <a:rPr kumimoji="1" lang="en-US" altLang="ja-JP" dirty="0" smtClean="0"/>
              <a:t>2015</a:t>
            </a:r>
          </a:p>
          <a:p>
            <a:pPr lvl="2"/>
            <a:r>
              <a:rPr lang="en-US" altLang="ja-JP" dirty="0" err="1" smtClean="0"/>
              <a:t>A.Tsuji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R.Tanizaki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Y.Ueda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A.Nobuhiro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K.Yamakawa</a:t>
            </a:r>
            <a:endParaRPr lang="en-US" altLang="ja-JP" dirty="0" smtClean="0"/>
          </a:p>
          <a:p>
            <a:r>
              <a:rPr lang="en-US" altLang="ja-JP" dirty="0" smtClean="0"/>
              <a:t>higher statistics data available/coming in</a:t>
            </a:r>
          </a:p>
          <a:p>
            <a:pPr lvl="1"/>
            <a:r>
              <a:rPr lang="en-US" altLang="ja-JP" dirty="0" smtClean="0"/>
              <a:t>1 B.Sc. thesis in 2018</a:t>
            </a:r>
          </a:p>
          <a:p>
            <a:pPr lvl="2"/>
            <a:r>
              <a:rPr lang="en-US" altLang="ja-JP" dirty="0" err="1" smtClean="0"/>
              <a:t>T.Osako</a:t>
            </a:r>
            <a:endParaRPr lang="en-US" altLang="ja-JP" dirty="0"/>
          </a:p>
          <a:p>
            <a:pPr lvl="1"/>
            <a:endParaRPr lang="en-US" altLang="ja-JP" dirty="0" smtClean="0"/>
          </a:p>
          <a:p>
            <a:pPr lvl="2"/>
            <a:endParaRPr lang="en-US" altLang="ja-JP" dirty="0"/>
          </a:p>
          <a:p>
            <a:pPr lvl="2"/>
            <a:endParaRPr lang="en-US" altLang="ja-JP" dirty="0" smtClean="0"/>
          </a:p>
          <a:p>
            <a:r>
              <a:rPr lang="en-US" altLang="ja-JP" dirty="0" smtClean="0"/>
              <a:t>ALICE run 3 (2021</a:t>
            </a:r>
            <a:r>
              <a:rPr lang="mr-IN" altLang="ja-JP" dirty="0" smtClean="0"/>
              <a:t>–</a:t>
            </a:r>
            <a:r>
              <a:rPr lang="en-US" altLang="ja-JP" dirty="0" smtClean="0"/>
              <a:t>) very promising with ×100 stat.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Key Issue: Significance, </a:t>
            </a:r>
            <a:r>
              <a:rPr kumimoji="1" lang="en-US" altLang="ja-JP" i="1" dirty="0" smtClean="0"/>
              <a:t>i</a:t>
            </a:r>
            <a:r>
              <a:rPr lang="en-US" altLang="ja-JP" i="1" dirty="0" smtClean="0"/>
              <a:t>.e. </a:t>
            </a:r>
            <a:r>
              <a:rPr kumimoji="1" lang="en-US" altLang="ja-JP" dirty="0" smtClean="0"/>
              <a:t>Statistics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Informal Discussion at Sophia U. </a:t>
            </a:r>
            <a:r>
              <a:rPr lang="mr-IN" altLang="ja-JP" smtClean="0"/>
              <a:t>–</a:t>
            </a:r>
            <a:r>
              <a:rPr lang="en-US" altLang="ja-JP" smtClean="0"/>
              <a:t> Intense Magnetic Field Search - K.Shigaki</a:t>
            </a:r>
            <a:endParaRPr lang="ja-JP" altLang="ja-JP" dirty="0"/>
          </a:p>
        </p:txBody>
      </p:sp>
      <p:grpSp>
        <p:nvGrpSpPr>
          <p:cNvPr id="30" name="図形グループ 29"/>
          <p:cNvGrpSpPr/>
          <p:nvPr/>
        </p:nvGrpSpPr>
        <p:grpSpPr>
          <a:xfrm>
            <a:off x="2555776" y="4221088"/>
            <a:ext cx="6118700" cy="1648167"/>
            <a:chOff x="5266419" y="16183450"/>
            <a:chExt cx="15400737" cy="4338790"/>
          </a:xfrm>
        </p:grpSpPr>
        <p:grpSp>
          <p:nvGrpSpPr>
            <p:cNvPr id="31" name="図形グループ 30"/>
            <p:cNvGrpSpPr/>
            <p:nvPr/>
          </p:nvGrpSpPr>
          <p:grpSpPr>
            <a:xfrm>
              <a:off x="5673174" y="16185371"/>
              <a:ext cx="14993982" cy="4336869"/>
              <a:chOff x="2863671" y="14579600"/>
              <a:chExt cx="26682334" cy="6959600"/>
            </a:xfrm>
          </p:grpSpPr>
          <p:pic>
            <p:nvPicPr>
              <p:cNvPr id="36" name="図 3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3671" y="14579600"/>
                <a:ext cx="7200900" cy="6959600"/>
              </a:xfrm>
              <a:prstGeom prst="rect">
                <a:avLst/>
              </a:prstGeom>
            </p:spPr>
          </p:pic>
          <p:pic>
            <p:nvPicPr>
              <p:cNvPr id="37" name="図 3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58689" y="14579600"/>
                <a:ext cx="7200900" cy="6959600"/>
              </a:xfrm>
              <a:prstGeom prst="rect">
                <a:avLst/>
              </a:prstGeom>
            </p:spPr>
          </p:pic>
          <p:pic>
            <p:nvPicPr>
              <p:cNvPr id="38" name="図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38291" y="14579600"/>
                <a:ext cx="7200900" cy="6959600"/>
              </a:xfrm>
              <a:prstGeom prst="rect">
                <a:avLst/>
              </a:prstGeom>
            </p:spPr>
          </p:pic>
          <p:pic>
            <p:nvPicPr>
              <p:cNvPr id="39" name="図 3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45105" y="14579600"/>
                <a:ext cx="7200900" cy="6959600"/>
              </a:xfrm>
              <a:prstGeom prst="rect">
                <a:avLst/>
              </a:prstGeom>
            </p:spPr>
          </p:pic>
        </p:grpSp>
        <p:pic>
          <p:nvPicPr>
            <p:cNvPr id="32" name="図 3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14"/>
            <a:stretch/>
          </p:blipFill>
          <p:spPr>
            <a:xfrm>
              <a:off x="5266419" y="16185370"/>
              <a:ext cx="4658691" cy="328074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34" r="847" b="92624"/>
            <a:stretch/>
          </p:blipFill>
          <p:spPr>
            <a:xfrm>
              <a:off x="9195332" y="16183450"/>
              <a:ext cx="4448681" cy="329994"/>
            </a:xfrm>
            <a:prstGeom prst="rect">
              <a:avLst/>
            </a:prstGeom>
          </p:spPr>
        </p:pic>
        <p:pic>
          <p:nvPicPr>
            <p:cNvPr id="34" name="図 3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16"/>
            <a:stretch/>
          </p:blipFill>
          <p:spPr>
            <a:xfrm>
              <a:off x="12772044" y="16183450"/>
              <a:ext cx="4502275" cy="329994"/>
            </a:xfrm>
            <a:prstGeom prst="rect">
              <a:avLst/>
            </a:prstGeom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848"/>
            <a:stretch/>
          </p:blipFill>
          <p:spPr>
            <a:xfrm>
              <a:off x="16490946" y="16196978"/>
              <a:ext cx="4067555" cy="320458"/>
            </a:xfrm>
            <a:prstGeom prst="rect">
              <a:avLst/>
            </a:prstGeom>
          </p:spPr>
        </p:pic>
      </p:grpSp>
      <p:sp>
        <p:nvSpPr>
          <p:cNvPr id="40" name="テキスト ボックス 39"/>
          <p:cNvSpPr txBox="1"/>
          <p:nvPr/>
        </p:nvSpPr>
        <p:spPr>
          <a:xfrm>
            <a:off x="2915816" y="4437112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90"/>
                </a:solidFill>
                <a:latin typeface="+mn-lt"/>
                <a:ea typeface="+mn-ea"/>
              </a:rPr>
              <a:t>ALICE 2011</a:t>
            </a:r>
            <a:endParaRPr kumimoji="1" lang="ja-JP" altLang="en-US" sz="1600" dirty="0">
              <a:solidFill>
                <a:srgbClr val="000090"/>
              </a:solidFill>
              <a:latin typeface="+mn-lt"/>
              <a:ea typeface="+mn-ea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717479" y="4437112"/>
            <a:ext cx="1380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90"/>
                </a:solidFill>
                <a:latin typeface="+mn-lt"/>
                <a:ea typeface="+mn-ea"/>
              </a:rPr>
              <a:t>PHENIX 2014</a:t>
            </a:r>
            <a:endParaRPr kumimoji="1" lang="ja-JP" altLang="en-US" sz="1600" dirty="0">
              <a:solidFill>
                <a:srgbClr val="000090"/>
              </a:solidFill>
              <a:latin typeface="+mn-lt"/>
              <a:ea typeface="+mn-ea"/>
            </a:endParaRPr>
          </a:p>
        </p:txBody>
      </p:sp>
      <p:sp>
        <p:nvSpPr>
          <p:cNvPr id="42" name="スライド番号プレースホルダー 4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15</a:t>
            </a:fld>
            <a:r>
              <a:rPr lang="en-US" altLang="ja-JP" smtClean="0"/>
              <a:t>/16</a:t>
            </a:r>
            <a:endParaRPr lang="ja-JP" altLang="ja-JP" dirty="0"/>
          </a:p>
        </p:txBody>
      </p:sp>
      <p:pic>
        <p:nvPicPr>
          <p:cNvPr id="19" name="図 18" descr="osako.jpe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3722" y="4763410"/>
            <a:ext cx="1080120" cy="8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6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wide range of interests; not only LPV/CME(/CVE)</a:t>
            </a:r>
          </a:p>
          <a:p>
            <a:pPr eaLnBrk="1" hangingPunct="1"/>
            <a:r>
              <a:rPr lang="en-US" altLang="ja-JP" dirty="0" smtClean="0"/>
              <a:t>field time structure</a:t>
            </a:r>
            <a:r>
              <a:rPr lang="en-US" altLang="ja-JP" dirty="0"/>
              <a:t>: key </a:t>
            </a:r>
            <a:r>
              <a:rPr lang="en-US" altLang="ja-JP" dirty="0" smtClean="0"/>
              <a:t>for physical significance</a:t>
            </a:r>
          </a:p>
          <a:p>
            <a:pPr lvl="1"/>
            <a:r>
              <a:rPr lang="en-US" altLang="ja-JP" dirty="0"/>
              <a:t>longer-lived participant component in “perfect fluid”?</a:t>
            </a:r>
          </a:p>
          <a:p>
            <a:pPr lvl="1"/>
            <a:r>
              <a:rPr lang="en-US" altLang="ja-JP" dirty="0"/>
              <a:t>hydro-dynamical model with local </a:t>
            </a:r>
            <a:r>
              <a:rPr lang="en-US" altLang="ja-JP" dirty="0" smtClean="0"/>
              <a:t>charge flow </a:t>
            </a:r>
            <a:r>
              <a:rPr lang="en-US" altLang="ja-JP" dirty="0" smtClean="0"/>
              <a:t>wanted</a:t>
            </a:r>
            <a:endParaRPr lang="en-US" altLang="ja-JP" dirty="0"/>
          </a:p>
          <a:p>
            <a:r>
              <a:rPr lang="en-US" altLang="ja-JP" dirty="0" smtClean="0"/>
              <a:t>proposals of experimental </a:t>
            </a:r>
            <a:r>
              <a:rPr lang="en-US" altLang="ja-JP" dirty="0"/>
              <a:t>detection approaches</a:t>
            </a:r>
          </a:p>
          <a:p>
            <a:pPr lvl="1"/>
            <a:r>
              <a:rPr lang="en-US" altLang="ja-JP" dirty="0" smtClean="0"/>
              <a:t>seemingly feasible; </a:t>
            </a:r>
            <a:r>
              <a:rPr lang="en-US" altLang="ja-JP" dirty="0"/>
              <a:t>simulations </a:t>
            </a:r>
            <a:r>
              <a:rPr lang="en-US" altLang="ja-JP" dirty="0" smtClean="0"/>
              <a:t>and real data analysis</a:t>
            </a:r>
          </a:p>
          <a:p>
            <a:pPr lvl="2" eaLnBrk="1" hangingPunct="1"/>
            <a:r>
              <a:rPr lang="en-US" altLang="ja-JP" dirty="0"/>
              <a:t>direct photon polarization</a:t>
            </a:r>
          </a:p>
          <a:p>
            <a:pPr lvl="2" eaLnBrk="1" hangingPunct="1"/>
            <a:r>
              <a:rPr lang="en-US" altLang="ja-JP" dirty="0" err="1"/>
              <a:t>femto</a:t>
            </a:r>
            <a:r>
              <a:rPr lang="en-US" altLang="ja-JP" dirty="0"/>
              <a:t>-</a:t>
            </a:r>
            <a:r>
              <a:rPr lang="en-US" altLang="ja-JP" dirty="0" smtClean="0"/>
              <a:t>spectrometer</a:t>
            </a:r>
          </a:p>
          <a:p>
            <a:pPr eaLnBrk="1" hangingPunct="1"/>
            <a:r>
              <a:rPr lang="en-US" altLang="ja-JP" dirty="0" smtClean="0"/>
              <a:t>semi-long term visitor on this from China in 2018</a:t>
            </a:r>
          </a:p>
          <a:p>
            <a:pPr eaLnBrk="1" hangingPunct="1"/>
            <a:r>
              <a:rPr lang="en-US" altLang="ja-JP" dirty="0" smtClean="0"/>
              <a:t>high prospects in near-future high statistics data</a:t>
            </a:r>
          </a:p>
          <a:p>
            <a:pPr lvl="1" eaLnBrk="1" hangingPunct="1"/>
            <a:r>
              <a:rPr lang="en-US" altLang="ja-JP" dirty="0" smtClean="0"/>
              <a:t>both </a:t>
            </a:r>
            <a:r>
              <a:rPr lang="en-US" altLang="ja-JP" dirty="0" err="1" smtClean="0"/>
              <a:t>muons</a:t>
            </a:r>
            <a:r>
              <a:rPr lang="en-US" altLang="ja-JP" dirty="0" smtClean="0"/>
              <a:t> and electrons in ALICE run 3 (2021</a:t>
            </a:r>
            <a:r>
              <a:rPr lang="mr-IN" altLang="ja-JP" dirty="0" smtClean="0"/>
              <a:t>–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sp>
        <p:nvSpPr>
          <p:cNvPr id="60419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 and Concluding Remarks</a:t>
            </a:r>
            <a:endParaRPr lang="ja-JP" altLang="en-US" dirty="0" smtClean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16</a:t>
            </a:fld>
            <a:r>
              <a:rPr lang="en-US" altLang="ja-JP" smtClean="0"/>
              <a:t>/16</a:t>
            </a:r>
            <a:endParaRPr lang="ja-JP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28 April 2018</a:t>
            </a:r>
            <a:endParaRPr lang="ja-JP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Informal Discussion at Sophia U. </a:t>
            </a:r>
            <a:r>
              <a:rPr lang="mr-IN" altLang="ja-JP" smtClean="0"/>
              <a:t>–</a:t>
            </a:r>
            <a:r>
              <a:rPr lang="en-US" altLang="ja-JP" smtClean="0"/>
              <a:t> Intense Magnetic Field Search - K.Shigaki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22264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コンテンツ プレースホルダ 4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heavy ion collisions at LHC</a:t>
            </a:r>
          </a:p>
          <a:p>
            <a:pPr eaLnBrk="1" hangingPunct="1"/>
            <a:r>
              <a:rPr lang="en-US" altLang="ja-JP" dirty="0" smtClean="0"/>
              <a:t>physics under ultra-intense magnetic field</a:t>
            </a:r>
          </a:p>
          <a:p>
            <a:pPr lvl="2" eaLnBrk="1" hangingPunct="1"/>
            <a:r>
              <a:rPr lang="en-US" altLang="ja-JP" dirty="0" smtClean="0"/>
              <a:t>local parity violation and charge dependent correlations</a:t>
            </a:r>
          </a:p>
          <a:p>
            <a:pPr eaLnBrk="1" hangingPunct="1"/>
            <a:r>
              <a:rPr lang="en-US" altLang="ja-JP" dirty="0" smtClean="0"/>
              <a:t>field intensity and time structure</a:t>
            </a:r>
          </a:p>
          <a:p>
            <a:pPr lvl="1" eaLnBrk="1" hangingPunct="1"/>
            <a:r>
              <a:rPr lang="en-US" altLang="ja-JP" dirty="0" smtClean="0"/>
              <a:t>request to hydro-dynamical modelers</a:t>
            </a:r>
          </a:p>
          <a:p>
            <a:pPr eaLnBrk="1" hangingPunct="1"/>
            <a:r>
              <a:rPr lang="en-US" altLang="ja-JP" dirty="0" smtClean="0"/>
              <a:t>experimental approaches</a:t>
            </a:r>
          </a:p>
          <a:p>
            <a:pPr lvl="1" eaLnBrk="1" hangingPunct="1"/>
            <a:r>
              <a:rPr lang="en-US" altLang="ja-JP" dirty="0"/>
              <a:t>past attempts and future </a:t>
            </a:r>
            <a:r>
              <a:rPr lang="en-US" altLang="ja-JP" dirty="0" smtClean="0"/>
              <a:t>prospects</a:t>
            </a:r>
          </a:p>
          <a:p>
            <a:pPr lvl="2" eaLnBrk="1" hangingPunct="1"/>
            <a:r>
              <a:rPr lang="en-US" altLang="ja-JP" dirty="0" smtClean="0"/>
              <a:t>(direct photon anisotropy)</a:t>
            </a:r>
          </a:p>
          <a:p>
            <a:pPr lvl="2" eaLnBrk="1" hangingPunct="1"/>
            <a:r>
              <a:rPr lang="en-US" altLang="ja-JP" dirty="0"/>
              <a:t>d</a:t>
            </a:r>
            <a:r>
              <a:rPr lang="en-US" altLang="ja-JP" dirty="0" smtClean="0"/>
              <a:t>irect photon polarization</a:t>
            </a:r>
          </a:p>
          <a:p>
            <a:pPr lvl="2" eaLnBrk="1" hangingPunct="1"/>
            <a:r>
              <a:rPr lang="en-US" altLang="ja-JP" dirty="0" err="1" smtClean="0"/>
              <a:t>femto</a:t>
            </a:r>
            <a:r>
              <a:rPr lang="en-US" altLang="ja-JP" dirty="0" smtClean="0"/>
              <a:t>-spectrometer</a:t>
            </a:r>
          </a:p>
          <a:p>
            <a:pPr eaLnBrk="1" hangingPunct="1"/>
            <a:r>
              <a:rPr lang="en-US" altLang="ja-JP" dirty="0" smtClean="0"/>
              <a:t>summary and concluding remarks</a:t>
            </a:r>
          </a:p>
        </p:txBody>
      </p:sp>
      <p:sp>
        <p:nvSpPr>
          <p:cNvPr id="18435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Presentation Outline</a:t>
            </a:r>
            <a:endParaRPr lang="ja-JP" alt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Informal Discussion at Sophia U. </a:t>
            </a:r>
            <a:r>
              <a:rPr lang="mr-IN" altLang="ja-JP" smtClean="0"/>
              <a:t>–</a:t>
            </a:r>
            <a:r>
              <a:rPr lang="en-US" altLang="ja-JP" smtClean="0"/>
              <a:t> Intense Magnetic Field Search - K.Shigaki</a:t>
            </a:r>
            <a:endParaRPr lang="ja-JP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</a:t>
            </a:fld>
            <a:r>
              <a:rPr lang="en-US" altLang="ja-JP" smtClean="0"/>
              <a:t>/16</a:t>
            </a:r>
            <a:endParaRPr lang="ja-JP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43780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r>
              <a:rPr lang="en-US" altLang="ja-JP" dirty="0" smtClean="0"/>
              <a:t>5.02 </a:t>
            </a:r>
            <a:r>
              <a:rPr lang="en-US" altLang="ja-JP" dirty="0" err="1" smtClean="0"/>
              <a:t>TeV</a:t>
            </a:r>
            <a:r>
              <a:rPr lang="en-US" altLang="ja-JP" dirty="0" smtClean="0"/>
              <a:t> per nucleon-nucleon </a:t>
            </a:r>
            <a:r>
              <a:rPr lang="en-US" altLang="ja-JP" dirty="0"/>
              <a:t>pair </a:t>
            </a:r>
            <a:r>
              <a:rPr lang="en-US" altLang="ja-JP" dirty="0" smtClean="0"/>
              <a:t>(</a:t>
            </a:r>
            <a:r>
              <a:rPr lang="en-US" altLang="ja-JP" dirty="0" smtClean="0">
                <a:sym typeface="Symbol" pitchFamily="18" charset="2"/>
              </a:rPr>
              <a:t></a:t>
            </a:r>
            <a:r>
              <a:rPr lang="en-US" altLang="ja-JP" i="1" dirty="0" err="1" smtClean="0"/>
              <a:t>s</a:t>
            </a:r>
            <a:r>
              <a:rPr lang="en-US" altLang="ja-JP" baseline="-25000" dirty="0" err="1" smtClean="0"/>
              <a:t>NN</a:t>
            </a:r>
            <a:r>
              <a:rPr lang="en-US" altLang="ja-JP" dirty="0" smtClean="0"/>
              <a:t>) in 2015</a:t>
            </a:r>
          </a:p>
          <a:p>
            <a:pPr lvl="1"/>
            <a:r>
              <a:rPr lang="en-US" altLang="ja-JP" dirty="0" smtClean="0"/>
              <a:t>25 </a:t>
            </a:r>
            <a:r>
              <a:rPr lang="en-US" altLang="ja-JP" dirty="0"/>
              <a:t>times </a:t>
            </a:r>
            <a:r>
              <a:rPr lang="en-US" altLang="ja-JP" dirty="0" smtClean="0"/>
              <a:t>higher than </a:t>
            </a:r>
            <a:r>
              <a:rPr lang="en-US" altLang="ja-JP" dirty="0"/>
              <a:t>at RHIC</a:t>
            </a:r>
          </a:p>
          <a:p>
            <a:pPr lvl="1"/>
            <a:r>
              <a:rPr lang="en-US" altLang="ja-JP" dirty="0" smtClean="0"/>
              <a:t>design energy at 5.5 </a:t>
            </a:r>
            <a:r>
              <a:rPr lang="en-US" altLang="ja-JP" dirty="0" err="1" smtClean="0"/>
              <a:t>TeV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2.76 </a:t>
            </a:r>
            <a:r>
              <a:rPr lang="en-US" altLang="ja-JP" dirty="0" err="1" smtClean="0"/>
              <a:t>TeV</a:t>
            </a:r>
            <a:r>
              <a:rPr lang="en-US" altLang="ja-JP" dirty="0"/>
              <a:t> </a:t>
            </a:r>
            <a:r>
              <a:rPr lang="en-US" altLang="ja-JP" dirty="0" smtClean="0"/>
              <a:t>in 2010 and 2011</a:t>
            </a:r>
            <a:endParaRPr lang="en-US" altLang="ja-JP" dirty="0"/>
          </a:p>
          <a:p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</p:txBody>
      </p:sp>
      <p:sp>
        <p:nvSpPr>
          <p:cNvPr id="36867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Pb-Pb</a:t>
            </a:r>
            <a:r>
              <a:rPr lang="en-US" altLang="ja-JP" dirty="0" smtClean="0"/>
              <a:t> at Highest Ever Energy</a:t>
            </a:r>
            <a:endParaRPr lang="ja-JP" altLang="en-US" dirty="0" smtClean="0"/>
          </a:p>
        </p:txBody>
      </p:sp>
      <p:pic>
        <p:nvPicPr>
          <p:cNvPr id="36868" name="Picture 5" descr="1011251_01-A4-at-144-dpi"/>
          <p:cNvPicPr>
            <a:picLocks noChangeAspect="1" noChangeArrowheads="1"/>
          </p:cNvPicPr>
          <p:nvPr/>
        </p:nvPicPr>
        <p:blipFill>
          <a:blip r:embed="rId2" cstate="print">
            <a:lum bright="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54" y="4432117"/>
            <a:ext cx="2160240" cy="158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703925"/>
            <a:ext cx="4932040" cy="2774273"/>
          </a:xfrm>
          <a:prstGeom prst="rect">
            <a:avLst/>
          </a:prstGeom>
        </p:spPr>
      </p:pic>
      <p:sp>
        <p:nvSpPr>
          <p:cNvPr id="2" name="日付プレースホルダー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Informal Discussion at Sophia U. </a:t>
            </a:r>
            <a:r>
              <a:rPr lang="mr-IN" altLang="ja-JP" smtClean="0"/>
              <a:t>–</a:t>
            </a:r>
            <a:r>
              <a:rPr lang="en-US" altLang="ja-JP" smtClean="0"/>
              <a:t> Intense Magnetic Field Search - K.Shigaki</a:t>
            </a:r>
            <a:endParaRPr lang="ja-JP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2</a:t>
            </a:fld>
            <a:r>
              <a:rPr lang="en-US" altLang="ja-JP" smtClean="0"/>
              <a:t>/16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44463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3000"/>
            <a:ext cx="8362950" cy="5167313"/>
          </a:xfrm>
        </p:spPr>
        <p:txBody>
          <a:bodyPr/>
          <a:lstStyle/>
          <a:p>
            <a:r>
              <a:rPr lang="en-US" altLang="ja-JP" dirty="0" smtClean="0">
                <a:latin typeface="Franklin Gothic Medium" charset="0"/>
                <a:ea typeface="ＭＳ Ｐゴシック" charset="0"/>
              </a:rPr>
              <a:t>fireball compared to that at RHIC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/>
            <a:r>
              <a:rPr lang="en-US" altLang="ja-JP" dirty="0" smtClean="0">
                <a:latin typeface="Franklin Gothic Medium" charset="0"/>
                <a:ea typeface="ＭＳ Ｐゴシック" charset="0"/>
              </a:rPr>
              <a:t>energy density </a:t>
            </a:r>
            <a:r>
              <a:rPr lang="en-US" altLang="ja-JP" dirty="0" smtClean="0"/>
              <a:t>× 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~3, volume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en-US" altLang="ja-JP" dirty="0" smtClean="0"/>
              <a:t>× 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~2, life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en-US" altLang="ja-JP" dirty="0" smtClean="0"/>
              <a:t>× 1.2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–1.3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2"/>
            <a:r>
              <a:rPr lang="en-US" altLang="ja-JP" dirty="0">
                <a:latin typeface="Franklin Gothic Medium" charset="0"/>
                <a:ea typeface="ＭＳ Ｐゴシック" charset="0"/>
              </a:rPr>
              <a:t>~ 16 GeV/fm</a:t>
            </a:r>
            <a:r>
              <a:rPr lang="en-US" altLang="ja-JP" baseline="30000" dirty="0">
                <a:latin typeface="Franklin Gothic Medium" charset="0"/>
                <a:ea typeface="ＭＳ Ｐゴシック" charset="0"/>
              </a:rPr>
              <a:t>3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 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(</a:t>
            </a:r>
            <a:r>
              <a:rPr lang="en-US" altLang="ja-JP" dirty="0" err="1" smtClean="0">
                <a:latin typeface="Franklin Gothic Medium" charset="0"/>
                <a:ea typeface="ＭＳ Ｐゴシック" charset="0"/>
              </a:rPr>
              <a:t>thermalization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time ~ 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1 </a:t>
            </a:r>
            <a:r>
              <a:rPr lang="en-US" altLang="ja-JP" dirty="0" err="1" smtClean="0">
                <a:latin typeface="Franklin Gothic Medium" charset="0"/>
                <a:ea typeface="ＭＳ Ｐゴシック" charset="0"/>
              </a:rPr>
              <a:t>fm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/</a:t>
            </a:r>
            <a:r>
              <a:rPr lang="en-US" altLang="ja-JP" i="1" dirty="0" smtClean="0">
                <a:latin typeface="Franklin Gothic Medium" charset="0"/>
                <a:ea typeface="ＭＳ Ｐゴシック" charset="0"/>
              </a:rPr>
              <a:t>c)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2" eaLnBrk="1" hangingPunct="1"/>
            <a:r>
              <a:rPr lang="en-US" altLang="ja-JP" dirty="0">
                <a:latin typeface="Franklin Gothic Medium" charset="0"/>
                <a:ea typeface="ＭＳ Ｐゴシック" charset="0"/>
              </a:rPr>
              <a:t>~ 300 fm</a:t>
            </a:r>
            <a:r>
              <a:rPr lang="en-US" altLang="ja-JP" baseline="30000" dirty="0">
                <a:latin typeface="Franklin Gothic Medium" charset="0"/>
                <a:ea typeface="ＭＳ Ｐゴシック" charset="0"/>
              </a:rPr>
              <a:t>3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, ~ 10 </a:t>
            </a:r>
            <a:r>
              <a:rPr lang="en-US" altLang="ja-JP" dirty="0" err="1">
                <a:latin typeface="Franklin Gothic Medium" charset="0"/>
                <a:ea typeface="ＭＳ Ｐゴシック" charset="0"/>
              </a:rPr>
              <a:t>fm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/</a:t>
            </a:r>
            <a:r>
              <a:rPr lang="en-US" altLang="ja-JP" i="1" dirty="0">
                <a:latin typeface="Franklin Gothic Medium" charset="0"/>
                <a:ea typeface="ＭＳ Ｐゴシック" charset="0"/>
              </a:rPr>
              <a:t>c</a:t>
            </a:r>
          </a:p>
          <a:p>
            <a:pPr lvl="1"/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/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/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/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r>
              <a:rPr lang="en-US" altLang="ja-JP" dirty="0" smtClean="0">
                <a:latin typeface="Franklin Gothic Medium" charset="0"/>
                <a:ea typeface="ＭＳ Ｐゴシック" charset="0"/>
              </a:rPr>
              <a:t>net quark (baryon) density ~ 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0</a:t>
            </a:r>
          </a:p>
          <a:p>
            <a:pPr lvl="1"/>
            <a:r>
              <a:rPr lang="en-US" altLang="ja-JP" dirty="0" smtClean="0">
                <a:latin typeface="Franklin Gothic Medium" charset="0"/>
                <a:ea typeface="ＭＳ Ｐゴシック" charset="0"/>
              </a:rPr>
              <a:t>anti-proton/proton at mid-rapidity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2"/>
            <a:r>
              <a:rPr lang="en-US" altLang="ja-JP" i="1" dirty="0" err="1" smtClean="0">
                <a:latin typeface="Franklin Gothic Medium" charset="0"/>
                <a:ea typeface="ＭＳ Ｐゴシック" charset="0"/>
                <a:sym typeface="Symbol" charset="0"/>
              </a:rPr>
              <a:t>p</a:t>
            </a:r>
            <a:r>
              <a:rPr lang="en-US" altLang="ja-JP" dirty="0" err="1" smtClean="0">
                <a:latin typeface="Franklin Gothic Medium" charset="0"/>
                <a:ea typeface="ＭＳ Ｐゴシック" charset="0"/>
                <a:sym typeface="Symbol" charset="0"/>
              </a:rPr>
              <a:t>+</a:t>
            </a:r>
            <a:r>
              <a:rPr lang="en-US" altLang="ja-JP" i="1" dirty="0" err="1">
                <a:latin typeface="Franklin Gothic Medium" charset="0"/>
                <a:ea typeface="ＭＳ Ｐゴシック" charset="0"/>
                <a:sym typeface="Symbol" charset="0"/>
              </a:rPr>
              <a:t>p</a:t>
            </a:r>
            <a:r>
              <a:rPr lang="en-US" altLang="ja-JP" dirty="0" smtClean="0">
                <a:latin typeface="Franklin Gothic Medium" charset="0"/>
                <a:ea typeface="ＭＳ Ｐゴシック" charset="0"/>
                <a:sym typeface="Symbol" charset="0"/>
              </a:rPr>
              <a:t> 900 </a:t>
            </a:r>
            <a:r>
              <a:rPr lang="en-US" altLang="ja-JP" dirty="0">
                <a:latin typeface="Franklin Gothic Medium" charset="0"/>
                <a:ea typeface="ＭＳ Ｐゴシック" charset="0"/>
                <a:sym typeface="Symbol" charset="0"/>
              </a:rPr>
              <a:t>GeV</a:t>
            </a:r>
            <a:r>
              <a:rPr lang="ja-JP" altLang="en-US" dirty="0">
                <a:latin typeface="Franklin Gothic Medium" charset="0"/>
                <a:ea typeface="ＭＳ Ｐゴシック" charset="0"/>
                <a:sym typeface="Symbol" charset="0"/>
              </a:rPr>
              <a:t>：</a:t>
            </a:r>
            <a:r>
              <a:rPr lang="en-US" altLang="ja-JP" dirty="0">
                <a:latin typeface="Franklin Gothic Medium" charset="0"/>
                <a:ea typeface="ＭＳ Ｐゴシック" charset="0"/>
                <a:sym typeface="Symbol" charset="0"/>
              </a:rPr>
              <a:t>	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0.957 </a:t>
            </a:r>
            <a:r>
              <a:rPr lang="en-US" altLang="ja-JP" dirty="0">
                <a:latin typeface="Franklin Gothic Medium" charset="0"/>
                <a:ea typeface="ＭＳ Ｐゴシック" charset="0"/>
                <a:sym typeface="Symbol" charset="0"/>
              </a:rPr>
              <a:t> 0.006 (stat)  0.014 (sys)</a:t>
            </a:r>
          </a:p>
          <a:p>
            <a:pPr lvl="2"/>
            <a:r>
              <a:rPr lang="en-US" altLang="ja-JP" i="1" dirty="0" err="1" smtClean="0">
                <a:latin typeface="Franklin Gothic Medium" charset="0"/>
                <a:ea typeface="ＭＳ Ｐゴシック" charset="0"/>
                <a:sym typeface="Symbol" charset="0"/>
              </a:rPr>
              <a:t>p</a:t>
            </a:r>
            <a:r>
              <a:rPr lang="en-US" altLang="ja-JP" dirty="0" err="1" smtClean="0">
                <a:latin typeface="Franklin Gothic Medium" charset="0"/>
                <a:ea typeface="ＭＳ Ｐゴシック" charset="0"/>
                <a:sym typeface="Symbol" charset="0"/>
              </a:rPr>
              <a:t>+</a:t>
            </a:r>
            <a:r>
              <a:rPr lang="en-US" altLang="ja-JP" i="1" dirty="0" err="1">
                <a:latin typeface="Franklin Gothic Medium" charset="0"/>
                <a:ea typeface="ＭＳ Ｐゴシック" charset="0"/>
                <a:sym typeface="Symbol" charset="0"/>
              </a:rPr>
              <a:t>p</a:t>
            </a:r>
            <a:r>
              <a:rPr lang="en-US" altLang="ja-JP" dirty="0" smtClean="0">
                <a:latin typeface="Franklin Gothic Medium" charset="0"/>
                <a:ea typeface="ＭＳ Ｐゴシック" charset="0"/>
                <a:sym typeface="Symbol" charset="0"/>
              </a:rPr>
              <a:t> 7 </a:t>
            </a:r>
            <a:r>
              <a:rPr lang="en-US" altLang="ja-JP" dirty="0" err="1" smtClean="0">
                <a:latin typeface="Franklin Gothic Medium" charset="0"/>
                <a:ea typeface="ＭＳ Ｐゴシック" charset="0"/>
                <a:sym typeface="Symbol" charset="0"/>
              </a:rPr>
              <a:t>TeV</a:t>
            </a:r>
            <a:r>
              <a:rPr lang="ja-JP" altLang="en-US" dirty="0" smtClean="0">
                <a:latin typeface="Franklin Gothic Medium" charset="0"/>
                <a:ea typeface="ＭＳ Ｐゴシック" charset="0"/>
                <a:sym typeface="Symbol" charset="0"/>
              </a:rPr>
              <a:t>：</a:t>
            </a:r>
            <a:r>
              <a:rPr lang="en-US" altLang="ja-JP" dirty="0">
                <a:latin typeface="Franklin Gothic Medium" charset="0"/>
                <a:ea typeface="ＭＳ Ｐゴシック" charset="0"/>
                <a:sym typeface="Symbol" charset="0"/>
              </a:rPr>
              <a:t>	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0.990 </a:t>
            </a:r>
            <a:r>
              <a:rPr lang="en-US" altLang="ja-JP" dirty="0">
                <a:latin typeface="Franklin Gothic Medium" charset="0"/>
                <a:ea typeface="ＭＳ Ｐゴシック" charset="0"/>
                <a:sym typeface="Symbol" charset="0"/>
              </a:rPr>
              <a:t> 0.006 (stat)  0.014 (sys)</a:t>
            </a:r>
          </a:p>
          <a:p>
            <a:endParaRPr lang="en-US" altLang="ja-JP" dirty="0">
              <a:latin typeface="Franklin Gothic Medium" charset="0"/>
              <a:ea typeface="ＭＳ Ｐゴシック" charset="0"/>
              <a:sym typeface="Symbol" charset="0"/>
            </a:endParaRPr>
          </a:p>
        </p:txBody>
      </p:sp>
      <p:sp>
        <p:nvSpPr>
          <p:cNvPr id="45058" name="タイトル 2"/>
          <p:cNvSpPr>
            <a:spLocks noGrp="1"/>
          </p:cNvSpPr>
          <p:nvPr>
            <p:ph type="title"/>
          </p:nvPr>
        </p:nvSpPr>
        <p:spPr>
          <a:xfrm>
            <a:off x="457200" y="0"/>
            <a:ext cx="7787208" cy="836613"/>
          </a:xfrm>
        </p:spPr>
        <p:txBody>
          <a:bodyPr/>
          <a:lstStyle/>
          <a:p>
            <a:r>
              <a:rPr lang="en-US" altLang="ja-JP" dirty="0"/>
              <a:t>Hotter, Larger, Longer-</a:t>
            </a:r>
            <a:r>
              <a:rPr lang="en-US" altLang="ja-JP" dirty="0" smtClean="0"/>
              <a:t>Lived, and Purer</a:t>
            </a:r>
            <a:endParaRPr lang="ja-JP" altLang="en-US" dirty="0">
              <a:latin typeface="Franklin Gothic Medium" charset="0"/>
              <a:ea typeface="ＭＳ Ｐゴシック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949575"/>
            <a:ext cx="258445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2" descr="fig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2871788"/>
            <a:ext cx="25114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fig3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871788"/>
            <a:ext cx="25304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2701925"/>
            <a:ext cx="26130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460875" y="3781425"/>
            <a:ext cx="2487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rgbClr val="002060"/>
                </a:solidFill>
                <a:latin typeface="+mn-lt"/>
                <a:ea typeface="ＭＳ Ｐゴシック" pitchFamily="50" charset="-128"/>
                <a:cs typeface="+mn-cs"/>
              </a:rPr>
              <a:t>ALICE (K. </a:t>
            </a:r>
            <a:r>
              <a:rPr lang="en-US" altLang="ja-JP" sz="1600" dirty="0" err="1">
                <a:solidFill>
                  <a:srgbClr val="002060"/>
                </a:solidFill>
                <a:latin typeface="+mn-lt"/>
                <a:ea typeface="ＭＳ Ｐゴシック" pitchFamily="50" charset="-128"/>
                <a:cs typeface="+mn-cs"/>
              </a:rPr>
              <a:t>Aamodt</a:t>
            </a:r>
            <a:r>
              <a:rPr lang="en-US" altLang="ja-JP" sz="1600" dirty="0">
                <a:solidFill>
                  <a:srgbClr val="002060"/>
                </a:solidFill>
                <a:latin typeface="+mn-lt"/>
                <a:ea typeface="ＭＳ Ｐゴシック" pitchFamily="50" charset="-128"/>
                <a:cs typeface="+mn-cs"/>
              </a:rPr>
              <a:t> </a:t>
            </a:r>
            <a:r>
              <a:rPr lang="en-US" altLang="ja-JP" sz="1600" i="1" dirty="0">
                <a:solidFill>
                  <a:srgbClr val="002060"/>
                </a:solidFill>
                <a:latin typeface="+mn-lt"/>
                <a:ea typeface="ＭＳ Ｐゴシック" pitchFamily="50" charset="-128"/>
                <a:cs typeface="+mn-cs"/>
              </a:rPr>
              <a:t>et al.)</a:t>
            </a:r>
            <a:r>
              <a:rPr lang="en-US" altLang="ja-JP" sz="1600" dirty="0">
                <a:solidFill>
                  <a:srgbClr val="002060"/>
                </a:solidFill>
                <a:latin typeface="+mn-lt"/>
                <a:ea typeface="ＭＳ Ｐゴシック" pitchFamily="50" charset="-128"/>
                <a:cs typeface="+mn-cs"/>
              </a:rPr>
              <a:t>,</a:t>
            </a:r>
          </a:p>
          <a:p>
            <a:pPr>
              <a:defRPr/>
            </a:pPr>
            <a:r>
              <a:rPr lang="en-US" altLang="ja-JP" sz="1600" dirty="0">
                <a:solidFill>
                  <a:srgbClr val="002060"/>
                </a:solidFill>
                <a:latin typeface="+mn-lt"/>
                <a:ea typeface="ＭＳ Ｐゴシック" pitchFamily="50" charset="-128"/>
                <a:cs typeface="+mn-cs"/>
              </a:rPr>
              <a:t>PLB 696, 328 (2011)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441700" y="2955925"/>
            <a:ext cx="24876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rgbClr val="002060"/>
                </a:solidFill>
                <a:latin typeface="+mn-lt"/>
                <a:ea typeface="ＭＳ Ｐゴシック" pitchFamily="50" charset="-128"/>
                <a:cs typeface="+mn-cs"/>
              </a:rPr>
              <a:t>ALICE (K. </a:t>
            </a:r>
            <a:r>
              <a:rPr lang="en-US" altLang="ja-JP" sz="1600" dirty="0" err="1">
                <a:solidFill>
                  <a:srgbClr val="002060"/>
                </a:solidFill>
                <a:latin typeface="+mn-lt"/>
                <a:ea typeface="ＭＳ Ｐゴシック" pitchFamily="50" charset="-128"/>
                <a:cs typeface="+mn-cs"/>
              </a:rPr>
              <a:t>Aamodt</a:t>
            </a:r>
            <a:r>
              <a:rPr lang="en-US" altLang="ja-JP" sz="1600" dirty="0">
                <a:solidFill>
                  <a:srgbClr val="002060"/>
                </a:solidFill>
                <a:latin typeface="+mn-lt"/>
                <a:ea typeface="ＭＳ Ｐゴシック" pitchFamily="50" charset="-128"/>
                <a:cs typeface="+mn-cs"/>
              </a:rPr>
              <a:t> </a:t>
            </a:r>
            <a:r>
              <a:rPr lang="en-US" altLang="ja-JP" sz="1600" i="1" dirty="0">
                <a:solidFill>
                  <a:srgbClr val="002060"/>
                </a:solidFill>
                <a:latin typeface="+mn-lt"/>
                <a:ea typeface="ＭＳ Ｐゴシック" pitchFamily="50" charset="-128"/>
                <a:cs typeface="+mn-cs"/>
              </a:rPr>
              <a:t>et al.)</a:t>
            </a:r>
            <a:r>
              <a:rPr lang="en-US" altLang="ja-JP" sz="1600" dirty="0">
                <a:solidFill>
                  <a:srgbClr val="002060"/>
                </a:solidFill>
                <a:latin typeface="+mn-lt"/>
                <a:ea typeface="ＭＳ Ｐゴシック" pitchFamily="50" charset="-128"/>
                <a:cs typeface="+mn-cs"/>
              </a:rPr>
              <a:t>,</a:t>
            </a:r>
          </a:p>
          <a:p>
            <a:pPr>
              <a:defRPr/>
            </a:pPr>
            <a:r>
              <a:rPr lang="en-US" altLang="ja-JP" sz="1600" dirty="0">
                <a:solidFill>
                  <a:srgbClr val="002060"/>
                </a:solidFill>
                <a:latin typeface="+mn-lt"/>
                <a:ea typeface="ＭＳ Ｐゴシック" pitchFamily="50" charset="-128"/>
                <a:cs typeface="+mn-cs"/>
              </a:rPr>
              <a:t>PRL 105, 072002 (2010)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Informal Discussion at Sophia U. </a:t>
            </a:r>
            <a:r>
              <a:rPr lang="mr-IN" altLang="ja-JP" smtClean="0"/>
              <a:t>–</a:t>
            </a:r>
            <a:r>
              <a:rPr lang="en-US" altLang="ja-JP" smtClean="0"/>
              <a:t> Intense Magnetic Field Search - K.Shigaki</a:t>
            </a:r>
            <a:endParaRPr lang="ja-JP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3</a:t>
            </a:fld>
            <a:r>
              <a:rPr lang="en-US" altLang="ja-JP" smtClean="0"/>
              <a:t>/16</a:t>
            </a:r>
            <a:endParaRPr lang="ja-JP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677633"/>
      </p:ext>
    </p:extLst>
  </p:cSld>
  <p:clrMapOvr>
    <a:masterClrMapping/>
  </p:clrMapOvr>
  <p:transition xmlns:p14="http://schemas.microsoft.com/office/powerpoint/2010/main" spd="slow" advTm="6985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13958 0.0004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err="1"/>
              <a:t>deconfined</a:t>
            </a:r>
            <a:r>
              <a:rPr lang="en-US" altLang="ja-JP" dirty="0"/>
              <a:t> </a:t>
            </a:r>
            <a:r>
              <a:rPr lang="en-US" altLang="ja-JP" dirty="0" smtClean="0"/>
              <a:t>quark/gluon phase now in hand</a:t>
            </a:r>
          </a:p>
          <a:p>
            <a:pPr lvl="2"/>
            <a:endParaRPr lang="en-US" altLang="ja-JP" dirty="0" smtClean="0"/>
          </a:p>
          <a:p>
            <a:r>
              <a:rPr lang="en-US" altLang="ja-JP" dirty="0" smtClean="0"/>
              <a:t>quark behavior in strong QCD field</a:t>
            </a:r>
          </a:p>
          <a:p>
            <a:pPr lvl="1"/>
            <a:r>
              <a:rPr lang="en-US" altLang="ja-JP" dirty="0" smtClean="0"/>
              <a:t>energy loss and redistribution </a:t>
            </a:r>
          </a:p>
          <a:p>
            <a:r>
              <a:rPr kumimoji="1" lang="en-US" altLang="ja-JP" dirty="0" smtClean="0"/>
              <a:t>quarks interaction in strong QCD field</a:t>
            </a:r>
          </a:p>
          <a:p>
            <a:pPr lvl="1"/>
            <a:r>
              <a:rPr lang="en-US" altLang="ja-JP" dirty="0"/>
              <a:t>color Debye </a:t>
            </a:r>
            <a:r>
              <a:rPr lang="en-US" altLang="ja-JP" dirty="0" smtClean="0"/>
              <a:t>screening to melt </a:t>
            </a:r>
            <a:r>
              <a:rPr kumimoji="1" lang="en-US" altLang="ja-JP" dirty="0" err="1" smtClean="0"/>
              <a:t>quarkonia</a:t>
            </a:r>
            <a:endParaRPr kumimoji="1" lang="en-US" altLang="ja-JP" dirty="0" smtClean="0"/>
          </a:p>
          <a:p>
            <a:r>
              <a:rPr kumimoji="1" lang="en-US" altLang="ja-JP" dirty="0" smtClean="0"/>
              <a:t>chiral symmetry restoration</a:t>
            </a:r>
          </a:p>
          <a:p>
            <a:pPr lvl="1"/>
            <a:r>
              <a:rPr lang="en-US" altLang="ja-JP" dirty="0" smtClean="0"/>
              <a:t>hadron mass modification</a:t>
            </a:r>
          </a:p>
          <a:p>
            <a:r>
              <a:rPr kumimoji="1" lang="en-US" altLang="ja-JP" dirty="0" smtClean="0"/>
              <a:t>more exotics</a:t>
            </a:r>
          </a:p>
          <a:p>
            <a:pPr lvl="1"/>
            <a:r>
              <a:rPr lang="en-US" altLang="ja-JP" dirty="0" smtClean="0"/>
              <a:t>physics under ultra-intense magnetic </a:t>
            </a:r>
            <a:r>
              <a:rPr lang="en-US" altLang="ja-JP" dirty="0" smtClean="0"/>
              <a:t>field</a:t>
            </a:r>
          </a:p>
          <a:p>
            <a:pPr lvl="1"/>
            <a:r>
              <a:rPr kumimoji="1" lang="is-I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Playground with Extreme Conditions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Informal Discussion at Sophia U. </a:t>
            </a:r>
            <a:r>
              <a:rPr lang="mr-IN" altLang="ja-JP" smtClean="0"/>
              <a:t>–</a:t>
            </a:r>
            <a:r>
              <a:rPr lang="en-US" altLang="ja-JP" smtClean="0"/>
              <a:t> Intense Magnetic Field Search - K.Shigaki</a:t>
            </a:r>
            <a:endParaRPr lang="ja-JP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4</a:t>
            </a:fld>
            <a:r>
              <a:rPr lang="en-US" altLang="ja-JP" smtClean="0"/>
              <a:t>/16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55516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Ultra-Intense Magnetic Field</a:t>
            </a:r>
            <a:endParaRPr lang="ja-JP" altLang="en-US" dirty="0" smtClean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157413"/>
            <a:ext cx="15843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平行四辺形 10"/>
          <p:cNvSpPr/>
          <p:nvPr/>
        </p:nvSpPr>
        <p:spPr>
          <a:xfrm>
            <a:off x="2339752" y="2416324"/>
            <a:ext cx="3948112" cy="3959225"/>
          </a:xfrm>
          <a:prstGeom prst="parallelogram">
            <a:avLst>
              <a:gd name="adj" fmla="val 53513"/>
            </a:avLst>
          </a:prstGeom>
          <a:solidFill>
            <a:schemeClr val="bg2">
              <a:lumMod val="9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808189" y="3721249"/>
            <a:ext cx="892175" cy="134778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円/楕円 8"/>
          <p:cNvSpPr/>
          <p:nvPr/>
        </p:nvSpPr>
        <p:spPr>
          <a:xfrm>
            <a:off x="5597302" y="2290911"/>
            <a:ext cx="465137" cy="1349375"/>
          </a:xfrm>
          <a:custGeom>
            <a:avLst/>
            <a:gdLst>
              <a:gd name="connsiteX0" fmla="*/ 0 w 1007893"/>
              <a:gd name="connsiteY0" fmla="*/ 792088 h 1584176"/>
              <a:gd name="connsiteX1" fmla="*/ 503947 w 1007893"/>
              <a:gd name="connsiteY1" fmla="*/ 0 h 1584176"/>
              <a:gd name="connsiteX2" fmla="*/ 1007894 w 1007893"/>
              <a:gd name="connsiteY2" fmla="*/ 792088 h 1584176"/>
              <a:gd name="connsiteX3" fmla="*/ 503947 w 1007893"/>
              <a:gd name="connsiteY3" fmla="*/ 1584176 h 1584176"/>
              <a:gd name="connsiteX4" fmla="*/ 0 w 1007893"/>
              <a:gd name="connsiteY4" fmla="*/ 792088 h 1584176"/>
              <a:gd name="connsiteX0" fmla="*/ 84002 w 525839"/>
              <a:gd name="connsiteY0" fmla="*/ 757330 h 1584321"/>
              <a:gd name="connsiteX1" fmla="*/ 21892 w 525839"/>
              <a:gd name="connsiteY1" fmla="*/ 76 h 1584321"/>
              <a:gd name="connsiteX2" fmla="*/ 525839 w 525839"/>
              <a:gd name="connsiteY2" fmla="*/ 792164 h 1584321"/>
              <a:gd name="connsiteX3" fmla="*/ 21892 w 525839"/>
              <a:gd name="connsiteY3" fmla="*/ 1584252 h 1584321"/>
              <a:gd name="connsiteX4" fmla="*/ 84002 w 525839"/>
              <a:gd name="connsiteY4" fmla="*/ 757330 h 158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839" h="1584321">
                <a:moveTo>
                  <a:pt x="84002" y="757330"/>
                </a:moveTo>
                <a:cubicBezTo>
                  <a:pt x="84002" y="319872"/>
                  <a:pt x="-51747" y="-5730"/>
                  <a:pt x="21892" y="76"/>
                </a:cubicBezTo>
                <a:cubicBezTo>
                  <a:pt x="95531" y="5882"/>
                  <a:pt x="525839" y="354706"/>
                  <a:pt x="525839" y="792164"/>
                </a:cubicBezTo>
                <a:cubicBezTo>
                  <a:pt x="525839" y="1229622"/>
                  <a:pt x="95531" y="1590058"/>
                  <a:pt x="21892" y="1584252"/>
                </a:cubicBezTo>
                <a:cubicBezTo>
                  <a:pt x="-51747" y="1578446"/>
                  <a:pt x="84002" y="1194788"/>
                  <a:pt x="84002" y="7573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円/楕円 8"/>
          <p:cNvSpPr/>
          <p:nvPr/>
        </p:nvSpPr>
        <p:spPr>
          <a:xfrm rot="10800000">
            <a:off x="2508027" y="5105549"/>
            <a:ext cx="465137" cy="1347787"/>
          </a:xfrm>
          <a:custGeom>
            <a:avLst/>
            <a:gdLst>
              <a:gd name="connsiteX0" fmla="*/ 0 w 1007893"/>
              <a:gd name="connsiteY0" fmla="*/ 792088 h 1584176"/>
              <a:gd name="connsiteX1" fmla="*/ 503947 w 1007893"/>
              <a:gd name="connsiteY1" fmla="*/ 0 h 1584176"/>
              <a:gd name="connsiteX2" fmla="*/ 1007894 w 1007893"/>
              <a:gd name="connsiteY2" fmla="*/ 792088 h 1584176"/>
              <a:gd name="connsiteX3" fmla="*/ 503947 w 1007893"/>
              <a:gd name="connsiteY3" fmla="*/ 1584176 h 1584176"/>
              <a:gd name="connsiteX4" fmla="*/ 0 w 1007893"/>
              <a:gd name="connsiteY4" fmla="*/ 792088 h 1584176"/>
              <a:gd name="connsiteX0" fmla="*/ 84002 w 525839"/>
              <a:gd name="connsiteY0" fmla="*/ 757330 h 1584321"/>
              <a:gd name="connsiteX1" fmla="*/ 21892 w 525839"/>
              <a:gd name="connsiteY1" fmla="*/ 76 h 1584321"/>
              <a:gd name="connsiteX2" fmla="*/ 525839 w 525839"/>
              <a:gd name="connsiteY2" fmla="*/ 792164 h 1584321"/>
              <a:gd name="connsiteX3" fmla="*/ 21892 w 525839"/>
              <a:gd name="connsiteY3" fmla="*/ 1584252 h 1584321"/>
              <a:gd name="connsiteX4" fmla="*/ 84002 w 525839"/>
              <a:gd name="connsiteY4" fmla="*/ 757330 h 158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839" h="1584321">
                <a:moveTo>
                  <a:pt x="84002" y="757330"/>
                </a:moveTo>
                <a:cubicBezTo>
                  <a:pt x="84002" y="319872"/>
                  <a:pt x="-51747" y="-5730"/>
                  <a:pt x="21892" y="76"/>
                </a:cubicBezTo>
                <a:cubicBezTo>
                  <a:pt x="95531" y="5882"/>
                  <a:pt x="525839" y="354706"/>
                  <a:pt x="525839" y="792164"/>
                </a:cubicBezTo>
                <a:cubicBezTo>
                  <a:pt x="525839" y="1229622"/>
                  <a:pt x="95531" y="1590058"/>
                  <a:pt x="21892" y="1584252"/>
                </a:cubicBezTo>
                <a:cubicBezTo>
                  <a:pt x="-51747" y="1578446"/>
                  <a:pt x="84002" y="1194788"/>
                  <a:pt x="84002" y="7573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4141564" y="3721249"/>
            <a:ext cx="1328738" cy="2317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3073177" y="2967186"/>
            <a:ext cx="1249362" cy="2247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爆発 1 16"/>
          <p:cNvSpPr/>
          <p:nvPr/>
        </p:nvSpPr>
        <p:spPr>
          <a:xfrm>
            <a:off x="3903439" y="4108599"/>
            <a:ext cx="701675" cy="581025"/>
          </a:xfrm>
          <a:prstGeom prst="irregularSeal1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18" name="グループ化 43"/>
          <p:cNvGrpSpPr>
            <a:grpSpLocks/>
          </p:cNvGrpSpPr>
          <p:nvPr/>
        </p:nvGrpSpPr>
        <p:grpSpPr bwMode="auto">
          <a:xfrm>
            <a:off x="3235102" y="2117874"/>
            <a:ext cx="2038350" cy="4257675"/>
            <a:chOff x="1278498" y="1757276"/>
            <a:chExt cx="2038708" cy="4257488"/>
          </a:xfrm>
        </p:grpSpPr>
        <p:sp>
          <p:nvSpPr>
            <p:cNvPr id="19" name="円柱 18"/>
            <p:cNvSpPr/>
            <p:nvPr/>
          </p:nvSpPr>
          <p:spPr>
            <a:xfrm>
              <a:off x="1278498" y="1757276"/>
              <a:ext cx="2038708" cy="4257488"/>
            </a:xfrm>
            <a:prstGeom prst="can">
              <a:avLst/>
            </a:prstGeom>
            <a:solidFill>
              <a:srgbClr val="00B0F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上矢印 19"/>
            <p:cNvSpPr/>
            <p:nvPr/>
          </p:nvSpPr>
          <p:spPr>
            <a:xfrm>
              <a:off x="2075563" y="1869983"/>
              <a:ext cx="444578" cy="1409638"/>
            </a:xfrm>
            <a:prstGeom prst="up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テキスト ボックス 26"/>
            <p:cNvSpPr txBox="1">
              <a:spLocks noChangeArrowheads="1"/>
            </p:cNvSpPr>
            <p:nvPr/>
          </p:nvSpPr>
          <p:spPr bwMode="auto">
            <a:xfrm>
              <a:off x="1623367" y="2411009"/>
              <a:ext cx="1693838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kumimoji="1" sz="2400" b="1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 b="0" dirty="0" smtClean="0">
                  <a:solidFill>
                    <a:srgbClr val="FF0000"/>
                  </a:solidFill>
                  <a:latin typeface="+mn-lt"/>
                </a:rPr>
                <a:t>Magnetic Field</a:t>
              </a:r>
              <a:endParaRPr lang="ja-JP" altLang="en-US" sz="1800" b="0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51202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3000"/>
            <a:ext cx="8291513" cy="5167313"/>
          </a:xfrm>
        </p:spPr>
        <p:txBody>
          <a:bodyPr/>
          <a:lstStyle/>
          <a:p>
            <a:r>
              <a:rPr lang="en-US" altLang="ja-JP" dirty="0" smtClean="0"/>
              <a:t>U(1) magnetic field</a:t>
            </a:r>
          </a:p>
          <a:p>
            <a:pPr lvl="1"/>
            <a:r>
              <a:rPr lang="en-US" altLang="ja-JP" dirty="0" smtClean="0"/>
              <a:t>naturally expected with moving charged sources (nuclei)</a:t>
            </a:r>
          </a:p>
          <a:p>
            <a:pPr lvl="1"/>
            <a:r>
              <a:rPr lang="en-US" altLang="ja-JP" dirty="0" smtClean="0"/>
              <a:t>~ 10</a:t>
            </a:r>
            <a:r>
              <a:rPr lang="en-US" altLang="ja-JP" baseline="30000" dirty="0" smtClean="0"/>
              <a:t>15</a:t>
            </a:r>
            <a:r>
              <a:rPr lang="en-US" altLang="ja-JP" dirty="0" smtClean="0"/>
              <a:t> T at LHC, ~ 10</a:t>
            </a:r>
            <a:r>
              <a:rPr lang="en-US" altLang="ja-JP" baseline="30000" dirty="0" smtClean="0"/>
              <a:t>14</a:t>
            </a:r>
            <a:r>
              <a:rPr lang="en-US" altLang="ja-JP" dirty="0" smtClean="0"/>
              <a:t> T at RHIC</a:t>
            </a:r>
          </a:p>
          <a:p>
            <a:pPr lvl="2"/>
            <a:r>
              <a:rPr lang="en-US" altLang="ja-JP" i="1" dirty="0" smtClean="0"/>
              <a:t>cf.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magnetar</a:t>
            </a:r>
            <a:r>
              <a:rPr lang="en-US" altLang="ja-JP" dirty="0" smtClean="0"/>
              <a:t> surface ~ 10</a:t>
            </a:r>
            <a:r>
              <a:rPr lang="en-US" altLang="ja-JP" baseline="30000" dirty="0" smtClean="0"/>
              <a:t>11</a:t>
            </a:r>
            <a:r>
              <a:rPr lang="en-US" altLang="ja-JP" dirty="0" smtClean="0"/>
              <a:t> T</a:t>
            </a:r>
          </a:p>
          <a:p>
            <a:pPr lvl="1"/>
            <a:r>
              <a:rPr lang="en-US" altLang="ja-JP" dirty="0" smtClean="0"/>
              <a:t>could be long-lived in “perfect fluid”</a:t>
            </a:r>
          </a:p>
          <a:p>
            <a:r>
              <a:rPr lang="en-US" altLang="ja-JP" dirty="0" smtClean="0"/>
              <a:t>possible non-linear QED behaviors</a:t>
            </a:r>
          </a:p>
          <a:p>
            <a:pPr lvl="1"/>
            <a:r>
              <a:rPr lang="en-US" altLang="ja-JP" dirty="0" smtClean="0"/>
              <a:t>above electron critical magnetic field </a:t>
            </a:r>
            <a:r>
              <a:rPr lang="en-US" altLang="ja-JP" i="1" dirty="0" smtClean="0"/>
              <a:t>e</a:t>
            </a:r>
            <a:r>
              <a:rPr lang="en-US" altLang="ja-JP" dirty="0" smtClean="0"/>
              <a:t>m</a:t>
            </a:r>
            <a:r>
              <a:rPr lang="en-US" altLang="ja-JP" baseline="-25000" dirty="0" smtClean="0"/>
              <a:t>e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 = 4×10</a:t>
            </a:r>
            <a:r>
              <a:rPr lang="en-US" altLang="ja-JP" baseline="30000" dirty="0" smtClean="0"/>
              <a:t>9</a:t>
            </a:r>
            <a:r>
              <a:rPr lang="en-US" altLang="ja-JP" dirty="0" smtClean="0"/>
              <a:t> T</a:t>
            </a:r>
          </a:p>
          <a:p>
            <a:r>
              <a:rPr lang="en-US" altLang="ja-JP" dirty="0" smtClean="0"/>
              <a:t>various interesting physics under discussion</a:t>
            </a:r>
          </a:p>
          <a:p>
            <a:pPr lvl="1"/>
            <a:r>
              <a:rPr lang="en-US" altLang="ja-JP" dirty="0" smtClean="0"/>
              <a:t>chiral magnetic effects</a:t>
            </a:r>
          </a:p>
          <a:p>
            <a:pPr lvl="1"/>
            <a:r>
              <a:rPr lang="en-US" altLang="ja-JP" dirty="0" smtClean="0"/>
              <a:t>quark synchrotron radiation</a:t>
            </a:r>
          </a:p>
          <a:p>
            <a:pPr lvl="1"/>
            <a:r>
              <a:rPr lang="en-US" altLang="ja-JP" dirty="0" smtClean="0"/>
              <a:t>lower QCD critical temperature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Informal Discussion at Sophia U. </a:t>
            </a:r>
            <a:r>
              <a:rPr lang="mr-IN" altLang="ja-JP" smtClean="0"/>
              <a:t>–</a:t>
            </a:r>
            <a:r>
              <a:rPr lang="en-US" altLang="ja-JP" smtClean="0"/>
              <a:t> Intense Magnetic Field Search - K.Shigaki</a:t>
            </a:r>
            <a:endParaRPr lang="ja-JP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5</a:t>
            </a:fld>
            <a:r>
              <a:rPr lang="en-US" altLang="ja-JP" smtClean="0"/>
              <a:t>/16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70041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/>
              <a:t>c</a:t>
            </a:r>
            <a:r>
              <a:rPr lang="en-US" altLang="ja-JP" dirty="0" smtClean="0"/>
              <a:t>ritical electric/magnetic field </a:t>
            </a:r>
            <a:r>
              <a:rPr kumimoji="1" lang="en-US" altLang="ja-JP" dirty="0" smtClean="0"/>
              <a:t>of electron</a:t>
            </a:r>
          </a:p>
          <a:p>
            <a:pPr lvl="1"/>
            <a:r>
              <a:rPr lang="en-US" altLang="ja-JP" dirty="0"/>
              <a:t>e</a:t>
            </a:r>
            <a:r>
              <a:rPr lang="en-US" altLang="ja-JP" dirty="0" smtClean="0"/>
              <a:t>nergy within Compton radius </a:t>
            </a:r>
            <a:r>
              <a:rPr lang="en-US" altLang="ja-JP" dirty="0" smtClean="0">
                <a:sym typeface="Symbol"/>
              </a:rPr>
              <a:t></a:t>
            </a:r>
            <a:r>
              <a:rPr lang="en-US" altLang="ja-JP" dirty="0" smtClean="0"/>
              <a:t> own rest mass</a:t>
            </a:r>
            <a:endParaRPr kumimoji="1" lang="en-US" altLang="ja-JP" dirty="0" smtClean="0"/>
          </a:p>
          <a:p>
            <a:pPr lvl="1"/>
            <a:r>
              <a:rPr lang="en-US" altLang="ja-JP" i="1" dirty="0" err="1" smtClean="0"/>
              <a:t>e</a:t>
            </a:r>
            <a:r>
              <a:rPr kumimoji="1" lang="en-US" altLang="ja-JP" i="1" dirty="0" err="1" smtClean="0"/>
              <a:t>E</a:t>
            </a:r>
            <a:r>
              <a:rPr lang="en-US" altLang="ja-JP" baseline="-25000" dirty="0" err="1" smtClean="0"/>
              <a:t>c</a:t>
            </a:r>
            <a:r>
              <a:rPr kumimoji="1" lang="en-US" altLang="ja-JP" i="1" dirty="0" err="1" smtClean="0"/>
              <a:t>h</a:t>
            </a:r>
            <a:r>
              <a:rPr kumimoji="1" lang="en-US" altLang="ja-JP" dirty="0" smtClean="0"/>
              <a:t>/</a:t>
            </a:r>
            <a:r>
              <a:rPr kumimoji="1" lang="en-US" altLang="ja-JP" i="1" dirty="0" err="1" smtClean="0"/>
              <a:t>m</a:t>
            </a:r>
            <a:r>
              <a:rPr kumimoji="1" lang="en-US" altLang="ja-JP" baseline="-25000" dirty="0" err="1" smtClean="0"/>
              <a:t>e</a:t>
            </a:r>
            <a:r>
              <a:rPr kumimoji="1" lang="en-US" altLang="ja-JP" i="1" dirty="0" err="1" smtClean="0"/>
              <a:t>c</a:t>
            </a:r>
            <a:r>
              <a:rPr kumimoji="1" lang="en-US" altLang="ja-JP" dirty="0" smtClean="0"/>
              <a:t> = </a:t>
            </a:r>
            <a:r>
              <a:rPr kumimoji="1" lang="en-US" altLang="ja-JP" i="1" dirty="0" smtClean="0"/>
              <a:t>m</a:t>
            </a:r>
            <a:r>
              <a:rPr kumimoji="1" lang="en-US" altLang="ja-JP" baseline="-25000" dirty="0" smtClean="0"/>
              <a:t>e</a:t>
            </a:r>
            <a:r>
              <a:rPr kumimoji="1" lang="en-US" altLang="ja-JP" i="1" dirty="0" smtClean="0"/>
              <a:t>c</a:t>
            </a:r>
            <a:r>
              <a:rPr kumimoji="1" lang="en-US" altLang="ja-JP" baseline="30000" dirty="0" smtClean="0"/>
              <a:t>2</a:t>
            </a:r>
            <a:r>
              <a:rPr lang="en-US" altLang="ja-JP" dirty="0" smtClean="0"/>
              <a:t> </a:t>
            </a:r>
            <a:r>
              <a:rPr lang="en-US" altLang="ja-JP" dirty="0"/>
              <a:t>;</a:t>
            </a:r>
            <a:r>
              <a:rPr lang="en-US" altLang="ja-JP" i="1" dirty="0"/>
              <a:t> </a:t>
            </a:r>
            <a:r>
              <a:rPr lang="en-US" altLang="ja-JP" i="1" dirty="0" smtClean="0"/>
              <a:t> </a:t>
            </a:r>
            <a:r>
              <a:rPr lang="en-US" altLang="ja-JP" i="1" dirty="0" err="1" smtClean="0"/>
              <a:t>E</a:t>
            </a:r>
            <a:r>
              <a:rPr lang="en-US" altLang="ja-JP" baseline="-25000" dirty="0" err="1" smtClean="0"/>
              <a:t>c</a:t>
            </a:r>
            <a:r>
              <a:rPr lang="en-US" altLang="ja-JP" i="1" dirty="0" smtClean="0"/>
              <a:t> </a:t>
            </a:r>
            <a:r>
              <a:rPr lang="en-US" altLang="ja-JP" i="1" dirty="0"/>
              <a:t>= </a:t>
            </a:r>
            <a:r>
              <a:rPr lang="en-US" altLang="ja-JP" i="1" dirty="0" smtClean="0"/>
              <a:t>m</a:t>
            </a:r>
            <a:r>
              <a:rPr lang="en-US" altLang="ja-JP" baseline="-25000" dirty="0" smtClean="0"/>
              <a:t>e</a:t>
            </a:r>
            <a:r>
              <a:rPr lang="en-US" altLang="ja-JP" baseline="30000" dirty="0" smtClean="0"/>
              <a:t>2</a:t>
            </a:r>
            <a:r>
              <a:rPr lang="en-US" altLang="ja-JP" i="1" dirty="0" smtClean="0"/>
              <a:t>c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/</a:t>
            </a:r>
            <a:r>
              <a:rPr lang="en-US" altLang="ja-JP" i="1" dirty="0" smtClean="0"/>
              <a:t>eh </a:t>
            </a:r>
            <a:r>
              <a:rPr lang="en-US" altLang="ja-JP" dirty="0" smtClean="0"/>
              <a:t>~ 10</a:t>
            </a:r>
            <a:r>
              <a:rPr lang="en-US" altLang="ja-JP" baseline="30000" dirty="0" smtClean="0"/>
              <a:t>17</a:t>
            </a:r>
            <a:r>
              <a:rPr lang="en-US" altLang="ja-JP" dirty="0" smtClean="0"/>
              <a:t> V/m</a:t>
            </a:r>
          </a:p>
          <a:p>
            <a:pPr lvl="1"/>
            <a:r>
              <a:rPr lang="en-US" altLang="ja-JP" i="1" dirty="0" err="1" smtClean="0"/>
              <a:t>eB</a:t>
            </a:r>
            <a:r>
              <a:rPr lang="en-US" altLang="ja-JP" baseline="-25000" dirty="0" err="1" smtClean="0"/>
              <a:t>c</a:t>
            </a:r>
            <a:r>
              <a:rPr lang="en-US" altLang="ja-JP" i="1" dirty="0" err="1" smtClean="0"/>
              <a:t>h</a:t>
            </a:r>
            <a:r>
              <a:rPr lang="en-US" altLang="ja-JP" dirty="0" smtClean="0"/>
              <a:t>/</a:t>
            </a:r>
            <a:r>
              <a:rPr lang="en-US" altLang="ja-JP" i="1" dirty="0" err="1" smtClean="0"/>
              <a:t>m</a:t>
            </a:r>
            <a:r>
              <a:rPr lang="en-US" altLang="ja-JP" baseline="-25000" dirty="0" err="1" smtClean="0"/>
              <a:t>e</a:t>
            </a:r>
            <a:r>
              <a:rPr lang="en-US" altLang="ja-JP" i="1" dirty="0" err="1" smtClean="0"/>
              <a:t>c</a:t>
            </a:r>
            <a:r>
              <a:rPr lang="en-US" altLang="ja-JP" dirty="0" smtClean="0"/>
              <a:t> </a:t>
            </a:r>
            <a:r>
              <a:rPr lang="en-US" altLang="ja-JP" dirty="0"/>
              <a:t>= </a:t>
            </a:r>
            <a:r>
              <a:rPr lang="en-US" altLang="ja-JP" i="1" dirty="0" err="1" smtClean="0"/>
              <a:t>m</a:t>
            </a:r>
            <a:r>
              <a:rPr lang="en-US" altLang="ja-JP" baseline="-25000" dirty="0" err="1" smtClean="0"/>
              <a:t>e</a:t>
            </a:r>
            <a:r>
              <a:rPr lang="en-US" altLang="ja-JP" i="1" dirty="0" err="1" smtClean="0"/>
              <a:t>c</a:t>
            </a:r>
            <a:r>
              <a:rPr lang="en-US" altLang="ja-JP" i="1" dirty="0" smtClean="0"/>
              <a:t> </a:t>
            </a:r>
            <a:r>
              <a:rPr lang="en-US" altLang="ja-JP" dirty="0" smtClean="0"/>
              <a:t>; </a:t>
            </a:r>
            <a:r>
              <a:rPr lang="en-US" altLang="ja-JP" i="1" dirty="0" smtClean="0"/>
              <a:t>  </a:t>
            </a:r>
            <a:r>
              <a:rPr lang="en-US" altLang="ja-JP" i="1" dirty="0" err="1" smtClean="0"/>
              <a:t>B</a:t>
            </a:r>
            <a:r>
              <a:rPr lang="en-US" altLang="ja-JP" baseline="-25000" dirty="0" err="1" smtClean="0"/>
              <a:t>c</a:t>
            </a:r>
            <a:r>
              <a:rPr lang="en-US" altLang="ja-JP" i="1" dirty="0" smtClean="0"/>
              <a:t> = m</a:t>
            </a:r>
            <a:r>
              <a:rPr lang="en-US" altLang="ja-JP" baseline="-25000" dirty="0" smtClean="0"/>
              <a:t>e</a:t>
            </a:r>
            <a:r>
              <a:rPr lang="en-US" altLang="ja-JP" baseline="30000" dirty="0" smtClean="0"/>
              <a:t>2</a:t>
            </a:r>
            <a:r>
              <a:rPr lang="en-US" altLang="ja-JP" i="1" dirty="0" smtClean="0"/>
              <a:t>c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/</a:t>
            </a:r>
            <a:r>
              <a:rPr lang="en-US" altLang="ja-JP" i="1" dirty="0" smtClean="0"/>
              <a:t>eh</a:t>
            </a:r>
            <a:r>
              <a:rPr lang="en-US" altLang="ja-JP" dirty="0" smtClean="0"/>
              <a:t> ~ 10</a:t>
            </a:r>
            <a:r>
              <a:rPr lang="en-US" altLang="ja-JP" baseline="30000" dirty="0" smtClean="0"/>
              <a:t>9</a:t>
            </a:r>
            <a:r>
              <a:rPr lang="en-US" altLang="ja-JP" dirty="0" smtClean="0"/>
              <a:t> T</a:t>
            </a:r>
            <a:endParaRPr lang="en-US" altLang="ja-JP" i="1" dirty="0" smtClean="0"/>
          </a:p>
          <a:p>
            <a:r>
              <a:rPr kumimoji="1" lang="en-US" altLang="ja-JP" dirty="0" smtClean="0"/>
              <a:t>Schwinger mechanism in case of electric field</a:t>
            </a:r>
          </a:p>
          <a:p>
            <a:pPr lvl="1"/>
            <a:r>
              <a:rPr lang="en-US" altLang="ja-JP" dirty="0" err="1" smtClean="0"/>
              <a:t>e</a:t>
            </a:r>
            <a:r>
              <a:rPr lang="en-US" altLang="ja-JP" baseline="30000" dirty="0" err="1" smtClean="0">
                <a:latin typeface="Symbol" pitchFamily="18" charset="2"/>
              </a:rPr>
              <a:t>+</a:t>
            </a:r>
            <a:r>
              <a:rPr lang="en-US" altLang="ja-JP" dirty="0" err="1" smtClean="0"/>
              <a:t>e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dirty="0" smtClean="0"/>
              <a:t> pair production</a:t>
            </a:r>
          </a:p>
          <a:p>
            <a:pPr lvl="1"/>
            <a:r>
              <a:rPr lang="en-US" altLang="ja-JP" dirty="0" smtClean="0"/>
              <a:t>no sense to </a:t>
            </a:r>
            <a:r>
              <a:rPr lang="en-US" altLang="ja-JP" dirty="0" err="1" smtClean="0"/>
              <a:t>condsider</a:t>
            </a:r>
            <a:r>
              <a:rPr lang="en-US" altLang="ja-JP" dirty="0" smtClean="0"/>
              <a:t> </a:t>
            </a:r>
            <a:r>
              <a:rPr lang="en-US" altLang="ja-JP" i="1" dirty="0" smtClean="0"/>
              <a:t>E</a:t>
            </a:r>
            <a:r>
              <a:rPr lang="en-US" altLang="ja-JP" dirty="0" smtClean="0"/>
              <a:t> &gt; </a:t>
            </a:r>
            <a:r>
              <a:rPr lang="en-US" altLang="ja-JP" i="1" dirty="0" err="1" smtClean="0"/>
              <a:t>E</a:t>
            </a:r>
            <a:r>
              <a:rPr lang="en-US" altLang="ja-JP" baseline="-25000" dirty="0" err="1" smtClean="0"/>
              <a:t>c</a:t>
            </a:r>
            <a:endParaRPr lang="en-US" altLang="ja-JP" baseline="-25000" dirty="0" smtClean="0"/>
          </a:p>
          <a:p>
            <a:r>
              <a:rPr lang="en-US" altLang="ja-JP" dirty="0"/>
              <a:t>n</a:t>
            </a:r>
            <a:r>
              <a:rPr kumimoji="1" lang="en-US" altLang="ja-JP" dirty="0" smtClean="0"/>
              <a:t>on-linear QED effects in case of magnetic field</a:t>
            </a:r>
          </a:p>
          <a:p>
            <a:pPr lvl="1"/>
            <a:r>
              <a:rPr lang="en-US" altLang="ja-JP" i="1" dirty="0"/>
              <a:t>e</a:t>
            </a:r>
            <a:r>
              <a:rPr lang="en-US" altLang="ja-JP" i="1" dirty="0" smtClean="0"/>
              <a:t>.g.</a:t>
            </a:r>
            <a:r>
              <a:rPr lang="en-US" altLang="ja-JP" dirty="0" smtClean="0"/>
              <a:t> </a:t>
            </a:r>
            <a:r>
              <a:rPr lang="en-US" altLang="ja-JP" dirty="0">
                <a:latin typeface="Symbol" pitchFamily="18" charset="2"/>
              </a:rPr>
              <a:t>g </a:t>
            </a:r>
            <a:r>
              <a:rPr lang="en-US" altLang="ja-JP" dirty="0">
                <a:sym typeface="Symbol"/>
              </a:rPr>
              <a:t></a:t>
            </a:r>
            <a:r>
              <a:rPr lang="en-US" altLang="ja-JP" dirty="0"/>
              <a:t> </a:t>
            </a:r>
            <a:r>
              <a:rPr lang="en-US" altLang="ja-JP" dirty="0">
                <a:latin typeface="Symbol" pitchFamily="18" charset="2"/>
              </a:rPr>
              <a:t>g </a:t>
            </a:r>
            <a:r>
              <a:rPr lang="en-US" altLang="ja-JP" dirty="0" err="1">
                <a:latin typeface="Symbol" pitchFamily="18" charset="2"/>
              </a:rPr>
              <a:t>g</a:t>
            </a:r>
            <a:r>
              <a:rPr lang="en-US" altLang="ja-JP" dirty="0"/>
              <a:t>, </a:t>
            </a:r>
            <a:r>
              <a:rPr lang="en-US" altLang="ja-JP" dirty="0" smtClean="0">
                <a:latin typeface="Symbol" pitchFamily="18" charset="2"/>
              </a:rPr>
              <a:t>g </a:t>
            </a:r>
            <a:r>
              <a:rPr lang="en-US" altLang="ja-JP" dirty="0" smtClean="0">
                <a:sym typeface="Symbol"/>
              </a:rPr>
              <a:t>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e</a:t>
            </a:r>
            <a:r>
              <a:rPr lang="en-US" altLang="ja-JP" baseline="30000" dirty="0" err="1" smtClean="0">
                <a:latin typeface="Symbol" pitchFamily="18" charset="2"/>
              </a:rPr>
              <a:t>+</a:t>
            </a:r>
            <a:r>
              <a:rPr lang="en-US" altLang="ja-JP" dirty="0" err="1" smtClean="0"/>
              <a:t>e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dirty="0" smtClean="0"/>
              <a:t>, bi-</a:t>
            </a:r>
            <a:r>
              <a:rPr lang="en-US" altLang="ja-JP" dirty="0" err="1" smtClean="0"/>
              <a:t>refringence</a:t>
            </a:r>
            <a:r>
              <a:rPr lang="en-US" altLang="ja-JP" dirty="0" smtClean="0"/>
              <a:t>, …</a:t>
            </a:r>
            <a:endParaRPr lang="en-US" altLang="ja-JP" baseline="30000" dirty="0" smtClean="0">
              <a:latin typeface="Symbol" pitchFamily="18" charset="2"/>
            </a:endParaRPr>
          </a:p>
          <a:p>
            <a:pPr lvl="1"/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Critical Magnetic Field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Informal Discussion at Sophia U. </a:t>
            </a:r>
            <a:r>
              <a:rPr lang="mr-IN" altLang="ja-JP" smtClean="0"/>
              <a:t>–</a:t>
            </a:r>
            <a:r>
              <a:rPr lang="en-US" altLang="ja-JP" smtClean="0"/>
              <a:t> Intense Magnetic Field Search - K.Shigaki</a:t>
            </a:r>
            <a:endParaRPr lang="ja-JP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6</a:t>
            </a:fld>
            <a:r>
              <a:rPr lang="en-US" altLang="ja-JP" smtClean="0"/>
              <a:t>/16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05632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kumimoji="1" lang="en-US" altLang="ja-JP" dirty="0" smtClean="0"/>
              <a:t>if strong parity violation </a:t>
            </a:r>
            <a:r>
              <a:rPr kumimoji="1" lang="en-US" altLang="ja-JP" i="1" u="sng" dirty="0" smtClean="0"/>
              <a:t>and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magnetic field</a:t>
            </a:r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/>
          </a:p>
          <a:p>
            <a:r>
              <a:rPr kumimoji="1" lang="en-US" altLang="ja-JP" dirty="0" smtClean="0"/>
              <a:t>charge separation, observed at RHIC and LHC</a:t>
            </a:r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Chiral Magnetic Effects</a:t>
            </a:r>
            <a:endParaRPr kumimoji="1" lang="ja-JP" altLang="en-US" dirty="0"/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629289"/>
            <a:ext cx="3213547" cy="2016224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4572000" y="1628800"/>
            <a:ext cx="2877084" cy="1872701"/>
            <a:chOff x="137" y="453"/>
            <a:chExt cx="2353" cy="1524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 rot="10800000">
              <a:off x="1897" y="512"/>
              <a:ext cx="259" cy="20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2900" y="0"/>
                  </a:moveTo>
                  <a:lnTo>
                    <a:pt x="5310" y="13161"/>
                  </a:lnTo>
                  <a:lnTo>
                    <a:pt x="0" y="13161"/>
                  </a:lnTo>
                  <a:lnTo>
                    <a:pt x="5040" y="21600"/>
                  </a:lnTo>
                  <a:lnTo>
                    <a:pt x="18930" y="13161"/>
                  </a:lnTo>
                  <a:lnTo>
                    <a:pt x="13950" y="13266"/>
                  </a:lnTo>
                  <a:lnTo>
                    <a:pt x="21600" y="0"/>
                  </a:lnTo>
                  <a:lnTo>
                    <a:pt x="12900" y="0"/>
                  </a:lnTo>
                  <a:close/>
                  <a:moveTo>
                    <a:pt x="12900" y="0"/>
                  </a:moveTo>
                </a:path>
              </a:pathLst>
            </a:custGeom>
            <a:solidFill>
              <a:srgbClr val="BBE0E3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H="1">
              <a:off x="554" y="711"/>
              <a:ext cx="469" cy="615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>
              <a:off x="773" y="711"/>
              <a:ext cx="460" cy="606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922" y="839"/>
              <a:ext cx="1475" cy="2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886" y="1488"/>
              <a:ext cx="1037" cy="1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146" y="707"/>
              <a:ext cx="2344" cy="1199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8014" y="0"/>
                  </a:moveTo>
                  <a:lnTo>
                    <a:pt x="0" y="21600"/>
                  </a:lnTo>
                  <a:lnTo>
                    <a:pt x="13586" y="21600"/>
                  </a:lnTo>
                  <a:lnTo>
                    <a:pt x="21600" y="0"/>
                  </a:lnTo>
                  <a:close/>
                  <a:moveTo>
                    <a:pt x="8014" y="0"/>
                  </a:moveTo>
                </a:path>
              </a:pathLst>
            </a:custGeom>
            <a:noFill/>
            <a:ln w="2556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137" y="1649"/>
              <a:ext cx="206" cy="260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H="1">
              <a:off x="879" y="711"/>
              <a:ext cx="564" cy="749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 flipH="1">
              <a:off x="866" y="1391"/>
              <a:ext cx="181" cy="476"/>
            </a:xfrm>
            <a:custGeom>
              <a:avLst/>
              <a:gdLst>
                <a:gd name="T0" fmla="*/ 0 w 21361"/>
                <a:gd name="T1" fmla="*/ 0 h 21401"/>
                <a:gd name="T2" fmla="*/ 21361 w 21361"/>
                <a:gd name="T3" fmla="*/ 21401 h 21401"/>
              </a:gdLst>
              <a:ahLst/>
              <a:cxnLst/>
              <a:rect l="T0" t="T1" r="T2" b="T3"/>
              <a:pathLst>
                <a:path w="21361" h="21401">
                  <a:moveTo>
                    <a:pt x="7120" y="19313"/>
                  </a:moveTo>
                  <a:cubicBezTo>
                    <a:pt x="5406" y="18346"/>
                    <a:pt x="3177" y="17047"/>
                    <a:pt x="1977" y="15567"/>
                  </a:cubicBezTo>
                  <a:cubicBezTo>
                    <a:pt x="777" y="14087"/>
                    <a:pt x="-80" y="12063"/>
                    <a:pt x="6" y="10492"/>
                  </a:cubicBezTo>
                  <a:cubicBezTo>
                    <a:pt x="91" y="8921"/>
                    <a:pt x="1120" y="7471"/>
                    <a:pt x="2491" y="6081"/>
                  </a:cubicBezTo>
                  <a:cubicBezTo>
                    <a:pt x="3863" y="4691"/>
                    <a:pt x="6520" y="3090"/>
                    <a:pt x="8491" y="2093"/>
                  </a:cubicBezTo>
                  <a:cubicBezTo>
                    <a:pt x="10463" y="1096"/>
                    <a:pt x="13891" y="-112"/>
                    <a:pt x="14149" y="9"/>
                  </a:cubicBezTo>
                  <a:cubicBezTo>
                    <a:pt x="16891" y="1610"/>
                    <a:pt x="18091" y="3513"/>
                    <a:pt x="19206" y="5054"/>
                  </a:cubicBezTo>
                  <a:cubicBezTo>
                    <a:pt x="20406" y="6715"/>
                    <a:pt x="21006" y="8347"/>
                    <a:pt x="21263" y="10069"/>
                  </a:cubicBezTo>
                  <a:cubicBezTo>
                    <a:pt x="21520" y="11791"/>
                    <a:pt x="21263" y="13905"/>
                    <a:pt x="20577" y="15416"/>
                  </a:cubicBezTo>
                  <a:cubicBezTo>
                    <a:pt x="19891" y="16926"/>
                    <a:pt x="18434" y="18105"/>
                    <a:pt x="16977" y="19101"/>
                  </a:cubicBezTo>
                  <a:cubicBezTo>
                    <a:pt x="15520" y="20098"/>
                    <a:pt x="12091" y="21488"/>
                    <a:pt x="12091" y="21397"/>
                  </a:cubicBezTo>
                  <a:cubicBezTo>
                    <a:pt x="12091" y="21367"/>
                    <a:pt x="8834" y="20280"/>
                    <a:pt x="7120" y="19313"/>
                  </a:cubicBezTo>
                  <a:close/>
                  <a:moveTo>
                    <a:pt x="7120" y="19313"/>
                  </a:moveTo>
                </a:path>
              </a:pathLst>
            </a:custGeom>
            <a:solidFill>
              <a:srgbClr val="FFFFFF"/>
            </a:solidFill>
            <a:ln w="381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H="1">
              <a:off x="758" y="1350"/>
              <a:ext cx="419" cy="551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1489" y="598"/>
              <a:ext cx="737" cy="662"/>
              <a:chOff x="1489" y="598"/>
              <a:chExt cx="737" cy="662"/>
            </a:xfrm>
          </p:grpSpPr>
          <p:grpSp>
            <p:nvGrpSpPr>
              <p:cNvPr id="90" name="Group 15"/>
              <p:cNvGrpSpPr>
                <a:grpSpLocks/>
              </p:cNvGrpSpPr>
              <p:nvPr/>
            </p:nvGrpSpPr>
            <p:grpSpPr bwMode="auto">
              <a:xfrm>
                <a:off x="1489" y="598"/>
                <a:ext cx="737" cy="662"/>
                <a:chOff x="1489" y="598"/>
                <a:chExt cx="737" cy="662"/>
              </a:xfrm>
            </p:grpSpPr>
            <p:sp>
              <p:nvSpPr>
                <p:cNvPr id="92" name="Oval 16"/>
                <p:cNvSpPr>
                  <a:spLocks noChangeArrowheads="1"/>
                </p:cNvSpPr>
                <p:nvPr/>
              </p:nvSpPr>
              <p:spPr bwMode="auto">
                <a:xfrm>
                  <a:off x="1503" y="599"/>
                  <a:ext cx="705" cy="6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333399"/>
                    </a:gs>
                  </a:gsLst>
                  <a:lin ang="0" scaled="1"/>
                </a:gradFill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3" name="Oval 17"/>
                <p:cNvSpPr>
                  <a:spLocks noChangeArrowheads="1"/>
                </p:cNvSpPr>
                <p:nvPr/>
              </p:nvSpPr>
              <p:spPr bwMode="auto">
                <a:xfrm>
                  <a:off x="1503" y="598"/>
                  <a:ext cx="705" cy="654"/>
                </a:xfrm>
                <a:prstGeom prst="ellipse">
                  <a:avLst/>
                </a:prstGeom>
                <a:noFill/>
                <a:ln w="255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4" name="AutoShape 18"/>
                <p:cNvSpPr>
                  <a:spLocks noChangeArrowheads="1"/>
                </p:cNvSpPr>
                <p:nvPr/>
              </p:nvSpPr>
              <p:spPr bwMode="auto">
                <a:xfrm>
                  <a:off x="1489" y="869"/>
                  <a:ext cx="738" cy="391"/>
                </a:xfrm>
                <a:custGeom>
                  <a:avLst/>
                  <a:gdLst>
                    <a:gd name="T0" fmla="*/ 0 w 21580"/>
                    <a:gd name="T1" fmla="*/ 0 h 21198"/>
                    <a:gd name="T2" fmla="*/ 21580 w 21580"/>
                    <a:gd name="T3" fmla="*/ 21198 h 21198"/>
                  </a:gdLst>
                  <a:ahLst/>
                  <a:cxnLst/>
                  <a:rect l="T0" t="T1" r="T2" b="T3"/>
                  <a:pathLst>
                    <a:path w="21580" h="21198">
                      <a:moveTo>
                        <a:pt x="885" y="4138"/>
                      </a:moveTo>
                      <a:cubicBezTo>
                        <a:pt x="1264" y="4606"/>
                        <a:pt x="1748" y="5470"/>
                        <a:pt x="2506" y="6226"/>
                      </a:cubicBezTo>
                      <a:cubicBezTo>
                        <a:pt x="3264" y="6982"/>
                        <a:pt x="4401" y="8098"/>
                        <a:pt x="5496" y="8710"/>
                      </a:cubicBezTo>
                      <a:cubicBezTo>
                        <a:pt x="6591" y="9322"/>
                        <a:pt x="7769" y="9754"/>
                        <a:pt x="9075" y="9790"/>
                      </a:cubicBezTo>
                      <a:cubicBezTo>
                        <a:pt x="10380" y="9826"/>
                        <a:pt x="12043" y="9502"/>
                        <a:pt x="13327" y="9034"/>
                      </a:cubicBezTo>
                      <a:cubicBezTo>
                        <a:pt x="14612" y="8566"/>
                        <a:pt x="15748" y="7954"/>
                        <a:pt x="16801" y="6946"/>
                      </a:cubicBezTo>
                      <a:cubicBezTo>
                        <a:pt x="17854" y="5938"/>
                        <a:pt x="18906" y="4102"/>
                        <a:pt x="19706" y="2950"/>
                      </a:cubicBezTo>
                      <a:cubicBezTo>
                        <a:pt x="20506" y="1798"/>
                        <a:pt x="21285" y="-290"/>
                        <a:pt x="21580" y="34"/>
                      </a:cubicBezTo>
                      <a:cubicBezTo>
                        <a:pt x="21475" y="178"/>
                        <a:pt x="21559" y="3346"/>
                        <a:pt x="21433" y="4894"/>
                      </a:cubicBezTo>
                      <a:cubicBezTo>
                        <a:pt x="21306" y="6442"/>
                        <a:pt x="21180" y="7882"/>
                        <a:pt x="20864" y="9322"/>
                      </a:cubicBezTo>
                      <a:cubicBezTo>
                        <a:pt x="20569" y="10762"/>
                        <a:pt x="20022" y="12346"/>
                        <a:pt x="19538" y="13534"/>
                      </a:cubicBezTo>
                      <a:cubicBezTo>
                        <a:pt x="19075" y="14722"/>
                        <a:pt x="18633" y="15550"/>
                        <a:pt x="18022" y="16522"/>
                      </a:cubicBezTo>
                      <a:cubicBezTo>
                        <a:pt x="17391" y="17458"/>
                        <a:pt x="16612" y="18466"/>
                        <a:pt x="15748" y="19222"/>
                      </a:cubicBezTo>
                      <a:cubicBezTo>
                        <a:pt x="14885" y="19942"/>
                        <a:pt x="13854" y="20590"/>
                        <a:pt x="12822" y="20878"/>
                      </a:cubicBezTo>
                      <a:cubicBezTo>
                        <a:pt x="11791" y="21166"/>
                        <a:pt x="10612" y="21310"/>
                        <a:pt x="9559" y="21094"/>
                      </a:cubicBezTo>
                      <a:cubicBezTo>
                        <a:pt x="8485" y="20878"/>
                        <a:pt x="7412" y="20302"/>
                        <a:pt x="6506" y="19618"/>
                      </a:cubicBezTo>
                      <a:cubicBezTo>
                        <a:pt x="5601" y="18898"/>
                        <a:pt x="4801" y="18070"/>
                        <a:pt x="4043" y="16954"/>
                      </a:cubicBezTo>
                      <a:cubicBezTo>
                        <a:pt x="3285" y="15838"/>
                        <a:pt x="2527" y="14398"/>
                        <a:pt x="1980" y="12958"/>
                      </a:cubicBezTo>
                      <a:cubicBezTo>
                        <a:pt x="1433" y="11518"/>
                        <a:pt x="1075" y="10006"/>
                        <a:pt x="738" y="8242"/>
                      </a:cubicBezTo>
                      <a:cubicBezTo>
                        <a:pt x="401" y="6478"/>
                        <a:pt x="-20" y="3022"/>
                        <a:pt x="1" y="2338"/>
                      </a:cubicBezTo>
                      <a:lnTo>
                        <a:pt x="885" y="4138"/>
                      </a:lnTo>
                      <a:close/>
                      <a:moveTo>
                        <a:pt x="885" y="4138"/>
                      </a:moveTo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5" name="AutoShape 19"/>
                <p:cNvSpPr>
                  <a:spLocks noChangeArrowheads="1"/>
                </p:cNvSpPr>
                <p:nvPr/>
              </p:nvSpPr>
              <p:spPr bwMode="auto">
                <a:xfrm>
                  <a:off x="1503" y="879"/>
                  <a:ext cx="704" cy="171"/>
                </a:xfrm>
                <a:custGeom>
                  <a:avLst/>
                  <a:gdLst>
                    <a:gd name="T0" fmla="*/ 0 w 21600"/>
                    <a:gd name="T1" fmla="*/ 0 h 21530"/>
                    <a:gd name="T2" fmla="*/ 21600 w 21600"/>
                    <a:gd name="T3" fmla="*/ 21530 h 21530"/>
                  </a:gdLst>
                  <a:ahLst/>
                  <a:cxnLst/>
                  <a:rect l="T0" t="T1" r="T2" b="T3"/>
                  <a:pathLst>
                    <a:path w="21600" h="21530">
                      <a:moveTo>
                        <a:pt x="0" y="6556"/>
                      </a:moveTo>
                      <a:cubicBezTo>
                        <a:pt x="375" y="7732"/>
                        <a:pt x="1258" y="11262"/>
                        <a:pt x="2228" y="13447"/>
                      </a:cubicBezTo>
                      <a:cubicBezTo>
                        <a:pt x="3199" y="15633"/>
                        <a:pt x="4699" y="18154"/>
                        <a:pt x="5803" y="19499"/>
                      </a:cubicBezTo>
                      <a:cubicBezTo>
                        <a:pt x="6906" y="20844"/>
                        <a:pt x="7656" y="21432"/>
                        <a:pt x="8914" y="21516"/>
                      </a:cubicBezTo>
                      <a:cubicBezTo>
                        <a:pt x="10171" y="21600"/>
                        <a:pt x="11958" y="21348"/>
                        <a:pt x="13415" y="20003"/>
                      </a:cubicBezTo>
                      <a:cubicBezTo>
                        <a:pt x="14871" y="18658"/>
                        <a:pt x="16283" y="16809"/>
                        <a:pt x="17651" y="13447"/>
                      </a:cubicBezTo>
                      <a:cubicBezTo>
                        <a:pt x="19019" y="10086"/>
                        <a:pt x="20784" y="2774"/>
                        <a:pt x="21600" y="0"/>
                      </a:cubicBezTo>
                    </a:path>
                  </a:pathLst>
                </a:custGeom>
                <a:noFill/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91" name="AutoShape 20"/>
              <p:cNvSpPr>
                <a:spLocks noChangeArrowheads="1"/>
              </p:cNvSpPr>
              <p:nvPr/>
            </p:nvSpPr>
            <p:spPr bwMode="auto">
              <a:xfrm>
                <a:off x="1501" y="693"/>
                <a:ext cx="181" cy="475"/>
              </a:xfrm>
              <a:custGeom>
                <a:avLst/>
                <a:gdLst>
                  <a:gd name="T0" fmla="*/ 0 w 21361"/>
                  <a:gd name="T1" fmla="*/ 0 h 21401"/>
                  <a:gd name="T2" fmla="*/ 21361 w 21361"/>
                  <a:gd name="T3" fmla="*/ 21401 h 21401"/>
                </a:gdLst>
                <a:ahLst/>
                <a:cxnLst/>
                <a:rect l="T0" t="T1" r="T2" b="T3"/>
                <a:pathLst>
                  <a:path w="21361" h="21401">
                    <a:moveTo>
                      <a:pt x="7120" y="19313"/>
                    </a:moveTo>
                    <a:cubicBezTo>
                      <a:pt x="5406" y="18346"/>
                      <a:pt x="3177" y="17047"/>
                      <a:pt x="1977" y="15567"/>
                    </a:cubicBezTo>
                    <a:cubicBezTo>
                      <a:pt x="777" y="14087"/>
                      <a:pt x="-80" y="12063"/>
                      <a:pt x="6" y="10492"/>
                    </a:cubicBezTo>
                    <a:cubicBezTo>
                      <a:pt x="91" y="8921"/>
                      <a:pt x="1120" y="7471"/>
                      <a:pt x="2491" y="6081"/>
                    </a:cubicBezTo>
                    <a:cubicBezTo>
                      <a:pt x="3863" y="4691"/>
                      <a:pt x="6520" y="3090"/>
                      <a:pt x="8491" y="2093"/>
                    </a:cubicBezTo>
                    <a:cubicBezTo>
                      <a:pt x="10463" y="1096"/>
                      <a:pt x="13891" y="-112"/>
                      <a:pt x="14149" y="9"/>
                    </a:cubicBezTo>
                    <a:cubicBezTo>
                      <a:pt x="16891" y="1610"/>
                      <a:pt x="18091" y="3513"/>
                      <a:pt x="19206" y="5054"/>
                    </a:cubicBezTo>
                    <a:cubicBezTo>
                      <a:pt x="20406" y="6715"/>
                      <a:pt x="21006" y="8347"/>
                      <a:pt x="21263" y="10069"/>
                    </a:cubicBezTo>
                    <a:cubicBezTo>
                      <a:pt x="21520" y="11791"/>
                      <a:pt x="21263" y="13905"/>
                      <a:pt x="20577" y="15416"/>
                    </a:cubicBezTo>
                    <a:cubicBezTo>
                      <a:pt x="19891" y="16926"/>
                      <a:pt x="18434" y="18105"/>
                      <a:pt x="16977" y="19101"/>
                    </a:cubicBezTo>
                    <a:cubicBezTo>
                      <a:pt x="15520" y="20098"/>
                      <a:pt x="12091" y="21488"/>
                      <a:pt x="12091" y="21397"/>
                    </a:cubicBezTo>
                    <a:cubicBezTo>
                      <a:pt x="12091" y="21367"/>
                      <a:pt x="8834" y="20280"/>
                      <a:pt x="7120" y="19313"/>
                    </a:cubicBezTo>
                    <a:close/>
                    <a:moveTo>
                      <a:pt x="7120" y="19313"/>
                    </a:moveTo>
                  </a:path>
                </a:pathLst>
              </a:custGeom>
              <a:solidFill>
                <a:srgbClr val="FFFFFF"/>
              </a:solidFill>
              <a:ln w="6336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027" y="708"/>
              <a:ext cx="605" cy="1"/>
            </a:xfrm>
            <a:prstGeom prst="line">
              <a:avLst/>
            </a:prstGeom>
            <a:noFill/>
            <a:ln w="2556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248" y="840"/>
              <a:ext cx="437" cy="1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825" y="968"/>
              <a:ext cx="863" cy="1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>
              <a:off x="1443" y="919"/>
              <a:ext cx="253" cy="323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720" y="1125"/>
              <a:ext cx="1477" cy="3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>
              <a:off x="760" y="708"/>
              <a:ext cx="882" cy="1195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635" y="1226"/>
              <a:ext cx="1479" cy="3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8" name="Group 28"/>
            <p:cNvGrpSpPr>
              <a:grpSpLocks/>
            </p:cNvGrpSpPr>
            <p:nvPr/>
          </p:nvGrpSpPr>
          <p:grpSpPr bwMode="auto">
            <a:xfrm>
              <a:off x="1101" y="972"/>
              <a:ext cx="349" cy="656"/>
              <a:chOff x="1101" y="972"/>
              <a:chExt cx="349" cy="656"/>
            </a:xfrm>
          </p:grpSpPr>
          <p:sp>
            <p:nvSpPr>
              <p:cNvPr id="86" name="Oval 29"/>
              <p:cNvSpPr>
                <a:spLocks noChangeArrowheads="1"/>
              </p:cNvSpPr>
              <p:nvPr/>
            </p:nvSpPr>
            <p:spPr bwMode="auto">
              <a:xfrm>
                <a:off x="1101" y="973"/>
                <a:ext cx="350" cy="657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lin ang="0" scaled="1"/>
              </a:gra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7" name="AutoShape 30"/>
              <p:cNvSpPr>
                <a:spLocks noChangeArrowheads="1"/>
              </p:cNvSpPr>
              <p:nvPr/>
            </p:nvSpPr>
            <p:spPr bwMode="auto">
              <a:xfrm>
                <a:off x="1101" y="1291"/>
                <a:ext cx="350" cy="337"/>
              </a:xfrm>
              <a:custGeom>
                <a:avLst/>
                <a:gdLst>
                  <a:gd name="T0" fmla="*/ 0 w 21530"/>
                  <a:gd name="T1" fmla="*/ 0 h 21245"/>
                  <a:gd name="T2" fmla="*/ 21530 w 21530"/>
                  <a:gd name="T3" fmla="*/ 21245 h 21245"/>
                </a:gdLst>
                <a:ahLst/>
                <a:cxnLst/>
                <a:rect l="T0" t="T1" r="T2" b="T3"/>
                <a:pathLst>
                  <a:path w="21530" h="21245">
                    <a:moveTo>
                      <a:pt x="574" y="1704"/>
                    </a:moveTo>
                    <a:cubicBezTo>
                      <a:pt x="1060" y="2082"/>
                      <a:pt x="2076" y="2795"/>
                      <a:pt x="2871" y="3172"/>
                    </a:cubicBezTo>
                    <a:cubicBezTo>
                      <a:pt x="3666" y="3550"/>
                      <a:pt x="4550" y="3634"/>
                      <a:pt x="5345" y="3843"/>
                    </a:cubicBezTo>
                    <a:cubicBezTo>
                      <a:pt x="6140" y="4053"/>
                      <a:pt x="6891" y="4347"/>
                      <a:pt x="7774" y="4472"/>
                    </a:cubicBezTo>
                    <a:cubicBezTo>
                      <a:pt x="8658" y="4598"/>
                      <a:pt x="9629" y="4598"/>
                      <a:pt x="10645" y="4556"/>
                    </a:cubicBezTo>
                    <a:cubicBezTo>
                      <a:pt x="11661" y="4514"/>
                      <a:pt x="12766" y="4347"/>
                      <a:pt x="13826" y="4095"/>
                    </a:cubicBezTo>
                    <a:cubicBezTo>
                      <a:pt x="14886" y="3843"/>
                      <a:pt x="15990" y="3550"/>
                      <a:pt x="17006" y="3046"/>
                    </a:cubicBezTo>
                    <a:cubicBezTo>
                      <a:pt x="18022" y="2543"/>
                      <a:pt x="19215" y="1495"/>
                      <a:pt x="19966" y="991"/>
                    </a:cubicBezTo>
                    <a:cubicBezTo>
                      <a:pt x="20717" y="488"/>
                      <a:pt x="21158" y="-225"/>
                      <a:pt x="21423" y="69"/>
                    </a:cubicBezTo>
                    <a:cubicBezTo>
                      <a:pt x="21335" y="236"/>
                      <a:pt x="21600" y="1453"/>
                      <a:pt x="21512" y="2711"/>
                    </a:cubicBezTo>
                    <a:cubicBezTo>
                      <a:pt x="21423" y="3969"/>
                      <a:pt x="21247" y="6108"/>
                      <a:pt x="20937" y="7744"/>
                    </a:cubicBezTo>
                    <a:cubicBezTo>
                      <a:pt x="20628" y="9380"/>
                      <a:pt x="20098" y="11183"/>
                      <a:pt x="19612" y="12525"/>
                    </a:cubicBezTo>
                    <a:cubicBezTo>
                      <a:pt x="19126" y="13867"/>
                      <a:pt x="18685" y="14832"/>
                      <a:pt x="18022" y="15923"/>
                    </a:cubicBezTo>
                    <a:cubicBezTo>
                      <a:pt x="17404" y="17013"/>
                      <a:pt x="16609" y="18145"/>
                      <a:pt x="15725" y="18984"/>
                    </a:cubicBezTo>
                    <a:cubicBezTo>
                      <a:pt x="14842" y="19823"/>
                      <a:pt x="13826" y="20536"/>
                      <a:pt x="12766" y="20872"/>
                    </a:cubicBezTo>
                    <a:cubicBezTo>
                      <a:pt x="11706" y="21207"/>
                      <a:pt x="10513" y="21375"/>
                      <a:pt x="9453" y="21123"/>
                    </a:cubicBezTo>
                    <a:cubicBezTo>
                      <a:pt x="8348" y="20872"/>
                      <a:pt x="7244" y="20243"/>
                      <a:pt x="6317" y="19446"/>
                    </a:cubicBezTo>
                    <a:cubicBezTo>
                      <a:pt x="5389" y="18649"/>
                      <a:pt x="4594" y="17684"/>
                      <a:pt x="3843" y="16426"/>
                    </a:cubicBezTo>
                    <a:cubicBezTo>
                      <a:pt x="3048" y="15168"/>
                      <a:pt x="2297" y="13532"/>
                      <a:pt x="1723" y="11896"/>
                    </a:cubicBezTo>
                    <a:cubicBezTo>
                      <a:pt x="1193" y="10260"/>
                      <a:pt x="751" y="8331"/>
                      <a:pt x="442" y="6528"/>
                    </a:cubicBezTo>
                    <a:cubicBezTo>
                      <a:pt x="177" y="4724"/>
                      <a:pt x="0" y="1746"/>
                      <a:pt x="0" y="949"/>
                    </a:cubicBezTo>
                    <a:lnTo>
                      <a:pt x="574" y="1704"/>
                    </a:lnTo>
                    <a:close/>
                    <a:moveTo>
                      <a:pt x="574" y="1704"/>
                    </a:moveTo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8" name="AutoShape 31"/>
              <p:cNvSpPr>
                <a:spLocks noChangeArrowheads="1"/>
              </p:cNvSpPr>
              <p:nvPr/>
            </p:nvSpPr>
            <p:spPr bwMode="auto">
              <a:xfrm>
                <a:off x="1101" y="1288"/>
                <a:ext cx="348" cy="73"/>
              </a:xfrm>
              <a:custGeom>
                <a:avLst/>
                <a:gdLst>
                  <a:gd name="T0" fmla="*/ 0 w 21600"/>
                  <a:gd name="T1" fmla="*/ 0 h 21530"/>
                  <a:gd name="T2" fmla="*/ 21600 w 21600"/>
                  <a:gd name="T3" fmla="*/ 21530 h 21530"/>
                </a:gdLst>
                <a:ahLst/>
                <a:cxnLst/>
                <a:rect l="T0" t="T1" r="T2" b="T3"/>
                <a:pathLst>
                  <a:path w="21600" h="21530">
                    <a:moveTo>
                      <a:pt x="0" y="6556"/>
                    </a:moveTo>
                    <a:cubicBezTo>
                      <a:pt x="375" y="7732"/>
                      <a:pt x="1258" y="11262"/>
                      <a:pt x="2228" y="13447"/>
                    </a:cubicBezTo>
                    <a:cubicBezTo>
                      <a:pt x="3199" y="15633"/>
                      <a:pt x="4699" y="18154"/>
                      <a:pt x="5803" y="19499"/>
                    </a:cubicBezTo>
                    <a:cubicBezTo>
                      <a:pt x="6906" y="20844"/>
                      <a:pt x="7656" y="21432"/>
                      <a:pt x="8914" y="21516"/>
                    </a:cubicBezTo>
                    <a:cubicBezTo>
                      <a:pt x="10171" y="21600"/>
                      <a:pt x="11958" y="21348"/>
                      <a:pt x="13415" y="20003"/>
                    </a:cubicBezTo>
                    <a:cubicBezTo>
                      <a:pt x="14871" y="18658"/>
                      <a:pt x="16283" y="16809"/>
                      <a:pt x="17651" y="13447"/>
                    </a:cubicBezTo>
                    <a:cubicBezTo>
                      <a:pt x="19019" y="10086"/>
                      <a:pt x="20784" y="2774"/>
                      <a:pt x="21600" y="0"/>
                    </a:cubicBezTo>
                  </a:path>
                </a:pathLst>
              </a:cu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9" name="Oval 32"/>
              <p:cNvSpPr>
                <a:spLocks noChangeArrowheads="1"/>
              </p:cNvSpPr>
              <p:nvPr/>
            </p:nvSpPr>
            <p:spPr bwMode="auto">
              <a:xfrm>
                <a:off x="1101" y="972"/>
                <a:ext cx="350" cy="656"/>
              </a:xfrm>
              <a:prstGeom prst="ellips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 flipH="1">
              <a:off x="1395" y="1008"/>
              <a:ext cx="666" cy="895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 flipH="1">
              <a:off x="1185" y="1057"/>
              <a:ext cx="629" cy="842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Line 35"/>
            <p:cNvSpPr>
              <a:spLocks noChangeShapeType="1"/>
            </p:cNvSpPr>
            <p:nvPr/>
          </p:nvSpPr>
          <p:spPr bwMode="auto">
            <a:xfrm>
              <a:off x="1342" y="1355"/>
              <a:ext cx="678" cy="2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 flipH="1">
              <a:off x="966" y="1340"/>
              <a:ext cx="431" cy="564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 flipH="1">
              <a:off x="1058" y="1350"/>
              <a:ext cx="119" cy="139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>
              <a:off x="842" y="1355"/>
              <a:ext cx="346" cy="2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35" name="Group 39"/>
            <p:cNvGrpSpPr>
              <a:grpSpLocks/>
            </p:cNvGrpSpPr>
            <p:nvPr/>
          </p:nvGrpSpPr>
          <p:grpSpPr bwMode="auto">
            <a:xfrm>
              <a:off x="326" y="1302"/>
              <a:ext cx="729" cy="665"/>
              <a:chOff x="326" y="1302"/>
              <a:chExt cx="729" cy="665"/>
            </a:xfrm>
          </p:grpSpPr>
          <p:sp>
            <p:nvSpPr>
              <p:cNvPr id="80" name="Oval 40"/>
              <p:cNvSpPr>
                <a:spLocks noChangeArrowheads="1"/>
              </p:cNvSpPr>
              <p:nvPr/>
            </p:nvSpPr>
            <p:spPr bwMode="auto">
              <a:xfrm>
                <a:off x="334" y="1302"/>
                <a:ext cx="708" cy="655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333399"/>
                  </a:gs>
                </a:gsLst>
                <a:lin ang="0" scaled="1"/>
              </a:gra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1" name="Oval 41"/>
              <p:cNvSpPr>
                <a:spLocks noChangeArrowheads="1"/>
              </p:cNvSpPr>
              <p:nvPr/>
            </p:nvSpPr>
            <p:spPr bwMode="auto">
              <a:xfrm>
                <a:off x="334" y="1302"/>
                <a:ext cx="706" cy="655"/>
              </a:xfrm>
              <a:prstGeom prst="ellips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" name="AutoShape 42"/>
              <p:cNvSpPr>
                <a:spLocks noChangeArrowheads="1"/>
              </p:cNvSpPr>
              <p:nvPr/>
            </p:nvSpPr>
            <p:spPr bwMode="auto">
              <a:xfrm>
                <a:off x="326" y="1578"/>
                <a:ext cx="730" cy="391"/>
              </a:xfrm>
              <a:custGeom>
                <a:avLst/>
                <a:gdLst>
                  <a:gd name="T0" fmla="*/ 0 w 21535"/>
                  <a:gd name="T1" fmla="*/ 0 h 21239"/>
                  <a:gd name="T2" fmla="*/ 21535 w 21535"/>
                  <a:gd name="T3" fmla="*/ 21239 h 21239"/>
                </a:gdLst>
                <a:ahLst/>
                <a:cxnLst/>
                <a:rect l="T0" t="T1" r="T2" b="T3"/>
                <a:pathLst>
                  <a:path w="21535" h="21239">
                    <a:moveTo>
                      <a:pt x="484" y="3789"/>
                    </a:moveTo>
                    <a:cubicBezTo>
                      <a:pt x="858" y="4321"/>
                      <a:pt x="1320" y="5234"/>
                      <a:pt x="2200" y="6071"/>
                    </a:cubicBezTo>
                    <a:cubicBezTo>
                      <a:pt x="3079" y="6907"/>
                      <a:pt x="4663" y="8200"/>
                      <a:pt x="5763" y="8809"/>
                    </a:cubicBezTo>
                    <a:cubicBezTo>
                      <a:pt x="6863" y="9417"/>
                      <a:pt x="7611" y="9683"/>
                      <a:pt x="8864" y="9721"/>
                    </a:cubicBezTo>
                    <a:cubicBezTo>
                      <a:pt x="10118" y="9759"/>
                      <a:pt x="12010" y="9531"/>
                      <a:pt x="13352" y="9037"/>
                    </a:cubicBezTo>
                    <a:cubicBezTo>
                      <a:pt x="14693" y="8543"/>
                      <a:pt x="15815" y="7744"/>
                      <a:pt x="16915" y="6717"/>
                    </a:cubicBezTo>
                    <a:cubicBezTo>
                      <a:pt x="18015" y="5690"/>
                      <a:pt x="19180" y="3979"/>
                      <a:pt x="19950" y="2876"/>
                    </a:cubicBezTo>
                    <a:cubicBezTo>
                      <a:pt x="20720" y="1773"/>
                      <a:pt x="21248" y="-242"/>
                      <a:pt x="21512" y="24"/>
                    </a:cubicBezTo>
                    <a:cubicBezTo>
                      <a:pt x="21402" y="176"/>
                      <a:pt x="21600" y="2952"/>
                      <a:pt x="21512" y="4435"/>
                    </a:cubicBezTo>
                    <a:cubicBezTo>
                      <a:pt x="21424" y="5919"/>
                      <a:pt x="21248" y="7516"/>
                      <a:pt x="20940" y="8999"/>
                    </a:cubicBezTo>
                    <a:cubicBezTo>
                      <a:pt x="20632" y="10482"/>
                      <a:pt x="20082" y="12117"/>
                      <a:pt x="19598" y="13334"/>
                    </a:cubicBezTo>
                    <a:cubicBezTo>
                      <a:pt x="19114" y="14551"/>
                      <a:pt x="18675" y="15426"/>
                      <a:pt x="18037" y="16414"/>
                    </a:cubicBezTo>
                    <a:cubicBezTo>
                      <a:pt x="17399" y="17403"/>
                      <a:pt x="16607" y="18430"/>
                      <a:pt x="15727" y="19190"/>
                    </a:cubicBezTo>
                    <a:cubicBezTo>
                      <a:pt x="14847" y="19951"/>
                      <a:pt x="13813" y="20597"/>
                      <a:pt x="12758" y="20902"/>
                    </a:cubicBezTo>
                    <a:cubicBezTo>
                      <a:pt x="11702" y="21206"/>
                      <a:pt x="10514" y="21358"/>
                      <a:pt x="9436" y="21130"/>
                    </a:cubicBezTo>
                    <a:cubicBezTo>
                      <a:pt x="8358" y="20902"/>
                      <a:pt x="7259" y="20331"/>
                      <a:pt x="6335" y="19609"/>
                    </a:cubicBezTo>
                    <a:cubicBezTo>
                      <a:pt x="5411" y="18886"/>
                      <a:pt x="4597" y="18012"/>
                      <a:pt x="3827" y="16871"/>
                    </a:cubicBezTo>
                    <a:cubicBezTo>
                      <a:pt x="3057" y="15730"/>
                      <a:pt x="2288" y="14247"/>
                      <a:pt x="1738" y="12764"/>
                    </a:cubicBezTo>
                    <a:cubicBezTo>
                      <a:pt x="1188" y="11281"/>
                      <a:pt x="748" y="9531"/>
                      <a:pt x="462" y="7896"/>
                    </a:cubicBezTo>
                    <a:cubicBezTo>
                      <a:pt x="176" y="6261"/>
                      <a:pt x="0" y="3523"/>
                      <a:pt x="0" y="2838"/>
                    </a:cubicBezTo>
                    <a:lnTo>
                      <a:pt x="484" y="3789"/>
                    </a:lnTo>
                    <a:close/>
                    <a:moveTo>
                      <a:pt x="484" y="3789"/>
                    </a:moveTo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3" name="AutoShape 43"/>
              <p:cNvSpPr>
                <a:spLocks noChangeArrowheads="1"/>
              </p:cNvSpPr>
              <p:nvPr/>
            </p:nvSpPr>
            <p:spPr bwMode="auto">
              <a:xfrm flipH="1">
                <a:off x="864" y="1384"/>
                <a:ext cx="181" cy="471"/>
              </a:xfrm>
              <a:custGeom>
                <a:avLst/>
                <a:gdLst>
                  <a:gd name="T0" fmla="*/ 0 w 21361"/>
                  <a:gd name="T1" fmla="*/ 0 h 21401"/>
                  <a:gd name="T2" fmla="*/ 21361 w 21361"/>
                  <a:gd name="T3" fmla="*/ 21401 h 21401"/>
                </a:gdLst>
                <a:ahLst/>
                <a:cxnLst/>
                <a:rect l="T0" t="T1" r="T2" b="T3"/>
                <a:pathLst>
                  <a:path w="21361" h="21401">
                    <a:moveTo>
                      <a:pt x="7120" y="19313"/>
                    </a:moveTo>
                    <a:cubicBezTo>
                      <a:pt x="5406" y="18346"/>
                      <a:pt x="3177" y="17047"/>
                      <a:pt x="1977" y="15567"/>
                    </a:cubicBezTo>
                    <a:cubicBezTo>
                      <a:pt x="777" y="14087"/>
                      <a:pt x="-80" y="12063"/>
                      <a:pt x="6" y="10492"/>
                    </a:cubicBezTo>
                    <a:cubicBezTo>
                      <a:pt x="91" y="8921"/>
                      <a:pt x="1120" y="7471"/>
                      <a:pt x="2491" y="6081"/>
                    </a:cubicBezTo>
                    <a:cubicBezTo>
                      <a:pt x="3863" y="4691"/>
                      <a:pt x="6520" y="3090"/>
                      <a:pt x="8491" y="2093"/>
                    </a:cubicBezTo>
                    <a:cubicBezTo>
                      <a:pt x="10463" y="1096"/>
                      <a:pt x="13891" y="-112"/>
                      <a:pt x="14149" y="9"/>
                    </a:cubicBezTo>
                    <a:cubicBezTo>
                      <a:pt x="16891" y="1610"/>
                      <a:pt x="18091" y="3513"/>
                      <a:pt x="19206" y="5054"/>
                    </a:cubicBezTo>
                    <a:cubicBezTo>
                      <a:pt x="20406" y="6715"/>
                      <a:pt x="21006" y="8347"/>
                      <a:pt x="21263" y="10069"/>
                    </a:cubicBezTo>
                    <a:cubicBezTo>
                      <a:pt x="21520" y="11791"/>
                      <a:pt x="21263" y="13905"/>
                      <a:pt x="20577" y="15416"/>
                    </a:cubicBezTo>
                    <a:cubicBezTo>
                      <a:pt x="19891" y="16926"/>
                      <a:pt x="18434" y="18105"/>
                      <a:pt x="16977" y="19101"/>
                    </a:cubicBezTo>
                    <a:cubicBezTo>
                      <a:pt x="15520" y="20098"/>
                      <a:pt x="12091" y="21488"/>
                      <a:pt x="12091" y="21397"/>
                    </a:cubicBezTo>
                    <a:cubicBezTo>
                      <a:pt x="12091" y="21367"/>
                      <a:pt x="8834" y="20280"/>
                      <a:pt x="7120" y="19313"/>
                    </a:cubicBezTo>
                    <a:close/>
                    <a:moveTo>
                      <a:pt x="7120" y="19313"/>
                    </a:moveTo>
                  </a:path>
                </a:pathLst>
              </a:custGeom>
              <a:solidFill>
                <a:srgbClr val="FFFFFF"/>
              </a:solidFill>
              <a:ln w="3816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4" name="AutoShape 44"/>
              <p:cNvSpPr>
                <a:spLocks noChangeArrowheads="1"/>
              </p:cNvSpPr>
              <p:nvPr/>
            </p:nvSpPr>
            <p:spPr bwMode="auto">
              <a:xfrm>
                <a:off x="847" y="1382"/>
                <a:ext cx="82" cy="478"/>
              </a:xfrm>
              <a:custGeom>
                <a:avLst/>
                <a:gdLst>
                  <a:gd name="T0" fmla="*/ 0 w 21248"/>
                  <a:gd name="T1" fmla="*/ 0 h 21318"/>
                  <a:gd name="T2" fmla="*/ 21248 w 21248"/>
                  <a:gd name="T3" fmla="*/ 21318 h 21318"/>
                </a:gdLst>
                <a:ahLst/>
                <a:cxnLst/>
                <a:rect l="T0" t="T1" r="T2" b="T3"/>
                <a:pathLst>
                  <a:path w="21248" h="21318">
                    <a:moveTo>
                      <a:pt x="16701" y="18255"/>
                    </a:moveTo>
                    <a:cubicBezTo>
                      <a:pt x="15943" y="17395"/>
                      <a:pt x="15943" y="16801"/>
                      <a:pt x="15564" y="15852"/>
                    </a:cubicBezTo>
                    <a:cubicBezTo>
                      <a:pt x="15185" y="14903"/>
                      <a:pt x="14427" y="13686"/>
                      <a:pt x="14427" y="12470"/>
                    </a:cubicBezTo>
                    <a:cubicBezTo>
                      <a:pt x="14427" y="11253"/>
                      <a:pt x="14806" y="9888"/>
                      <a:pt x="14995" y="8464"/>
                    </a:cubicBezTo>
                    <a:cubicBezTo>
                      <a:pt x="15185" y="7040"/>
                      <a:pt x="15374" y="5319"/>
                      <a:pt x="15564" y="3925"/>
                    </a:cubicBezTo>
                    <a:cubicBezTo>
                      <a:pt x="15753" y="2530"/>
                      <a:pt x="17648" y="-170"/>
                      <a:pt x="15943" y="8"/>
                    </a:cubicBezTo>
                    <a:cubicBezTo>
                      <a:pt x="9880" y="1581"/>
                      <a:pt x="7227" y="3450"/>
                      <a:pt x="4764" y="4963"/>
                    </a:cubicBezTo>
                    <a:cubicBezTo>
                      <a:pt x="2111" y="6595"/>
                      <a:pt x="785" y="8197"/>
                      <a:pt x="216" y="9888"/>
                    </a:cubicBezTo>
                    <a:cubicBezTo>
                      <a:pt x="-352" y="11579"/>
                      <a:pt x="216" y="13627"/>
                      <a:pt x="1732" y="15140"/>
                    </a:cubicBezTo>
                    <a:cubicBezTo>
                      <a:pt x="3248" y="16653"/>
                      <a:pt x="6280" y="17870"/>
                      <a:pt x="9501" y="18908"/>
                    </a:cubicBezTo>
                    <a:cubicBezTo>
                      <a:pt x="12722" y="19946"/>
                      <a:pt x="20111" y="21430"/>
                      <a:pt x="21248" y="21311"/>
                    </a:cubicBezTo>
                    <a:cubicBezTo>
                      <a:pt x="21248" y="21282"/>
                      <a:pt x="17648" y="18878"/>
                      <a:pt x="16701" y="18255"/>
                    </a:cubicBezTo>
                    <a:close/>
                    <a:moveTo>
                      <a:pt x="16701" y="18255"/>
                    </a:moveTo>
                  </a:path>
                </a:pathLst>
              </a:cu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5" name="AutoShape 45"/>
              <p:cNvSpPr>
                <a:spLocks noChangeArrowheads="1"/>
              </p:cNvSpPr>
              <p:nvPr/>
            </p:nvSpPr>
            <p:spPr bwMode="auto">
              <a:xfrm>
                <a:off x="334" y="1638"/>
                <a:ext cx="571" cy="119"/>
              </a:xfrm>
              <a:custGeom>
                <a:avLst/>
                <a:gdLst>
                  <a:gd name="T0" fmla="*/ 0 w 21600"/>
                  <a:gd name="T1" fmla="*/ 0 h 21488"/>
                  <a:gd name="T2" fmla="*/ 21600 w 21600"/>
                  <a:gd name="T3" fmla="*/ 21488 h 21488"/>
                </a:gdLst>
                <a:ahLst/>
                <a:cxnLst/>
                <a:rect l="T0" t="T1" r="T2" b="T3"/>
                <a:pathLst>
                  <a:path w="21600" h="21488">
                    <a:moveTo>
                      <a:pt x="0" y="0"/>
                    </a:moveTo>
                    <a:cubicBezTo>
                      <a:pt x="465" y="1689"/>
                      <a:pt x="1558" y="6758"/>
                      <a:pt x="2762" y="9895"/>
                    </a:cubicBezTo>
                    <a:cubicBezTo>
                      <a:pt x="3965" y="13032"/>
                      <a:pt x="5824" y="16653"/>
                      <a:pt x="7191" y="18583"/>
                    </a:cubicBezTo>
                    <a:cubicBezTo>
                      <a:pt x="8558" y="20514"/>
                      <a:pt x="9488" y="21359"/>
                      <a:pt x="11046" y="21479"/>
                    </a:cubicBezTo>
                    <a:cubicBezTo>
                      <a:pt x="12605" y="21600"/>
                      <a:pt x="15202" y="20393"/>
                      <a:pt x="16624" y="19307"/>
                    </a:cubicBezTo>
                    <a:cubicBezTo>
                      <a:pt x="18046" y="18221"/>
                      <a:pt x="18784" y="16894"/>
                      <a:pt x="19522" y="14842"/>
                    </a:cubicBezTo>
                    <a:cubicBezTo>
                      <a:pt x="20260" y="12791"/>
                      <a:pt x="20643" y="8809"/>
                      <a:pt x="20998" y="7240"/>
                    </a:cubicBezTo>
                    <a:cubicBezTo>
                      <a:pt x="21354" y="5672"/>
                      <a:pt x="21463" y="5551"/>
                      <a:pt x="21600" y="5068"/>
                    </a:cubicBezTo>
                  </a:path>
                </a:pathLst>
              </a:cu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6" name="Line 46"/>
            <p:cNvSpPr>
              <a:spLocks noChangeShapeType="1"/>
            </p:cNvSpPr>
            <p:nvPr/>
          </p:nvSpPr>
          <p:spPr bwMode="auto">
            <a:xfrm flipH="1">
              <a:off x="883" y="1228"/>
              <a:ext cx="182" cy="224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Line 47"/>
            <p:cNvSpPr>
              <a:spLocks noChangeShapeType="1"/>
            </p:cNvSpPr>
            <p:nvPr/>
          </p:nvSpPr>
          <p:spPr bwMode="auto">
            <a:xfrm>
              <a:off x="884" y="1488"/>
              <a:ext cx="914" cy="1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Line 48"/>
            <p:cNvSpPr>
              <a:spLocks noChangeShapeType="1"/>
            </p:cNvSpPr>
            <p:nvPr/>
          </p:nvSpPr>
          <p:spPr bwMode="auto">
            <a:xfrm>
              <a:off x="818" y="1744"/>
              <a:ext cx="918" cy="3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Line 49"/>
            <p:cNvSpPr>
              <a:spLocks noChangeShapeType="1"/>
            </p:cNvSpPr>
            <p:nvPr/>
          </p:nvSpPr>
          <p:spPr bwMode="auto">
            <a:xfrm>
              <a:off x="872" y="1617"/>
              <a:ext cx="969" cy="2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50"/>
            <p:cNvSpPr>
              <a:spLocks noChangeShapeType="1"/>
            </p:cNvSpPr>
            <p:nvPr/>
          </p:nvSpPr>
          <p:spPr bwMode="auto">
            <a:xfrm flipH="1">
              <a:off x="756" y="1479"/>
              <a:ext cx="328" cy="426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Line 51"/>
            <p:cNvSpPr>
              <a:spLocks noChangeShapeType="1"/>
            </p:cNvSpPr>
            <p:nvPr/>
          </p:nvSpPr>
          <p:spPr bwMode="auto">
            <a:xfrm flipH="1">
              <a:off x="554" y="1768"/>
              <a:ext cx="121" cy="139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Line 52"/>
            <p:cNvSpPr>
              <a:spLocks noChangeShapeType="1"/>
            </p:cNvSpPr>
            <p:nvPr/>
          </p:nvSpPr>
          <p:spPr bwMode="auto">
            <a:xfrm flipH="1">
              <a:off x="348" y="1737"/>
              <a:ext cx="139" cy="168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Line 53"/>
            <p:cNvSpPr>
              <a:spLocks noChangeShapeType="1"/>
            </p:cNvSpPr>
            <p:nvPr/>
          </p:nvSpPr>
          <p:spPr bwMode="auto">
            <a:xfrm>
              <a:off x="175" y="1907"/>
              <a:ext cx="1445" cy="3"/>
            </a:xfrm>
            <a:prstGeom prst="line">
              <a:avLst/>
            </a:prstGeom>
            <a:noFill/>
            <a:ln w="2556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AutoShape 54"/>
            <p:cNvSpPr>
              <a:spLocks noChangeArrowheads="1"/>
            </p:cNvSpPr>
            <p:nvPr/>
          </p:nvSpPr>
          <p:spPr bwMode="auto">
            <a:xfrm>
              <a:off x="390" y="1771"/>
              <a:ext cx="261" cy="20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2900" y="0"/>
                  </a:moveTo>
                  <a:lnTo>
                    <a:pt x="5310" y="13161"/>
                  </a:lnTo>
                  <a:lnTo>
                    <a:pt x="0" y="13161"/>
                  </a:lnTo>
                  <a:lnTo>
                    <a:pt x="5040" y="21600"/>
                  </a:lnTo>
                  <a:lnTo>
                    <a:pt x="18930" y="13161"/>
                  </a:lnTo>
                  <a:lnTo>
                    <a:pt x="13950" y="13266"/>
                  </a:lnTo>
                  <a:lnTo>
                    <a:pt x="21600" y="0"/>
                  </a:lnTo>
                  <a:lnTo>
                    <a:pt x="12900" y="0"/>
                  </a:lnTo>
                  <a:close/>
                  <a:moveTo>
                    <a:pt x="12900" y="0"/>
                  </a:moveTo>
                </a:path>
              </a:pathLst>
            </a:custGeom>
            <a:solidFill>
              <a:srgbClr val="BBE0E3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45" name="Group 55"/>
            <p:cNvGrpSpPr>
              <a:grpSpLocks/>
            </p:cNvGrpSpPr>
            <p:nvPr/>
          </p:nvGrpSpPr>
          <p:grpSpPr bwMode="auto">
            <a:xfrm>
              <a:off x="892" y="940"/>
              <a:ext cx="795" cy="366"/>
              <a:chOff x="892" y="940"/>
              <a:chExt cx="795" cy="366"/>
            </a:xfrm>
          </p:grpSpPr>
          <p:sp>
            <p:nvSpPr>
              <p:cNvPr id="67" name="Line 56"/>
              <p:cNvSpPr>
                <a:spLocks noChangeShapeType="1"/>
              </p:cNvSpPr>
              <p:nvPr/>
            </p:nvSpPr>
            <p:spPr bwMode="auto">
              <a:xfrm flipV="1">
                <a:off x="1325" y="1007"/>
                <a:ext cx="48" cy="122"/>
              </a:xfrm>
              <a:prstGeom prst="line">
                <a:avLst/>
              </a:prstGeom>
              <a:noFill/>
              <a:ln w="12600">
                <a:solidFill>
                  <a:srgbClr val="00009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" name="Line 57"/>
              <p:cNvSpPr>
                <a:spLocks noChangeShapeType="1"/>
              </p:cNvSpPr>
              <p:nvPr/>
            </p:nvSpPr>
            <p:spPr bwMode="auto">
              <a:xfrm flipV="1">
                <a:off x="1411" y="939"/>
                <a:ext cx="122" cy="177"/>
              </a:xfrm>
              <a:prstGeom prst="line">
                <a:avLst/>
              </a:prstGeom>
              <a:noFill/>
              <a:ln w="12600">
                <a:solidFill>
                  <a:srgbClr val="00009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" name="Line 58"/>
              <p:cNvSpPr>
                <a:spLocks noChangeShapeType="1"/>
              </p:cNvSpPr>
              <p:nvPr/>
            </p:nvSpPr>
            <p:spPr bwMode="auto">
              <a:xfrm flipV="1">
                <a:off x="1465" y="1113"/>
                <a:ext cx="193" cy="94"/>
              </a:xfrm>
              <a:prstGeom prst="line">
                <a:avLst/>
              </a:prstGeom>
              <a:noFill/>
              <a:ln w="12600">
                <a:solidFill>
                  <a:srgbClr val="00009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" name="Line 59"/>
              <p:cNvSpPr>
                <a:spLocks noChangeShapeType="1"/>
              </p:cNvSpPr>
              <p:nvPr/>
            </p:nvSpPr>
            <p:spPr bwMode="auto">
              <a:xfrm flipV="1">
                <a:off x="1465" y="1235"/>
                <a:ext cx="223" cy="40"/>
              </a:xfrm>
              <a:prstGeom prst="line">
                <a:avLst/>
              </a:prstGeom>
              <a:noFill/>
              <a:ln w="12600">
                <a:solidFill>
                  <a:srgbClr val="00009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" name="Line 60"/>
              <p:cNvSpPr>
                <a:spLocks noChangeShapeType="1"/>
              </p:cNvSpPr>
              <p:nvPr/>
            </p:nvSpPr>
            <p:spPr bwMode="auto">
              <a:xfrm flipH="1" flipV="1">
                <a:off x="970" y="966"/>
                <a:ext cx="217" cy="146"/>
              </a:xfrm>
              <a:prstGeom prst="line">
                <a:avLst/>
              </a:prstGeom>
              <a:noFill/>
              <a:ln w="12600">
                <a:solidFill>
                  <a:srgbClr val="00009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" name="Line 61"/>
              <p:cNvSpPr>
                <a:spLocks noChangeShapeType="1"/>
              </p:cNvSpPr>
              <p:nvPr/>
            </p:nvSpPr>
            <p:spPr bwMode="auto">
              <a:xfrm flipH="1" flipV="1">
                <a:off x="907" y="1124"/>
                <a:ext cx="234" cy="95"/>
              </a:xfrm>
              <a:prstGeom prst="line">
                <a:avLst/>
              </a:prstGeom>
              <a:noFill/>
              <a:ln w="12600">
                <a:solidFill>
                  <a:srgbClr val="00009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" name="Line 62"/>
              <p:cNvSpPr>
                <a:spLocks noChangeShapeType="1"/>
              </p:cNvSpPr>
              <p:nvPr/>
            </p:nvSpPr>
            <p:spPr bwMode="auto">
              <a:xfrm flipH="1" flipV="1">
                <a:off x="891" y="1284"/>
                <a:ext cx="210" cy="24"/>
              </a:xfrm>
              <a:prstGeom prst="line">
                <a:avLst/>
              </a:prstGeom>
              <a:noFill/>
              <a:ln w="12600">
                <a:solidFill>
                  <a:srgbClr val="00009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" name="Line 63"/>
              <p:cNvSpPr>
                <a:spLocks noChangeShapeType="1"/>
              </p:cNvSpPr>
              <p:nvPr/>
            </p:nvSpPr>
            <p:spPr bwMode="auto">
              <a:xfrm flipH="1" flipV="1">
                <a:off x="1071" y="1231"/>
                <a:ext cx="155" cy="40"/>
              </a:xfrm>
              <a:prstGeom prst="line">
                <a:avLst/>
              </a:prstGeom>
              <a:noFill/>
              <a:ln w="12600">
                <a:solidFill>
                  <a:srgbClr val="00009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" name="Line 64"/>
              <p:cNvSpPr>
                <a:spLocks noChangeShapeType="1"/>
              </p:cNvSpPr>
              <p:nvPr/>
            </p:nvSpPr>
            <p:spPr bwMode="auto">
              <a:xfrm flipH="1" flipV="1">
                <a:off x="1086" y="1102"/>
                <a:ext cx="139" cy="73"/>
              </a:xfrm>
              <a:prstGeom prst="line">
                <a:avLst/>
              </a:prstGeom>
              <a:noFill/>
              <a:ln w="12600">
                <a:solidFill>
                  <a:srgbClr val="00009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" name="Line 65"/>
              <p:cNvSpPr>
                <a:spLocks noChangeShapeType="1"/>
              </p:cNvSpPr>
              <p:nvPr/>
            </p:nvSpPr>
            <p:spPr bwMode="auto">
              <a:xfrm flipH="1" flipV="1">
                <a:off x="1209" y="1031"/>
                <a:ext cx="64" cy="98"/>
              </a:xfrm>
              <a:prstGeom prst="line">
                <a:avLst/>
              </a:prstGeom>
              <a:noFill/>
              <a:ln w="12600">
                <a:solidFill>
                  <a:srgbClr val="00009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" name="Line 66"/>
              <p:cNvSpPr>
                <a:spLocks noChangeShapeType="1"/>
              </p:cNvSpPr>
              <p:nvPr/>
            </p:nvSpPr>
            <p:spPr bwMode="auto">
              <a:xfrm flipV="1">
                <a:off x="1372" y="1094"/>
                <a:ext cx="83" cy="63"/>
              </a:xfrm>
              <a:prstGeom prst="line">
                <a:avLst/>
              </a:prstGeom>
              <a:noFill/>
              <a:ln w="12600">
                <a:solidFill>
                  <a:srgbClr val="00009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" name="Line 67"/>
              <p:cNvSpPr>
                <a:spLocks noChangeShapeType="1"/>
              </p:cNvSpPr>
              <p:nvPr/>
            </p:nvSpPr>
            <p:spPr bwMode="auto">
              <a:xfrm flipV="1">
                <a:off x="1365" y="1203"/>
                <a:ext cx="137" cy="31"/>
              </a:xfrm>
              <a:prstGeom prst="line">
                <a:avLst/>
              </a:prstGeom>
              <a:noFill/>
              <a:ln w="12600">
                <a:solidFill>
                  <a:srgbClr val="00009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68"/>
              <p:cNvSpPr>
                <a:spLocks noChangeShapeType="1"/>
              </p:cNvSpPr>
              <p:nvPr/>
            </p:nvSpPr>
            <p:spPr bwMode="auto">
              <a:xfrm flipH="1" flipV="1">
                <a:off x="1185" y="1179"/>
                <a:ext cx="95" cy="56"/>
              </a:xfrm>
              <a:prstGeom prst="line">
                <a:avLst/>
              </a:prstGeom>
              <a:noFill/>
              <a:ln w="12600">
                <a:solidFill>
                  <a:srgbClr val="00009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46" name="Group 69"/>
            <p:cNvGrpSpPr>
              <a:grpSpLocks/>
            </p:cNvGrpSpPr>
            <p:nvPr/>
          </p:nvGrpSpPr>
          <p:grpSpPr bwMode="auto">
            <a:xfrm>
              <a:off x="892" y="1382"/>
              <a:ext cx="751" cy="325"/>
              <a:chOff x="892" y="1382"/>
              <a:chExt cx="751" cy="325"/>
            </a:xfrm>
          </p:grpSpPr>
          <p:sp>
            <p:nvSpPr>
              <p:cNvPr id="54" name="Line 70"/>
              <p:cNvSpPr>
                <a:spLocks noChangeShapeType="1"/>
              </p:cNvSpPr>
              <p:nvPr/>
            </p:nvSpPr>
            <p:spPr bwMode="auto">
              <a:xfrm flipH="1">
                <a:off x="1165" y="1511"/>
                <a:ext cx="68" cy="127"/>
              </a:xfrm>
              <a:prstGeom prst="line">
                <a:avLst/>
              </a:prstGeom>
              <a:noFill/>
              <a:ln w="12600">
                <a:solidFill>
                  <a:srgbClr val="99CC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" name="Line 71"/>
              <p:cNvSpPr>
                <a:spLocks noChangeShapeType="1"/>
              </p:cNvSpPr>
              <p:nvPr/>
            </p:nvSpPr>
            <p:spPr bwMode="auto">
              <a:xfrm flipH="1">
                <a:off x="1014" y="1559"/>
                <a:ext cx="137" cy="149"/>
              </a:xfrm>
              <a:prstGeom prst="line">
                <a:avLst/>
              </a:prstGeom>
              <a:noFill/>
              <a:ln w="12600">
                <a:solidFill>
                  <a:srgbClr val="99CC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" name="Line 72"/>
              <p:cNvSpPr>
                <a:spLocks noChangeShapeType="1"/>
              </p:cNvSpPr>
              <p:nvPr/>
            </p:nvSpPr>
            <p:spPr bwMode="auto">
              <a:xfrm flipH="1">
                <a:off x="891" y="1475"/>
                <a:ext cx="206" cy="73"/>
              </a:xfrm>
              <a:prstGeom prst="line">
                <a:avLst/>
              </a:prstGeom>
              <a:noFill/>
              <a:ln w="12600">
                <a:solidFill>
                  <a:srgbClr val="99CC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" name="Line 73"/>
              <p:cNvSpPr>
                <a:spLocks noChangeShapeType="1"/>
              </p:cNvSpPr>
              <p:nvPr/>
            </p:nvSpPr>
            <p:spPr bwMode="auto">
              <a:xfrm flipH="1">
                <a:off x="938" y="1410"/>
                <a:ext cx="160" cy="15"/>
              </a:xfrm>
              <a:prstGeom prst="line">
                <a:avLst/>
              </a:prstGeom>
              <a:noFill/>
              <a:ln w="12600">
                <a:solidFill>
                  <a:srgbClr val="99CC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" name="Line 74"/>
              <p:cNvSpPr>
                <a:spLocks noChangeShapeType="1"/>
              </p:cNvSpPr>
              <p:nvPr/>
            </p:nvSpPr>
            <p:spPr bwMode="auto">
              <a:xfrm>
                <a:off x="1372" y="1565"/>
                <a:ext cx="196" cy="119"/>
              </a:xfrm>
              <a:prstGeom prst="line">
                <a:avLst/>
              </a:prstGeom>
              <a:noFill/>
              <a:ln w="12600">
                <a:solidFill>
                  <a:srgbClr val="99CC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" name="Line 75"/>
              <p:cNvSpPr>
                <a:spLocks noChangeShapeType="1"/>
              </p:cNvSpPr>
              <p:nvPr/>
            </p:nvSpPr>
            <p:spPr bwMode="auto">
              <a:xfrm>
                <a:off x="1416" y="1463"/>
                <a:ext cx="213" cy="73"/>
              </a:xfrm>
              <a:prstGeom prst="line">
                <a:avLst/>
              </a:prstGeom>
              <a:noFill/>
              <a:ln w="12600">
                <a:solidFill>
                  <a:srgbClr val="99CC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" name="Line 76"/>
              <p:cNvSpPr>
                <a:spLocks noChangeShapeType="1"/>
              </p:cNvSpPr>
              <p:nvPr/>
            </p:nvSpPr>
            <p:spPr bwMode="auto">
              <a:xfrm>
                <a:off x="1456" y="1382"/>
                <a:ext cx="188" cy="5"/>
              </a:xfrm>
              <a:prstGeom prst="line">
                <a:avLst/>
              </a:prstGeom>
              <a:noFill/>
              <a:ln w="12600">
                <a:solidFill>
                  <a:srgbClr val="99CC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" name="Line 77"/>
              <p:cNvSpPr>
                <a:spLocks noChangeShapeType="1"/>
              </p:cNvSpPr>
              <p:nvPr/>
            </p:nvSpPr>
            <p:spPr bwMode="auto">
              <a:xfrm>
                <a:off x="1334" y="1416"/>
                <a:ext cx="135" cy="20"/>
              </a:xfrm>
              <a:prstGeom prst="line">
                <a:avLst/>
              </a:prstGeom>
              <a:noFill/>
              <a:ln w="12600">
                <a:solidFill>
                  <a:srgbClr val="99CC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" name="Line 78"/>
              <p:cNvSpPr>
                <a:spLocks noChangeShapeType="1"/>
              </p:cNvSpPr>
              <p:nvPr/>
            </p:nvSpPr>
            <p:spPr bwMode="auto">
              <a:xfrm>
                <a:off x="1334" y="1506"/>
                <a:ext cx="122" cy="51"/>
              </a:xfrm>
              <a:prstGeom prst="line">
                <a:avLst/>
              </a:prstGeom>
              <a:noFill/>
              <a:ln w="12600">
                <a:solidFill>
                  <a:srgbClr val="99CC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Line 79"/>
              <p:cNvSpPr>
                <a:spLocks noChangeShapeType="1"/>
              </p:cNvSpPr>
              <p:nvPr/>
            </p:nvSpPr>
            <p:spPr bwMode="auto">
              <a:xfrm>
                <a:off x="1291" y="1547"/>
                <a:ext cx="46" cy="76"/>
              </a:xfrm>
              <a:prstGeom prst="line">
                <a:avLst/>
              </a:prstGeom>
              <a:noFill/>
              <a:ln w="12600">
                <a:solidFill>
                  <a:srgbClr val="99CC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Line 80"/>
              <p:cNvSpPr>
                <a:spLocks noChangeShapeType="1"/>
              </p:cNvSpPr>
              <p:nvPr/>
            </p:nvSpPr>
            <p:spPr bwMode="auto">
              <a:xfrm flipH="1">
                <a:off x="1090" y="1523"/>
                <a:ext cx="100" cy="41"/>
              </a:xfrm>
              <a:prstGeom prst="line">
                <a:avLst/>
              </a:prstGeom>
              <a:noFill/>
              <a:ln w="12600">
                <a:solidFill>
                  <a:srgbClr val="99CC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" name="Line 81"/>
              <p:cNvSpPr>
                <a:spLocks noChangeShapeType="1"/>
              </p:cNvSpPr>
              <p:nvPr/>
            </p:nvSpPr>
            <p:spPr bwMode="auto">
              <a:xfrm flipH="1">
                <a:off x="1047" y="1448"/>
                <a:ext cx="152" cy="13"/>
              </a:xfrm>
              <a:prstGeom prst="line">
                <a:avLst/>
              </a:prstGeom>
              <a:noFill/>
              <a:ln w="12600">
                <a:solidFill>
                  <a:srgbClr val="99CC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Line 82"/>
              <p:cNvSpPr>
                <a:spLocks noChangeShapeType="1"/>
              </p:cNvSpPr>
              <p:nvPr/>
            </p:nvSpPr>
            <p:spPr bwMode="auto">
              <a:xfrm>
                <a:off x="1279" y="1449"/>
                <a:ext cx="77" cy="33"/>
              </a:xfrm>
              <a:prstGeom prst="line">
                <a:avLst/>
              </a:prstGeom>
              <a:noFill/>
              <a:ln w="12600">
                <a:solidFill>
                  <a:srgbClr val="99CC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7" name="Line 83"/>
            <p:cNvSpPr>
              <a:spLocks noChangeShapeType="1"/>
            </p:cNvSpPr>
            <p:nvPr/>
          </p:nvSpPr>
          <p:spPr bwMode="auto">
            <a:xfrm>
              <a:off x="265" y="1746"/>
              <a:ext cx="239" cy="1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84"/>
            <p:cNvSpPr>
              <a:spLocks noChangeShapeType="1"/>
            </p:cNvSpPr>
            <p:nvPr/>
          </p:nvSpPr>
          <p:spPr bwMode="auto">
            <a:xfrm>
              <a:off x="2119" y="969"/>
              <a:ext cx="181" cy="1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Line 85"/>
            <p:cNvSpPr>
              <a:spLocks noChangeShapeType="1"/>
            </p:cNvSpPr>
            <p:nvPr/>
          </p:nvSpPr>
          <p:spPr bwMode="auto">
            <a:xfrm flipH="1">
              <a:off x="2188" y="708"/>
              <a:ext cx="92" cy="103"/>
            </a:xfrm>
            <a:prstGeom prst="line">
              <a:avLst/>
            </a:prstGeom>
            <a:noFill/>
            <a:ln w="126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AutoShape 86"/>
            <p:cNvSpPr>
              <a:spLocks noChangeArrowheads="1"/>
            </p:cNvSpPr>
            <p:nvPr/>
          </p:nvSpPr>
          <p:spPr bwMode="auto">
            <a:xfrm>
              <a:off x="1208" y="1080"/>
              <a:ext cx="133" cy="135"/>
            </a:xfrm>
            <a:prstGeom prst="plus">
              <a:avLst>
                <a:gd name="adj" fmla="val 34722"/>
              </a:avLst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Rectangle 87"/>
            <p:cNvSpPr>
              <a:spLocks noChangeArrowheads="1"/>
            </p:cNvSpPr>
            <p:nvPr/>
          </p:nvSpPr>
          <p:spPr bwMode="auto">
            <a:xfrm>
              <a:off x="1208" y="1444"/>
              <a:ext cx="133" cy="45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" name="AutoShape 88"/>
            <p:cNvSpPr>
              <a:spLocks noChangeArrowheads="1"/>
            </p:cNvSpPr>
            <p:nvPr/>
          </p:nvSpPr>
          <p:spPr bwMode="auto">
            <a:xfrm>
              <a:off x="1240" y="575"/>
              <a:ext cx="89" cy="315"/>
            </a:xfrm>
            <a:prstGeom prst="upArrow">
              <a:avLst>
                <a:gd name="adj1" fmla="val 50000"/>
                <a:gd name="adj2" fmla="val 88483"/>
              </a:avLst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" name="Text Box 89"/>
            <p:cNvSpPr txBox="1">
              <a:spLocks noChangeArrowheads="1"/>
            </p:cNvSpPr>
            <p:nvPr/>
          </p:nvSpPr>
          <p:spPr bwMode="auto">
            <a:xfrm>
              <a:off x="961" y="453"/>
              <a:ext cx="319" cy="302"/>
            </a:xfrm>
            <a:prstGeom prst="rect">
              <a:avLst/>
            </a:prstGeom>
            <a:solidFill>
              <a:srgbClr val="FFFFCC">
                <a:alpha val="3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Clr>
                  <a:srgbClr val="2A7E50"/>
                </a:buClr>
              </a:pPr>
              <a:r>
                <a:rPr lang="en-US" i="1" dirty="0" smtClean="0">
                  <a:solidFill>
                    <a:srgbClr val="2A7E50"/>
                  </a:solidFill>
                </a:rPr>
                <a:t>B</a:t>
              </a:r>
              <a:endParaRPr lang="en-US" i="1" dirty="0">
                <a:solidFill>
                  <a:srgbClr val="2A7E50"/>
                </a:solidFill>
              </a:endParaRPr>
            </a:p>
          </p:txBody>
        </p:sp>
      </p:grpSp>
      <p:pic>
        <p:nvPicPr>
          <p:cNvPr id="4" name="図 3" descr="2012-Aug-14-figur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0" y="4054201"/>
            <a:ext cx="3384376" cy="2428994"/>
          </a:xfrm>
          <a:prstGeom prst="rect">
            <a:avLst/>
          </a:prstGeom>
        </p:spPr>
      </p:pic>
      <p:sp>
        <p:nvSpPr>
          <p:cNvPr id="96" name="テキスト ボックス 95"/>
          <p:cNvSpPr txBox="1"/>
          <p:nvPr/>
        </p:nvSpPr>
        <p:spPr>
          <a:xfrm>
            <a:off x="3939608" y="5610726"/>
            <a:ext cx="4447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90"/>
                </a:solidFill>
                <a:latin typeface="+mn-lt"/>
              </a:rPr>
              <a:t>correlation between particles with same charges</a:t>
            </a:r>
            <a:endParaRPr kumimoji="1" lang="ja-JP" altLang="en-US" sz="16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3939608" y="4818638"/>
            <a:ext cx="4711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n>
                  <a:solidFill>
                    <a:srgbClr val="000090"/>
                  </a:solidFill>
                </a:ln>
                <a:noFill/>
                <a:latin typeface="+mn-lt"/>
              </a:rPr>
              <a:t>correlation between particles with different charges</a:t>
            </a:r>
            <a:endParaRPr kumimoji="1" lang="ja-JP" altLang="en-US" sz="1600" dirty="0">
              <a:ln>
                <a:solidFill>
                  <a:srgbClr val="000090"/>
                </a:solidFill>
              </a:ln>
              <a:noFill/>
              <a:latin typeface="+mn-lt"/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Informal Discussion at Sophia U. </a:t>
            </a:r>
            <a:r>
              <a:rPr lang="mr-IN" altLang="ja-JP" smtClean="0"/>
              <a:t>–</a:t>
            </a:r>
            <a:r>
              <a:rPr lang="en-US" altLang="ja-JP" smtClean="0"/>
              <a:t> Intense Magnetic Field Search - K.Shigaki</a:t>
            </a:r>
            <a:endParaRPr lang="ja-JP" altLang="ja-JP" dirty="0"/>
          </a:p>
        </p:txBody>
      </p:sp>
      <p:sp>
        <p:nvSpPr>
          <p:cNvPr id="101" name="スライド番号プレースホルダー 10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7</a:t>
            </a:fld>
            <a:r>
              <a:rPr lang="en-US" altLang="ja-JP" smtClean="0"/>
              <a:t>/16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90330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/>
              <a:t>a</a:t>
            </a:r>
            <a:r>
              <a:rPr kumimoji="1" lang="en-US" altLang="ja-JP" dirty="0" smtClean="0"/>
              <a:t>ssuming perfect alignment and distribution</a:t>
            </a:r>
          </a:p>
          <a:p>
            <a:pPr lvl="2"/>
            <a:endParaRPr kumimoji="1" lang="en-US" altLang="ja-JP" sz="1400" dirty="0" smtClean="0"/>
          </a:p>
          <a:p>
            <a:r>
              <a:rPr lang="en-US" altLang="ja-JP" dirty="0"/>
              <a:t>i</a:t>
            </a:r>
            <a:r>
              <a:rPr lang="en-US" altLang="ja-JP" dirty="0" smtClean="0"/>
              <a:t>f 1 domain,</a:t>
            </a:r>
            <a:r>
              <a:rPr lang="ja-JP" altLang="en-US" dirty="0" smtClean="0"/>
              <a:t> </a:t>
            </a:r>
            <a:r>
              <a:rPr lang="en-US" altLang="ja-JP" dirty="0" smtClean="0"/>
              <a:t>[(n</a:t>
            </a:r>
            <a:r>
              <a:rPr lang="en-US" altLang="ja-JP" baseline="-25000" dirty="0" smtClean="0">
                <a:latin typeface="Symbol" pitchFamily="18" charset="2"/>
              </a:rPr>
              <a:t>+</a:t>
            </a:r>
            <a:r>
              <a:rPr lang="en-US" altLang="ja-JP" baseline="30000" dirty="0" smtClean="0">
                <a:sym typeface="Symbol"/>
              </a:rPr>
              <a:t></a:t>
            </a:r>
            <a:r>
              <a:rPr lang="en-US" altLang="ja-JP" dirty="0" smtClean="0">
                <a:sym typeface="Symbol"/>
              </a:rPr>
              <a:t> </a:t>
            </a:r>
            <a:r>
              <a:rPr lang="en-US" altLang="ja-JP" dirty="0" smtClean="0">
                <a:latin typeface="Symbol" pitchFamily="18" charset="2"/>
                <a:sym typeface="Symbol"/>
              </a:rPr>
              <a:t>-</a:t>
            </a:r>
            <a:r>
              <a:rPr lang="en-US" altLang="ja-JP" dirty="0" smtClean="0">
                <a:sym typeface="Symbol"/>
              </a:rPr>
              <a:t> n</a:t>
            </a:r>
            <a:r>
              <a:rPr lang="en-US" altLang="ja-JP" baseline="-25000" dirty="0" smtClean="0">
                <a:latin typeface="Symbol" pitchFamily="18" charset="2"/>
              </a:rPr>
              <a:t>+</a:t>
            </a:r>
            <a:r>
              <a:rPr lang="en-US" altLang="ja-JP" baseline="30000" dirty="0" smtClean="0">
                <a:sym typeface="Symbol"/>
              </a:rPr>
              <a:t></a:t>
            </a:r>
            <a:r>
              <a:rPr lang="en-US" altLang="ja-JP" dirty="0" smtClean="0">
                <a:sym typeface="Symbol"/>
              </a:rPr>
              <a:t>)/</a:t>
            </a:r>
            <a:r>
              <a:rPr lang="en-US" altLang="ja-JP" dirty="0" smtClean="0"/>
              <a:t>(</a:t>
            </a:r>
            <a:r>
              <a:rPr lang="en-US" altLang="ja-JP" dirty="0"/>
              <a:t>n</a:t>
            </a:r>
            <a:r>
              <a:rPr lang="en-US" altLang="ja-JP" baseline="-25000" dirty="0">
                <a:latin typeface="Symbol" pitchFamily="18" charset="2"/>
              </a:rPr>
              <a:t>+</a:t>
            </a:r>
            <a:r>
              <a:rPr lang="en-US" altLang="ja-JP" baseline="30000" dirty="0">
                <a:sym typeface="Symbol"/>
              </a:rPr>
              <a:t></a:t>
            </a:r>
            <a:r>
              <a:rPr lang="en-US" altLang="ja-JP" dirty="0">
                <a:sym typeface="Symbol"/>
              </a:rPr>
              <a:t> </a:t>
            </a:r>
            <a:r>
              <a:rPr lang="en-US" altLang="ja-JP" dirty="0" smtClean="0">
                <a:latin typeface="Symbol" pitchFamily="18" charset="2"/>
                <a:sym typeface="Symbol"/>
              </a:rPr>
              <a:t>+</a:t>
            </a:r>
            <a:r>
              <a:rPr lang="en-US" altLang="ja-JP" dirty="0" smtClean="0">
                <a:sym typeface="Symbol"/>
              </a:rPr>
              <a:t> </a:t>
            </a:r>
            <a:r>
              <a:rPr lang="en-US" altLang="ja-JP" dirty="0">
                <a:sym typeface="Symbol"/>
              </a:rPr>
              <a:t>n</a:t>
            </a:r>
            <a:r>
              <a:rPr lang="en-US" altLang="ja-JP" baseline="-25000" dirty="0">
                <a:latin typeface="Symbol" pitchFamily="18" charset="2"/>
              </a:rPr>
              <a:t>+</a:t>
            </a:r>
            <a:r>
              <a:rPr lang="en-US" altLang="ja-JP" baseline="30000" dirty="0">
                <a:sym typeface="Symbol"/>
              </a:rPr>
              <a:t></a:t>
            </a:r>
            <a:r>
              <a:rPr lang="en-US" altLang="ja-JP" dirty="0" smtClean="0">
                <a:sym typeface="Symbol"/>
              </a:rPr>
              <a:t>)]</a:t>
            </a:r>
            <a:r>
              <a:rPr lang="en-US" altLang="ja-JP" baseline="30000" dirty="0" smtClean="0">
                <a:sym typeface="Symbol"/>
              </a:rPr>
              <a:t>2</a:t>
            </a:r>
            <a:r>
              <a:rPr lang="en-US" altLang="ja-JP" dirty="0" smtClean="0">
                <a:sym typeface="Symbol"/>
              </a:rPr>
              <a:t> is </a:t>
            </a:r>
            <a:r>
              <a:rPr lang="en-US" altLang="ja-JP" i="1" u="sng" dirty="0" smtClean="0">
                <a:sym typeface="Symbol"/>
              </a:rPr>
              <a:t>always</a:t>
            </a:r>
            <a:r>
              <a:rPr lang="en-US" altLang="ja-JP" dirty="0" smtClean="0">
                <a:sym typeface="Symbol"/>
              </a:rPr>
              <a:t> 1</a:t>
            </a:r>
          </a:p>
          <a:p>
            <a:r>
              <a:rPr lang="en-US" altLang="ja-JP" dirty="0">
                <a:sym typeface="Symbol"/>
              </a:rPr>
              <a:t>i</a:t>
            </a:r>
            <a:r>
              <a:rPr lang="en-US" altLang="ja-JP" dirty="0" smtClean="0">
                <a:sym typeface="Symbol"/>
              </a:rPr>
              <a:t>f 2, it is 1 (50%) or 0 (50%), </a:t>
            </a:r>
            <a:r>
              <a:rPr lang="en-US" altLang="ja-JP" i="1" dirty="0" smtClean="0">
                <a:sym typeface="Symbol"/>
              </a:rPr>
              <a:t>i.e. </a:t>
            </a:r>
            <a:r>
              <a:rPr lang="en-US" altLang="ja-JP" dirty="0" smtClean="0">
                <a:sym typeface="Symbol"/>
              </a:rPr>
              <a:t>average at 1/2</a:t>
            </a:r>
          </a:p>
          <a:p>
            <a:r>
              <a:rPr lang="en-US" altLang="ja-JP" dirty="0" smtClean="0"/>
              <a:t>if 3, it is 1 (25%) or 0.11 (75%)</a:t>
            </a:r>
            <a:r>
              <a:rPr lang="en-US" altLang="ja-JP" dirty="0" smtClean="0">
                <a:sym typeface="Symbol"/>
              </a:rPr>
              <a:t>, </a:t>
            </a:r>
            <a:r>
              <a:rPr lang="en-US" altLang="ja-JP" i="1" dirty="0" smtClean="0">
                <a:sym typeface="Symbol"/>
              </a:rPr>
              <a:t>i.e. </a:t>
            </a:r>
            <a:r>
              <a:rPr lang="en-US" altLang="ja-JP" dirty="0" smtClean="0">
                <a:sym typeface="Symbol"/>
              </a:rPr>
              <a:t>average at 1/3</a:t>
            </a:r>
            <a:endParaRPr lang="en-US" altLang="ja-JP" dirty="0" smtClean="0"/>
          </a:p>
          <a:p>
            <a:r>
              <a:rPr lang="en-US" altLang="ja-JP" dirty="0" smtClean="0"/>
              <a:t># domains </a:t>
            </a:r>
            <a:r>
              <a:rPr lang="en-US" altLang="ja-JP" dirty="0" smtClean="0">
                <a:sym typeface="Symbol"/>
              </a:rPr>
              <a:t> </a:t>
            </a:r>
            <a:r>
              <a:rPr lang="en-US" altLang="ja-JP" dirty="0" smtClean="0"/>
              <a:t>width of </a:t>
            </a:r>
            <a:r>
              <a:rPr lang="en-US" altLang="ja-JP" dirty="0"/>
              <a:t>[(n</a:t>
            </a:r>
            <a:r>
              <a:rPr lang="en-US" altLang="ja-JP" baseline="-25000" dirty="0">
                <a:latin typeface="Symbol" pitchFamily="18" charset="2"/>
              </a:rPr>
              <a:t>+</a:t>
            </a:r>
            <a:r>
              <a:rPr lang="en-US" altLang="ja-JP" baseline="30000" dirty="0">
                <a:sym typeface="Symbol"/>
              </a:rPr>
              <a:t></a:t>
            </a:r>
            <a:r>
              <a:rPr lang="en-US" altLang="ja-JP" dirty="0">
                <a:sym typeface="Symbol"/>
              </a:rPr>
              <a:t> </a:t>
            </a:r>
            <a:r>
              <a:rPr lang="en-US" altLang="ja-JP" dirty="0">
                <a:latin typeface="Symbol" pitchFamily="18" charset="2"/>
                <a:sym typeface="Symbol"/>
              </a:rPr>
              <a:t>-</a:t>
            </a:r>
            <a:r>
              <a:rPr lang="en-US" altLang="ja-JP" dirty="0">
                <a:sym typeface="Symbol"/>
              </a:rPr>
              <a:t> n</a:t>
            </a:r>
            <a:r>
              <a:rPr lang="en-US" altLang="ja-JP" baseline="-25000" dirty="0">
                <a:latin typeface="Symbol" pitchFamily="18" charset="2"/>
              </a:rPr>
              <a:t>+</a:t>
            </a:r>
            <a:r>
              <a:rPr lang="en-US" altLang="ja-JP" baseline="30000" dirty="0">
                <a:sym typeface="Symbol"/>
              </a:rPr>
              <a:t></a:t>
            </a:r>
            <a:r>
              <a:rPr lang="en-US" altLang="ja-JP" dirty="0">
                <a:sym typeface="Symbol"/>
              </a:rPr>
              <a:t>)/n</a:t>
            </a:r>
            <a:r>
              <a:rPr lang="en-US" altLang="ja-JP" baseline="-25000" dirty="0">
                <a:latin typeface="Symbol" pitchFamily="18" charset="2"/>
              </a:rPr>
              <a:t>+</a:t>
            </a:r>
            <a:r>
              <a:rPr lang="en-US" altLang="ja-JP" dirty="0">
                <a:sym typeface="Symbol"/>
              </a:rPr>
              <a:t>]</a:t>
            </a:r>
            <a:r>
              <a:rPr lang="en-US" altLang="ja-JP" baseline="30000" dirty="0">
                <a:sym typeface="Symbol"/>
              </a:rPr>
              <a:t>2</a:t>
            </a:r>
            <a:r>
              <a:rPr lang="en-US" altLang="ja-JP" dirty="0">
                <a:sym typeface="Symbol"/>
              </a:rPr>
              <a:t> </a:t>
            </a:r>
            <a:r>
              <a:rPr lang="en-US" altLang="ja-JP" dirty="0" smtClean="0">
                <a:sym typeface="Symbol"/>
              </a:rPr>
              <a:t>distribution</a:t>
            </a:r>
          </a:p>
          <a:p>
            <a:r>
              <a:rPr lang="en-US" altLang="ja-JP" dirty="0">
                <a:sym typeface="Symbol"/>
              </a:rPr>
              <a:t>l</a:t>
            </a:r>
            <a:r>
              <a:rPr lang="en-US" altLang="ja-JP" dirty="0" smtClean="0">
                <a:sym typeface="Symbol"/>
              </a:rPr>
              <a:t>arge N limit </a:t>
            </a:r>
            <a:r>
              <a:rPr lang="en-US" altLang="ja-JP" dirty="0">
                <a:sym typeface="Symbol"/>
              </a:rPr>
              <a:t></a:t>
            </a:r>
            <a:r>
              <a:rPr lang="en-US" altLang="ja-JP" dirty="0" smtClean="0">
                <a:sym typeface="Symbol"/>
              </a:rPr>
              <a:t> independent N particle production</a:t>
            </a:r>
          </a:p>
          <a:p>
            <a:pPr lvl="2"/>
            <a:endParaRPr lang="en-US" altLang="ja-JP" sz="1400" dirty="0" smtClean="0"/>
          </a:p>
          <a:p>
            <a:r>
              <a:rPr lang="en-US" altLang="ja-JP" dirty="0" smtClean="0"/>
              <a:t>btw </a:t>
            </a:r>
            <a:r>
              <a:rPr lang="en-US" altLang="ja-JP" dirty="0"/>
              <a:t>h</a:t>
            </a:r>
            <a:r>
              <a:rPr lang="en-US" altLang="ja-JP" dirty="0" smtClean="0"/>
              <a:t>ere, [(</a:t>
            </a:r>
            <a:r>
              <a:rPr lang="en-US" altLang="ja-JP" dirty="0"/>
              <a:t>n</a:t>
            </a:r>
            <a:r>
              <a:rPr lang="en-US" altLang="ja-JP" baseline="-25000" dirty="0">
                <a:latin typeface="Symbol" pitchFamily="18" charset="2"/>
              </a:rPr>
              <a:t>+</a:t>
            </a:r>
            <a:r>
              <a:rPr lang="en-US" altLang="ja-JP" baseline="30000" dirty="0">
                <a:sym typeface="Symbol"/>
              </a:rPr>
              <a:t></a:t>
            </a:r>
            <a:r>
              <a:rPr lang="en-US" altLang="ja-JP" dirty="0">
                <a:sym typeface="Symbol"/>
              </a:rPr>
              <a:t> </a:t>
            </a:r>
            <a:r>
              <a:rPr lang="en-US" altLang="ja-JP" dirty="0">
                <a:latin typeface="Symbol" pitchFamily="18" charset="2"/>
                <a:sym typeface="Symbol"/>
              </a:rPr>
              <a:t>-</a:t>
            </a:r>
            <a:r>
              <a:rPr lang="en-US" altLang="ja-JP" dirty="0">
                <a:sym typeface="Symbol"/>
              </a:rPr>
              <a:t> </a:t>
            </a:r>
            <a:r>
              <a:rPr lang="en-US" altLang="ja-JP" dirty="0" smtClean="0">
                <a:sym typeface="Symbol"/>
              </a:rPr>
              <a:t>n</a:t>
            </a:r>
            <a:r>
              <a:rPr lang="en-US" altLang="ja-JP" baseline="-25000" dirty="0" smtClean="0">
                <a:latin typeface="Symbol" pitchFamily="18" charset="2"/>
              </a:rPr>
              <a:t>-</a:t>
            </a:r>
            <a:r>
              <a:rPr lang="en-US" altLang="ja-JP" baseline="30000" dirty="0" smtClean="0">
                <a:sym typeface="Symbol"/>
              </a:rPr>
              <a:t></a:t>
            </a:r>
            <a:r>
              <a:rPr lang="en-US" altLang="ja-JP" dirty="0" smtClean="0">
                <a:sym typeface="Symbol"/>
              </a:rPr>
              <a:t>)/</a:t>
            </a:r>
            <a:r>
              <a:rPr lang="en-US" altLang="ja-JP" dirty="0" smtClean="0"/>
              <a:t>(</a:t>
            </a:r>
            <a:r>
              <a:rPr lang="en-US" altLang="ja-JP" dirty="0"/>
              <a:t>n</a:t>
            </a:r>
            <a:r>
              <a:rPr lang="en-US" altLang="ja-JP" baseline="-25000" dirty="0">
                <a:latin typeface="Symbol" pitchFamily="18" charset="2"/>
              </a:rPr>
              <a:t>+</a:t>
            </a:r>
            <a:r>
              <a:rPr lang="en-US" altLang="ja-JP" baseline="30000" dirty="0">
                <a:sym typeface="Symbol"/>
              </a:rPr>
              <a:t></a:t>
            </a:r>
            <a:r>
              <a:rPr lang="en-US" altLang="ja-JP" dirty="0">
                <a:sym typeface="Symbol"/>
              </a:rPr>
              <a:t> </a:t>
            </a:r>
            <a:r>
              <a:rPr lang="en-US" altLang="ja-JP" dirty="0" smtClean="0">
                <a:latin typeface="Symbol" pitchFamily="18" charset="2"/>
                <a:sym typeface="Symbol"/>
              </a:rPr>
              <a:t>+</a:t>
            </a:r>
            <a:r>
              <a:rPr lang="en-US" altLang="ja-JP" dirty="0" smtClean="0">
                <a:sym typeface="Symbol"/>
              </a:rPr>
              <a:t> </a:t>
            </a:r>
            <a:r>
              <a:rPr lang="en-US" altLang="ja-JP" dirty="0">
                <a:sym typeface="Symbol"/>
              </a:rPr>
              <a:t>n</a:t>
            </a:r>
            <a:r>
              <a:rPr lang="en-US" altLang="ja-JP" baseline="-25000" dirty="0">
                <a:latin typeface="Symbol" pitchFamily="18" charset="2"/>
              </a:rPr>
              <a:t>-</a:t>
            </a:r>
            <a:r>
              <a:rPr lang="en-US" altLang="ja-JP" baseline="30000" dirty="0">
                <a:sym typeface="Symbol"/>
              </a:rPr>
              <a:t></a:t>
            </a:r>
            <a:r>
              <a:rPr lang="en-US" altLang="ja-JP" dirty="0" smtClean="0">
                <a:sym typeface="Symbol"/>
              </a:rPr>
              <a:t>)]</a:t>
            </a:r>
            <a:r>
              <a:rPr lang="en-US" altLang="ja-JP" baseline="30000" dirty="0" smtClean="0">
                <a:sym typeface="Symbol"/>
              </a:rPr>
              <a:t>2</a:t>
            </a:r>
            <a:r>
              <a:rPr lang="en-US" altLang="ja-JP" dirty="0" smtClean="0">
                <a:sym typeface="Symbol"/>
              </a:rPr>
              <a:t> </a:t>
            </a:r>
            <a:r>
              <a:rPr lang="en-US" altLang="ja-JP" dirty="0">
                <a:sym typeface="Symbol"/>
              </a:rPr>
              <a:t>is </a:t>
            </a:r>
            <a:r>
              <a:rPr lang="en-US" altLang="ja-JP" i="1" u="sng" dirty="0">
                <a:sym typeface="Symbol"/>
              </a:rPr>
              <a:t>always</a:t>
            </a:r>
            <a:r>
              <a:rPr lang="en-US" altLang="ja-JP" dirty="0">
                <a:sym typeface="Symbol"/>
              </a:rPr>
              <a:t> </a:t>
            </a:r>
            <a:r>
              <a:rPr lang="en-US" altLang="ja-JP" dirty="0" smtClean="0">
                <a:sym typeface="Symbol"/>
              </a:rPr>
              <a:t>0</a:t>
            </a:r>
          </a:p>
          <a:p>
            <a:pPr lvl="1"/>
            <a:r>
              <a:rPr lang="en-US" altLang="ja-JP" dirty="0">
                <a:sym typeface="Symbol"/>
              </a:rPr>
              <a:t>n</a:t>
            </a:r>
            <a:r>
              <a:rPr lang="en-US" altLang="ja-JP" dirty="0" smtClean="0">
                <a:sym typeface="Symbol"/>
              </a:rPr>
              <a:t>ote this </a:t>
            </a:r>
            <a:r>
              <a:rPr lang="en-US" altLang="ja-JP" i="1" u="sng" dirty="0" smtClean="0">
                <a:sym typeface="Symbol"/>
              </a:rPr>
              <a:t>does</a:t>
            </a:r>
            <a:r>
              <a:rPr lang="en-US" altLang="ja-JP" dirty="0" smtClean="0">
                <a:sym typeface="Symbol"/>
              </a:rPr>
              <a:t> mean correlation</a:t>
            </a:r>
          </a:p>
          <a:p>
            <a:r>
              <a:rPr lang="en-US" altLang="ja-JP" dirty="0">
                <a:sym typeface="Symbol"/>
              </a:rPr>
              <a:t>large N limit </a:t>
            </a:r>
            <a:r>
              <a:rPr lang="en-US" altLang="ja-JP" dirty="0" smtClean="0">
                <a:sym typeface="Symbol"/>
              </a:rPr>
              <a:t> </a:t>
            </a:r>
            <a:r>
              <a:rPr lang="en-US" altLang="ja-JP" dirty="0">
                <a:sym typeface="Symbol"/>
              </a:rPr>
              <a:t>independent N particle </a:t>
            </a:r>
            <a:r>
              <a:rPr lang="en-US" altLang="ja-JP" dirty="0" smtClean="0">
                <a:sym typeface="Symbol"/>
              </a:rPr>
              <a:t>production</a:t>
            </a:r>
            <a:endParaRPr lang="en-US" altLang="ja-JP" dirty="0">
              <a:sym typeface="Symbol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LPV Domain Size and Observables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28 April 2018</a:t>
            </a:r>
            <a:endParaRPr lang="ja-JP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Informal Discussion at Sophia U. </a:t>
            </a:r>
            <a:r>
              <a:rPr lang="mr-IN" altLang="ja-JP" smtClean="0"/>
              <a:t>–</a:t>
            </a:r>
            <a:r>
              <a:rPr lang="en-US" altLang="ja-JP" smtClean="0"/>
              <a:t> Intense Magnetic Field Search - K.Shigaki</a:t>
            </a:r>
            <a:endParaRPr lang="ja-JP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8</a:t>
            </a:fld>
            <a:r>
              <a:rPr lang="en-US" altLang="ja-JP" smtClean="0"/>
              <a:t>/16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33703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6"/>
</p:tagLst>
</file>

<file path=ppt/theme/theme1.xml><?xml version="1.0" encoding="utf-8"?>
<a:theme xmlns:a="http://schemas.openxmlformats.org/drawingml/2006/main" name="newstyle">
  <a:themeElements>
    <a:clrScheme name="TG-globalround_TP0111821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99"/>
      </a:accent1>
      <a:accent2>
        <a:srgbClr val="0C3CA6"/>
      </a:accent2>
      <a:accent3>
        <a:srgbClr val="FFFFFF"/>
      </a:accent3>
      <a:accent4>
        <a:srgbClr val="000000"/>
      </a:accent4>
      <a:accent5>
        <a:srgbClr val="AAAACA"/>
      </a:accent5>
      <a:accent6>
        <a:srgbClr val="0A3596"/>
      </a:accent6>
      <a:hlink>
        <a:srgbClr val="CCCCFF"/>
      </a:hlink>
      <a:folHlink>
        <a:srgbClr val="B2B2B2"/>
      </a:folHlink>
    </a:clrScheme>
    <a:fontScheme name="ユーザー定義 1">
      <a:majorFont>
        <a:latin typeface="Franklin Gothic Medium"/>
        <a:ea typeface="ＭＳ Ｐゴシック"/>
        <a:cs typeface=""/>
      </a:majorFont>
      <a:minorFont>
        <a:latin typeface="Franklin Gothic Medium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G-globalround_TP011182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99"/>
        </a:accent1>
        <a:accent2>
          <a:srgbClr val="0C3CA6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A3596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globalround_TP0111821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0066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B8AAB8"/>
        </a:accent5>
        <a:accent6>
          <a:srgbClr val="E74848"/>
        </a:accent6>
        <a:hlink>
          <a:srgbClr val="FF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globalround_TP0111821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38498</TotalTime>
  <Words>1588</Words>
  <Application>Microsoft Macintosh PowerPoint</Application>
  <PresentationFormat>画面に合わせる (4:3)</PresentationFormat>
  <Paragraphs>267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newstyle</vt:lpstr>
      <vt:lpstr>高エネルギー原子核偏芯衝突 における 宇宙最高強度磁場生成検出 に向けて</vt:lpstr>
      <vt:lpstr>Presentation Outline</vt:lpstr>
      <vt:lpstr>Pb-Pb at Highest Ever Energy</vt:lpstr>
      <vt:lpstr>Hotter, Larger, Longer-Lived, and Purer</vt:lpstr>
      <vt:lpstr>Playground with Extreme Conditions</vt:lpstr>
      <vt:lpstr>Ultra-Intense Magnetic Field</vt:lpstr>
      <vt:lpstr>Critical Magnetic Field</vt:lpstr>
      <vt:lpstr>Chiral Magnetic Effects</vt:lpstr>
      <vt:lpstr>LPV Domain Size and Observables</vt:lpstr>
      <vt:lpstr>Dominant Spectator Contribution</vt:lpstr>
      <vt:lpstr>How About Participant Contribution?</vt:lpstr>
      <vt:lpstr>Experimental Probes of Intense Field</vt:lpstr>
      <vt:lpstr>Proposal 1. Direct Photon Anisotropy</vt:lpstr>
      <vt:lpstr>Proposal 2. Direct Photon Polarization</vt:lpstr>
      <vt:lpstr>Proposal 3. Femto-Spectrometer</vt:lpstr>
      <vt:lpstr>Key Issue: Significance, i.e. Statistics</vt:lpstr>
      <vt:lpstr>Summary and Concluding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 of Hot Partonic Matter at LHC-ALICE</dc:title>
  <dc:creator>Kenta Shigaki</dc:creator>
  <cp:lastModifiedBy>Shigaki Kenta</cp:lastModifiedBy>
  <cp:revision>1053</cp:revision>
  <cp:lastPrinted>2018-04-24T08:51:45Z</cp:lastPrinted>
  <dcterms:created xsi:type="dcterms:W3CDTF">2008-03-11T09:51:31Z</dcterms:created>
  <dcterms:modified xsi:type="dcterms:W3CDTF">2018-04-27T23:09:00Z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TC011182191041</vt:lpwstr>
  </property>
</Properties>
</file>