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353" r:id="rId1"/>
  </p:sldMasterIdLst>
  <p:notesMasterIdLst>
    <p:notesMasterId r:id="rId33"/>
  </p:notesMasterIdLst>
  <p:handoutMasterIdLst>
    <p:handoutMasterId r:id="rId34"/>
  </p:handoutMasterIdLst>
  <p:sldIdLst>
    <p:sldId id="452" r:id="rId2"/>
    <p:sldId id="869" r:id="rId3"/>
    <p:sldId id="845" r:id="rId4"/>
    <p:sldId id="846" r:id="rId5"/>
    <p:sldId id="847" r:id="rId6"/>
    <p:sldId id="886" r:id="rId7"/>
    <p:sldId id="873" r:id="rId8"/>
    <p:sldId id="854" r:id="rId9"/>
    <p:sldId id="871" r:id="rId10"/>
    <p:sldId id="887" r:id="rId11"/>
    <p:sldId id="888" r:id="rId12"/>
    <p:sldId id="889" r:id="rId13"/>
    <p:sldId id="890" r:id="rId14"/>
    <p:sldId id="891" r:id="rId15"/>
    <p:sldId id="892" r:id="rId16"/>
    <p:sldId id="893" r:id="rId17"/>
    <p:sldId id="877" r:id="rId18"/>
    <p:sldId id="858" r:id="rId19"/>
    <p:sldId id="907" r:id="rId20"/>
    <p:sldId id="909" r:id="rId21"/>
    <p:sldId id="879" r:id="rId22"/>
    <p:sldId id="911" r:id="rId23"/>
    <p:sldId id="912" r:id="rId24"/>
    <p:sldId id="868" r:id="rId25"/>
    <p:sldId id="881" r:id="rId26"/>
    <p:sldId id="882" r:id="rId27"/>
    <p:sldId id="883" r:id="rId28"/>
    <p:sldId id="884" r:id="rId29"/>
    <p:sldId id="885" r:id="rId30"/>
    <p:sldId id="905" r:id="rId31"/>
    <p:sldId id="897" r:id="rId32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80"/>
    <a:srgbClr val="608020"/>
    <a:srgbClr val="0000FF"/>
    <a:srgbClr val="FF00FF"/>
    <a:srgbClr val="80601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 autoAdjust="0"/>
    <p:restoredTop sz="93342" autoAdjust="0"/>
  </p:normalViewPr>
  <p:slideViewPr>
    <p:cSldViewPr>
      <p:cViewPr varScale="1">
        <p:scale>
          <a:sx n="106" d="100"/>
          <a:sy n="106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4763" y="2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DB502B2-155D-450A-B178-5C318961021B}" type="datetimeFigureOut">
              <a:rPr lang="ja-JP" altLang="en-US"/>
              <a:pPr>
                <a:defRPr/>
              </a:pPr>
              <a:t>19/01/14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1" y="9371014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4763" y="9371014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9D3D0BE-4BF6-441C-B760-E1C5DA6BB9F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52382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2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B57F0B3-9ED3-413F-B941-718424E65A29}" type="datetimeFigureOut">
              <a:rPr lang="ja-JP" altLang="en-US"/>
              <a:pPr>
                <a:defRPr/>
              </a:pPr>
              <a:t>19/01/14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371014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4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1B5CCC1-7F5C-463E-B119-C5B32ECCB89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6379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9144000" cy="33575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charset="-128"/>
              <a:cs typeface="ＭＳ Ｐゴシック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2965450"/>
            <a:ext cx="9144000" cy="863600"/>
            <a:chOff x="0" y="1868"/>
            <a:chExt cx="5760" cy="54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>
              <a:off x="0" y="2064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>
              <a:off x="2592" y="1868"/>
              <a:ext cx="576" cy="544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8" name="Picture 6" descr="g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67" y="1935"/>
              <a:ext cx="425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81200" y="914400"/>
            <a:ext cx="5181600" cy="5026025"/>
            <a:chOff x="1248" y="576"/>
            <a:chExt cx="3264" cy="3166"/>
          </a:xfrm>
        </p:grpSpPr>
        <p:sp>
          <p:nvSpPr>
            <p:cNvPr id="10" name="Oval 8"/>
            <p:cNvSpPr>
              <a:spLocks noChangeArrowheads="1"/>
            </p:cNvSpPr>
            <p:nvPr userDrawn="1"/>
          </p:nvSpPr>
          <p:spPr bwMode="ltGray">
            <a:xfrm>
              <a:off x="2352" y="1656"/>
              <a:ext cx="1056" cy="1008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 userDrawn="1"/>
          </p:nvSpPr>
          <p:spPr bwMode="ltGray">
            <a:xfrm>
              <a:off x="2112" y="1430"/>
              <a:ext cx="1536" cy="142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ltGray">
            <a:xfrm>
              <a:off x="1776" y="1050"/>
              <a:ext cx="2208" cy="2190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 userDrawn="1"/>
          </p:nvSpPr>
          <p:spPr bwMode="ltGray">
            <a:xfrm>
              <a:off x="1248" y="576"/>
              <a:ext cx="3264" cy="316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1773238"/>
            <a:ext cx="7993062" cy="792162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ja-JP" altLang="en-US"/>
              <a:t>マスタ タイトルの書式設定</a:t>
            </a:r>
            <a:endParaRPr lang="ja-JP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4357694"/>
            <a:ext cx="4321175" cy="17764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/>
            </a:lvl1pPr>
          </a:lstStyle>
          <a:p>
            <a:r>
              <a:rPr lang="ja-JP" altLang="en-US"/>
              <a:t>マスタ サブタイトルの書式設定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30044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28th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7DB717-6C56-6046-8EDD-4D1C6E922885}" type="slidenum">
              <a:rPr lang="ja-JP" altLang="en-US">
                <a:solidFill>
                  <a:srgbClr val="000000"/>
                </a:solidFill>
                <a:latin typeface="Franklin Gothic Medium"/>
              </a:rPr>
              <a:pPr>
                <a:defRPr/>
              </a:pPr>
              <a:t>‹#›</a:t>
            </a:fld>
            <a:r>
              <a:rPr lang="en-US" altLang="ja-JP">
                <a:solidFill>
                  <a:srgbClr val="000000"/>
                </a:solidFill>
                <a:latin typeface="Franklin Gothic Medium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5871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4225" cy="6310313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1863" cy="6310313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28th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D868AC-1D7A-2446-91D5-5042C293B275}" type="slidenum">
              <a:rPr lang="ja-JP" altLang="en-US">
                <a:solidFill>
                  <a:srgbClr val="000000"/>
                </a:solidFill>
                <a:latin typeface="Franklin Gothic Medium"/>
              </a:rPr>
              <a:pPr>
                <a:defRPr/>
              </a:pPr>
              <a:t>‹#›</a:t>
            </a:fld>
            <a:r>
              <a:rPr lang="en-US" altLang="ja-JP">
                <a:solidFill>
                  <a:srgbClr val="000000"/>
                </a:solidFill>
                <a:latin typeface="Franklin Gothic Medium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358771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28th Heavy Ion Pub at Nara Women’s Univ. / Intense Magnetic Field Search / K. Shigaki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0F1A9E-5CC5-5D4F-ABB9-496C1D8E1F7E}" type="slidenum">
              <a:rPr lang="ja-JP" altLang="en-US">
                <a:solidFill>
                  <a:srgbClr val="000000"/>
                </a:solidFill>
                <a:latin typeface="Franklin Gothic Medium"/>
              </a:rPr>
              <a:pPr>
                <a:defRPr/>
              </a:pPr>
              <a:t>‹#›</a:t>
            </a:fld>
            <a:r>
              <a:rPr lang="en-US" altLang="ja-JP">
                <a:solidFill>
                  <a:srgbClr val="000000"/>
                </a:solidFill>
                <a:latin typeface="Franklin Gothic Medium"/>
              </a:rPr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347432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28th Heavy Ion Pub at Nara Women’s Univ. / Intense Magnetic Field Search / K. Shigaki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BE1466-ACF0-6A49-89EB-489B16556025}" type="slidenum">
              <a:rPr lang="ja-JP" altLang="en-US">
                <a:solidFill>
                  <a:srgbClr val="000000"/>
                </a:solidFill>
                <a:latin typeface="Franklin Gothic Medium"/>
              </a:rPr>
              <a:pPr>
                <a:defRPr/>
              </a:pPr>
              <a:t>‹#›</a:t>
            </a:fld>
            <a:r>
              <a:rPr lang="en-US" altLang="ja-JP">
                <a:solidFill>
                  <a:srgbClr val="000000"/>
                </a:solidFill>
                <a:latin typeface="Franklin Gothic Medium"/>
              </a:rPr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1721197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28th Heavy Ion Pub at Nara Women’s Univ. / Intense Magnetic Field Search / K. Shigaki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0327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9E7B31-B77A-4743-A0B9-D03D2BC887CA}" type="slidenum">
              <a:rPr lang="ja-JP" altLang="en-US">
                <a:solidFill>
                  <a:srgbClr val="000000"/>
                </a:solidFill>
                <a:latin typeface="Franklin Gothic Medium"/>
              </a:rPr>
              <a:pPr>
                <a:defRPr/>
              </a:pPr>
              <a:t>‹#›</a:t>
            </a:fld>
            <a:r>
              <a:rPr lang="en-US" altLang="ja-JP">
                <a:solidFill>
                  <a:srgbClr val="000000"/>
                </a:solidFill>
                <a:latin typeface="Franklin Gothic Medium"/>
              </a:rPr>
              <a:t>/20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47866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>
            <a:lvl1pPr>
              <a:defRPr sz="2800" b="0">
                <a:solidFill>
                  <a:srgbClr val="806010"/>
                </a:solidFill>
              </a:defRPr>
            </a:lvl1pPr>
            <a:lvl2pPr>
              <a:defRPr sz="2400" b="0">
                <a:solidFill>
                  <a:srgbClr val="000080"/>
                </a:solidFill>
              </a:defRPr>
            </a:lvl2pPr>
            <a:lvl3pPr>
              <a:defRPr sz="2000" b="0">
                <a:solidFill>
                  <a:srgbClr val="608020"/>
                </a:solidFill>
              </a:defRPr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7413" y="6453188"/>
            <a:ext cx="1164307" cy="28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10 January 2019</a:t>
            </a:r>
            <a:endParaRPr lang="ja-JP" altLang="ja-JP" dirty="0"/>
          </a:p>
        </p:txBody>
      </p:sp>
      <p:sp>
        <p:nvSpPr>
          <p:cNvPr id="1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7704" y="6453188"/>
            <a:ext cx="5666258" cy="28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>
                <a:latin typeface="Verdan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28th Heavy Ion Pub at Nara Women’s Univ. / Intense Magnetic Field Search / K. Shigaki</a:t>
            </a:r>
            <a:endParaRPr lang="ja-JP" altLang="ja-JP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2320" y="6453188"/>
            <a:ext cx="640755" cy="28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/>
              <a:t>/16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55707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>
            <a:lvl1pPr>
              <a:defRPr sz="2800" b="0">
                <a:solidFill>
                  <a:srgbClr val="806010"/>
                </a:solidFill>
              </a:defRPr>
            </a:lvl1pPr>
            <a:lvl2pPr>
              <a:defRPr sz="2400" b="0">
                <a:solidFill>
                  <a:srgbClr val="000080"/>
                </a:solidFill>
              </a:defRPr>
            </a:lvl2pPr>
            <a:lvl3pPr>
              <a:defRPr sz="2000" b="0">
                <a:solidFill>
                  <a:srgbClr val="608020"/>
                </a:solidFill>
              </a:defRPr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57200" y="0"/>
            <a:ext cx="7571184" cy="836613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00237" y="6453188"/>
            <a:ext cx="1151483" cy="28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1720" y="6453188"/>
            <a:ext cx="5976268" cy="28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 dirty="0" smtClean="0">
                <a:latin typeface="Verdana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28</a:t>
            </a:r>
            <a:r>
              <a:rPr lang="en-US" altLang="ja-JP" baseline="30000" dirty="0">
                <a:solidFill>
                  <a:srgbClr val="000000"/>
                </a:solidFill>
              </a:rPr>
              <a:t>th</a:t>
            </a:r>
            <a:r>
              <a:rPr lang="en-US" altLang="ja-JP" dirty="0">
                <a:solidFill>
                  <a:srgbClr val="000000"/>
                </a:solidFill>
              </a:rPr>
              <a:t> Heavy Ion Pub at Nara Women’s Univ. / Intense Magnetic Field Search / K. Shigaki</a:t>
            </a:r>
          </a:p>
        </p:txBody>
      </p:sp>
      <p:sp>
        <p:nvSpPr>
          <p:cNvPr id="13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384" y="6453188"/>
            <a:ext cx="791766" cy="28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+mn-lt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r>
              <a:rPr lang="en-US" altLang="ja-JP" dirty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59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28th Heavy Ion Pub at Nara Women’s Univ. / Intense Magnetic Field Search / K. Shigaki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242BD9-CDFA-D448-ADF2-A4F5C2D0915E}" type="slidenum">
              <a:rPr lang="ja-JP" altLang="en-US">
                <a:solidFill>
                  <a:srgbClr val="000000"/>
                </a:solidFill>
                <a:latin typeface="Franklin Gothic Medium"/>
              </a:rPr>
              <a:pPr>
                <a:defRPr/>
              </a:pPr>
              <a:t>‹#›</a:t>
            </a:fld>
            <a:r>
              <a:rPr lang="en-US" altLang="ja-JP">
                <a:solidFill>
                  <a:srgbClr val="000000"/>
                </a:solidFill>
                <a:latin typeface="Franklin Gothic Medium"/>
              </a:rPr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3604961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22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850" y="1341438"/>
            <a:ext cx="4033838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28th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7F892F-6DFA-0441-B0F7-C3B6CAD1F9BC}" type="slidenum">
              <a:rPr lang="ja-JP" altLang="en-US">
                <a:solidFill>
                  <a:srgbClr val="000000"/>
                </a:solidFill>
                <a:latin typeface="Franklin Gothic Medium"/>
              </a:rPr>
              <a:pPr>
                <a:defRPr/>
              </a:pPr>
              <a:t>‹#›</a:t>
            </a:fld>
            <a:r>
              <a:rPr lang="en-US" altLang="ja-JP">
                <a:solidFill>
                  <a:srgbClr val="000000"/>
                </a:solidFill>
                <a:latin typeface="Franklin Gothic Medium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257232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28th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BC95E7-4244-7149-8394-323503B615C8}" type="slidenum">
              <a:rPr lang="ja-JP" altLang="en-US">
                <a:solidFill>
                  <a:srgbClr val="000000"/>
                </a:solidFill>
                <a:latin typeface="Franklin Gothic Medium"/>
              </a:rPr>
              <a:pPr>
                <a:defRPr/>
              </a:pPr>
              <a:t>‹#›</a:t>
            </a:fld>
            <a:r>
              <a:rPr lang="en-US" altLang="ja-JP">
                <a:solidFill>
                  <a:srgbClr val="000000"/>
                </a:solidFill>
                <a:latin typeface="Franklin Gothic Medium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2697964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28th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15745B-44CD-1B4C-8B18-F2D37D714529}" type="slidenum">
              <a:rPr lang="ja-JP" altLang="en-US">
                <a:solidFill>
                  <a:srgbClr val="000000"/>
                </a:solidFill>
                <a:latin typeface="Franklin Gothic Medium"/>
              </a:rPr>
              <a:pPr>
                <a:defRPr/>
              </a:pPr>
              <a:t>‹#›</a:t>
            </a:fld>
            <a:r>
              <a:rPr lang="en-US" altLang="ja-JP">
                <a:solidFill>
                  <a:srgbClr val="000000"/>
                </a:solidFill>
                <a:latin typeface="Franklin Gothic Medium"/>
              </a:rPr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383049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28th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99DC4D-8831-6640-8EF6-DC5F2FED042D}" type="slidenum">
              <a:rPr lang="ja-JP" altLang="en-US">
                <a:solidFill>
                  <a:srgbClr val="000000"/>
                </a:solidFill>
                <a:latin typeface="Franklin Gothic Medium"/>
              </a:rPr>
              <a:pPr>
                <a:defRPr/>
              </a:pPr>
              <a:t>‹#›</a:t>
            </a:fld>
            <a:r>
              <a:rPr lang="en-US" altLang="ja-JP">
                <a:solidFill>
                  <a:srgbClr val="000000"/>
                </a:solidFill>
                <a:latin typeface="Franklin Gothic Medium"/>
              </a:rPr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137881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28th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045848-757E-EE49-909D-5336CAA147D0}" type="slidenum">
              <a:rPr lang="ja-JP" altLang="en-US">
                <a:solidFill>
                  <a:srgbClr val="000000"/>
                </a:solidFill>
                <a:latin typeface="Franklin Gothic Medium"/>
              </a:rPr>
              <a:pPr>
                <a:defRPr/>
              </a:pPr>
              <a:t>‹#›</a:t>
            </a:fld>
            <a:r>
              <a:rPr lang="en-US" altLang="ja-JP">
                <a:solidFill>
                  <a:srgbClr val="000000"/>
                </a:solidFill>
                <a:latin typeface="Franklin Gothic Medium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414584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28th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7CBF43-6A7D-BC44-9DBF-1D8A7E53A4DB}" type="slidenum">
              <a:rPr lang="ja-JP" altLang="en-US">
                <a:solidFill>
                  <a:srgbClr val="000000"/>
                </a:solidFill>
                <a:latin typeface="Franklin Gothic Medium"/>
              </a:rPr>
              <a:pPr>
                <a:defRPr/>
              </a:pPr>
              <a:t>‹#›</a:t>
            </a:fld>
            <a:r>
              <a:rPr lang="en-US" altLang="ja-JP">
                <a:solidFill>
                  <a:srgbClr val="000000"/>
                </a:solidFill>
                <a:latin typeface="Franklin Gothic Medium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5198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charset="-128"/>
              <a:cs typeface="ＭＳ Ｐゴシック" charset="0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gray">
          <a:xfrm>
            <a:off x="0" y="838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Oval 4"/>
          <p:cNvSpPr>
            <a:spLocks noChangeArrowheads="1"/>
          </p:cNvSpPr>
          <p:nvPr/>
        </p:nvSpPr>
        <p:spPr bwMode="gray">
          <a:xfrm>
            <a:off x="8001000" y="457200"/>
            <a:ext cx="838200" cy="838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030" name="Picture 5" descr="g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560388"/>
            <a:ext cx="619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62800" y="-381000"/>
            <a:ext cx="2514600" cy="2514600"/>
            <a:chOff x="4512" y="-240"/>
            <a:chExt cx="1584" cy="1584"/>
          </a:xfrm>
        </p:grpSpPr>
        <p:sp>
          <p:nvSpPr>
            <p:cNvPr id="1037" name="Oval 7"/>
            <p:cNvSpPr>
              <a:spLocks noChangeArrowheads="1"/>
            </p:cNvSpPr>
            <p:nvPr userDrawn="1"/>
          </p:nvSpPr>
          <p:spPr bwMode="ltGray">
            <a:xfrm>
              <a:off x="4931" y="187"/>
              <a:ext cx="746" cy="71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8" name="Oval 8"/>
            <p:cNvSpPr>
              <a:spLocks noChangeArrowheads="1"/>
            </p:cNvSpPr>
            <p:nvPr userDrawn="1"/>
          </p:nvSpPr>
          <p:spPr bwMode="ltGray">
            <a:xfrm>
              <a:off x="4768" y="-3"/>
              <a:ext cx="1072" cy="109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9" name="Oval 9"/>
            <p:cNvSpPr>
              <a:spLocks noChangeArrowheads="1"/>
            </p:cNvSpPr>
            <p:nvPr userDrawn="1"/>
          </p:nvSpPr>
          <p:spPr bwMode="ltGray">
            <a:xfrm>
              <a:off x="4512" y="-240"/>
              <a:ext cx="1584" cy="158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3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4279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en-US"/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184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en-US" dirty="0"/>
          </a:p>
        </p:txBody>
      </p:sp>
      <p:sp>
        <p:nvSpPr>
          <p:cNvPr id="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00237" y="6453188"/>
            <a:ext cx="1151483" cy="28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1720" y="6453188"/>
            <a:ext cx="5976268" cy="28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 dirty="0" smtClean="0">
                <a:latin typeface="Verdana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28</a:t>
            </a:r>
            <a:r>
              <a:rPr lang="en-US" altLang="ja-JP" baseline="30000" dirty="0">
                <a:solidFill>
                  <a:srgbClr val="000000"/>
                </a:solidFill>
              </a:rPr>
              <a:t>th</a:t>
            </a:r>
            <a:r>
              <a:rPr lang="en-US" altLang="ja-JP" dirty="0">
                <a:solidFill>
                  <a:srgbClr val="000000"/>
                </a:solidFill>
              </a:rPr>
              <a:t> Heavy Ion Pub at Nara Women’s Univ. / Intense Magnetic Field Search / K. Shigaki</a:t>
            </a:r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384" y="6453188"/>
            <a:ext cx="791766" cy="28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+mn-lt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r>
              <a:rPr lang="en-US" altLang="ja-JP" dirty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107" y="6229082"/>
            <a:ext cx="617667" cy="61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7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  <p:sldLayoutId id="2147484365" r:id="rId12"/>
    <p:sldLayoutId id="2147484366" r:id="rId13"/>
    <p:sldLayoutId id="2147484367" r:id="rId14"/>
    <p:sldLayoutId id="2147484342" r:id="rId15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n"/>
        <a:defRPr kumimoji="1" sz="24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w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73775"/>
            <a:ext cx="9144000" cy="1899421"/>
          </a:xfrm>
        </p:spPr>
        <p:txBody>
          <a:bodyPr/>
          <a:lstStyle/>
          <a:p>
            <a:pPr eaLnBrk="1" hangingPunct="1"/>
            <a:r>
              <a:rPr lang="ja-JP" altLang="en-US" sz="4000" dirty="0"/>
              <a:t>高エネルギー原子核偏芯衝突</a:t>
            </a:r>
            <a:r>
              <a:rPr lang="en-US" altLang="ja-JP" sz="4000" dirty="0"/>
              <a:t> </a:t>
            </a:r>
            <a:r>
              <a:rPr lang="ja-JP" altLang="en-US" sz="2400" dirty="0"/>
              <a:t>における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ja-JP" altLang="en-US" sz="4000" dirty="0"/>
              <a:t>高強度磁場生成</a:t>
            </a:r>
            <a:r>
              <a:rPr lang="en-US" altLang="ja-JP" sz="2400" dirty="0"/>
              <a:t> </a:t>
            </a:r>
            <a:r>
              <a:rPr lang="ja-JP" altLang="en-US" sz="2400" dirty="0"/>
              <a:t>の</a:t>
            </a:r>
            <a:r>
              <a:rPr lang="en-US" altLang="ja-JP" sz="2400" dirty="0"/>
              <a:t> </a:t>
            </a:r>
            <a:r>
              <a:rPr lang="ja-JP" altLang="en-US" sz="4000" dirty="0"/>
              <a:t>直接探索</a:t>
            </a:r>
            <a:endParaRPr lang="ja-JP" altLang="ja-JP" sz="24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4296456"/>
            <a:ext cx="8001000" cy="1652824"/>
          </a:xfrm>
        </p:spPr>
        <p:txBody>
          <a:bodyPr/>
          <a:lstStyle/>
          <a:p>
            <a:pPr eaLnBrk="1" hangingPunct="1"/>
            <a:r>
              <a:rPr lang="ja-JP" altLang="en-US" sz="4000" dirty="0">
                <a:solidFill>
                  <a:srgbClr val="000080"/>
                </a:solidFill>
              </a:rPr>
              <a:t>志垣</a:t>
            </a:r>
            <a:r>
              <a:rPr lang="en-US" altLang="ja-JP" sz="4000" dirty="0">
                <a:solidFill>
                  <a:srgbClr val="000080"/>
                </a:solidFill>
              </a:rPr>
              <a:t> </a:t>
            </a:r>
            <a:r>
              <a:rPr lang="ja-JP" altLang="en-US" sz="4000" dirty="0">
                <a:solidFill>
                  <a:srgbClr val="000080"/>
                </a:solidFill>
              </a:rPr>
              <a:t>賢太</a:t>
            </a:r>
            <a:r>
              <a:rPr lang="en-US" altLang="ja-JP" sz="4000" dirty="0">
                <a:solidFill>
                  <a:srgbClr val="000080"/>
                </a:solidFill>
              </a:rPr>
              <a:t> </a:t>
            </a:r>
            <a:r>
              <a:rPr lang="ja-JP" altLang="en-US" sz="2800">
                <a:solidFill>
                  <a:srgbClr val="000080"/>
                </a:solidFill>
              </a:rPr>
              <a:t>（</a:t>
            </a:r>
            <a:r>
              <a:rPr lang="en-US" altLang="ja-JP" sz="2800" dirty="0">
                <a:solidFill>
                  <a:srgbClr val="000080"/>
                </a:solidFill>
              </a:rPr>
              <a:t>   </a:t>
            </a:r>
            <a:r>
              <a:rPr lang="ja-JP" altLang="en-US" sz="2800">
                <a:solidFill>
                  <a:srgbClr val="000080"/>
                </a:solidFill>
              </a:rPr>
              <a:t>     </a:t>
            </a:r>
            <a:r>
              <a:rPr lang="en-US" altLang="ja-JP" sz="2800" dirty="0">
                <a:solidFill>
                  <a:srgbClr val="000080"/>
                </a:solidFill>
              </a:rPr>
              <a:t>                     </a:t>
            </a:r>
            <a:r>
              <a:rPr lang="ja-JP" altLang="en-US" sz="2800" dirty="0">
                <a:solidFill>
                  <a:srgbClr val="000080"/>
                </a:solidFill>
              </a:rPr>
              <a:t>）</a:t>
            </a:r>
            <a:endParaRPr lang="en-US" altLang="ja-JP" sz="2800" dirty="0">
              <a:solidFill>
                <a:srgbClr val="000080"/>
              </a:solidFill>
            </a:endParaRPr>
          </a:p>
          <a:p>
            <a:pPr eaLnBrk="1" hangingPunct="1"/>
            <a:endParaRPr lang="en-US" altLang="ja-JP" sz="800" dirty="0">
              <a:solidFill>
                <a:srgbClr val="000080"/>
              </a:solidFill>
            </a:endParaRPr>
          </a:p>
          <a:p>
            <a:pPr eaLnBrk="1" hangingPunct="1"/>
            <a:r>
              <a:rPr lang="ja-JP" altLang="en-US" sz="1800" dirty="0">
                <a:solidFill>
                  <a:srgbClr val="000080"/>
                </a:solidFill>
              </a:rPr>
              <a:t> 第</a:t>
            </a:r>
            <a:r>
              <a:rPr lang="en-US" altLang="ja-JP" sz="1800" dirty="0">
                <a:solidFill>
                  <a:srgbClr val="000080"/>
                </a:solidFill>
              </a:rPr>
              <a:t> 28 </a:t>
            </a:r>
            <a:r>
              <a:rPr lang="ja-JP" altLang="en-US" sz="1800" dirty="0">
                <a:solidFill>
                  <a:srgbClr val="000080"/>
                </a:solidFill>
              </a:rPr>
              <a:t>回</a:t>
            </a:r>
            <a:r>
              <a:rPr lang="en-US" altLang="ja-JP" sz="1800" dirty="0">
                <a:solidFill>
                  <a:srgbClr val="000080"/>
                </a:solidFill>
              </a:rPr>
              <a:t> Heavy Ion Pub </a:t>
            </a:r>
            <a:r>
              <a:rPr lang="ja-JP" altLang="en-US" sz="1800" dirty="0">
                <a:solidFill>
                  <a:srgbClr val="000080"/>
                </a:solidFill>
              </a:rPr>
              <a:t>研究会</a:t>
            </a:r>
            <a:endParaRPr lang="en-US" altLang="ja-JP" sz="1800" dirty="0">
              <a:solidFill>
                <a:srgbClr val="000080"/>
              </a:solidFill>
            </a:endParaRPr>
          </a:p>
          <a:p>
            <a:pPr eaLnBrk="1" hangingPunct="1"/>
            <a:r>
              <a:rPr lang="en-US" altLang="ja-JP" sz="1800" dirty="0">
                <a:solidFill>
                  <a:srgbClr val="000080"/>
                </a:solidFill>
              </a:rPr>
              <a:t>2019 </a:t>
            </a:r>
            <a:r>
              <a:rPr lang="ja-JP" altLang="en-US" sz="1800" dirty="0">
                <a:solidFill>
                  <a:srgbClr val="000080"/>
                </a:solidFill>
              </a:rPr>
              <a:t>年</a:t>
            </a:r>
            <a:r>
              <a:rPr lang="en-US" altLang="ja-JP" sz="1800" dirty="0">
                <a:solidFill>
                  <a:srgbClr val="000080"/>
                </a:solidFill>
              </a:rPr>
              <a:t> 1 </a:t>
            </a:r>
            <a:r>
              <a:rPr lang="ja-JP" altLang="en-US" sz="1800" dirty="0">
                <a:solidFill>
                  <a:srgbClr val="000080"/>
                </a:solidFill>
              </a:rPr>
              <a:t>月</a:t>
            </a:r>
            <a:r>
              <a:rPr lang="en-US" altLang="ja-JP" sz="1800" dirty="0">
                <a:solidFill>
                  <a:srgbClr val="000080"/>
                </a:solidFill>
              </a:rPr>
              <a:t> 10 </a:t>
            </a:r>
            <a:r>
              <a:rPr lang="ja-JP" altLang="en-US" sz="1800" dirty="0">
                <a:solidFill>
                  <a:srgbClr val="000080"/>
                </a:solidFill>
              </a:rPr>
              <a:t>日</a:t>
            </a:r>
            <a:r>
              <a:rPr lang="en-US" altLang="ja-JP" sz="1800" dirty="0">
                <a:solidFill>
                  <a:srgbClr val="000080"/>
                </a:solidFill>
              </a:rPr>
              <a:t>  </a:t>
            </a:r>
            <a:r>
              <a:rPr lang="ja-JP" altLang="en-US" sz="1800" dirty="0">
                <a:solidFill>
                  <a:srgbClr val="000080"/>
                </a:solidFill>
              </a:rPr>
              <a:t>奈良女子大学</a:t>
            </a:r>
            <a:endParaRPr lang="en-US" altLang="ja-JP" sz="1800" dirty="0">
              <a:solidFill>
                <a:srgbClr val="000080"/>
              </a:solidFill>
            </a:endParaRPr>
          </a:p>
        </p:txBody>
      </p:sp>
      <p:pic>
        <p:nvPicPr>
          <p:cNvPr id="2" name="図 1" descr="hu_m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52" y="4417349"/>
            <a:ext cx="2581920" cy="59582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Tm="799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cascade models: common approach</a:t>
            </a:r>
          </a:p>
          <a:p>
            <a:pPr lvl="1"/>
            <a:r>
              <a:rPr lang="en-US" altLang="ja-JP" dirty="0"/>
              <a:t>spectator contribution dominant but short lived</a:t>
            </a:r>
          </a:p>
          <a:p>
            <a:pPr lvl="2"/>
            <a:r>
              <a:rPr lang="en-US" altLang="ja-JP" dirty="0"/>
              <a:t>10</a:t>
            </a:r>
            <a:r>
              <a:rPr lang="en-US" altLang="ja-JP" baseline="30000" dirty="0"/>
              <a:t>14</a:t>
            </a:r>
            <a:r>
              <a:rPr lang="en-US" altLang="ja-JP" dirty="0"/>
              <a:t> – 10</a:t>
            </a:r>
            <a:r>
              <a:rPr lang="en-US" altLang="ja-JP" baseline="30000" dirty="0"/>
              <a:t>15</a:t>
            </a:r>
            <a:r>
              <a:rPr lang="en-US" altLang="ja-JP" dirty="0"/>
              <a:t> T at LHC</a:t>
            </a:r>
          </a:p>
          <a:p>
            <a:pPr lvl="2"/>
            <a:r>
              <a:rPr lang="en-US" altLang="ja-JP" dirty="0"/>
              <a:t>life time &lt; 1 </a:t>
            </a:r>
            <a:r>
              <a:rPr lang="en-US" altLang="ja-JP" dirty="0" err="1"/>
              <a:t>fm</a:t>
            </a:r>
            <a:r>
              <a:rPr lang="en-US" altLang="ja-JP" dirty="0"/>
              <a:t>/</a:t>
            </a:r>
            <a:r>
              <a:rPr lang="en-US" altLang="ja-JP" i="1" dirty="0"/>
              <a:t>c</a:t>
            </a:r>
            <a:r>
              <a:rPr lang="en-US" altLang="ja-JP" dirty="0"/>
              <a:t> due to Lorentz contraction</a:t>
            </a:r>
            <a:endParaRPr lang="en-US" altLang="ja-JP" dirty="0">
              <a:latin typeface="Symbol" pitchFamily="18" charset="2"/>
            </a:endParaRPr>
          </a:p>
          <a:p>
            <a:pPr lvl="2"/>
            <a:r>
              <a:rPr lang="en-US" altLang="ja-JP" dirty="0"/>
              <a:t>though still above m</a:t>
            </a:r>
            <a:r>
              <a:rPr lang="en-US" altLang="ja-JP" baseline="-25000" dirty="0"/>
              <a:t>e</a:t>
            </a:r>
            <a:r>
              <a:rPr lang="en-US" altLang="ja-JP" baseline="30000" dirty="0"/>
              <a:t>2</a:t>
            </a:r>
            <a:r>
              <a:rPr lang="en-US" altLang="ja-JP" dirty="0"/>
              <a:t>/</a:t>
            </a:r>
            <a:r>
              <a:rPr lang="en-US" altLang="ja-JP" i="1" dirty="0"/>
              <a:t>e </a:t>
            </a:r>
            <a:r>
              <a:rPr lang="en-US" altLang="ja-JP" dirty="0"/>
              <a:t>after several </a:t>
            </a:r>
            <a:r>
              <a:rPr lang="en-US" altLang="ja-JP" dirty="0" err="1"/>
              <a:t>fm</a:t>
            </a:r>
            <a:r>
              <a:rPr lang="en-US" altLang="ja-JP" dirty="0"/>
              <a:t>/</a:t>
            </a:r>
            <a:r>
              <a:rPr lang="en-US" altLang="ja-JP" i="1" dirty="0"/>
              <a:t>c</a:t>
            </a:r>
          </a:p>
          <a:p>
            <a:pPr lvl="1"/>
            <a:endParaRPr lang="en-US" altLang="ja-JP" dirty="0"/>
          </a:p>
        </p:txBody>
      </p:sp>
      <p:sp>
        <p:nvSpPr>
          <p:cNvPr id="6041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Field Intensity and Time Evolution</a:t>
            </a:r>
            <a:endParaRPr lang="ja-JP" altLang="en-US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6275"/>
            <a:ext cx="35925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グループ化 64"/>
          <p:cNvGrpSpPr>
            <a:grpSpLocks/>
          </p:cNvGrpSpPr>
          <p:nvPr/>
        </p:nvGrpSpPr>
        <p:grpSpPr bwMode="auto">
          <a:xfrm>
            <a:off x="4284663" y="3325813"/>
            <a:ext cx="3965575" cy="2746375"/>
            <a:chOff x="590204" y="1295694"/>
            <a:chExt cx="7123125" cy="4688379"/>
          </a:xfrm>
        </p:grpSpPr>
        <p:pic>
          <p:nvPicPr>
            <p:cNvPr id="6043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" t="6120" r="34769" b="17715"/>
            <a:stretch>
              <a:fillRect/>
            </a:stretch>
          </p:blipFill>
          <p:spPr bwMode="auto">
            <a:xfrm>
              <a:off x="590204" y="1295694"/>
              <a:ext cx="7123125" cy="468837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436" name="テキスト ボックス 67"/>
            <p:cNvSpPr txBox="1">
              <a:spLocks noChangeArrowheads="1"/>
            </p:cNvSpPr>
            <p:nvPr/>
          </p:nvSpPr>
          <p:spPr bwMode="auto">
            <a:xfrm>
              <a:off x="2563416" y="1295694"/>
              <a:ext cx="345638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1176338" y="5516563"/>
            <a:ext cx="23669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URQMD;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Au+Au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 200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GeV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867400" y="3608388"/>
            <a:ext cx="20462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JAM;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Au+Au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 200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GeV</a:t>
            </a:r>
            <a:endParaRPr lang="en-US" altLang="ja-JP" sz="1600" dirty="0">
              <a:solidFill>
                <a:srgbClr val="000080"/>
              </a:solidFill>
              <a:latin typeface="+mn-lt"/>
            </a:endParaRPr>
          </a:p>
          <a:p>
            <a:pPr algn="r"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(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A.Tsuji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)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9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07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participant contribution in “perfect fluid”?</a:t>
            </a:r>
          </a:p>
          <a:p>
            <a:pPr lvl="1"/>
            <a:r>
              <a:rPr lang="en-US" altLang="ja-JP" dirty="0"/>
              <a:t>“static field” approximation w/ </a:t>
            </a:r>
            <a:r>
              <a:rPr lang="en-US" altLang="ja-JP" dirty="0" err="1"/>
              <a:t>Glauber</a:t>
            </a:r>
            <a:r>
              <a:rPr lang="en-US" altLang="ja-JP" dirty="0"/>
              <a:t> model</a:t>
            </a:r>
          </a:p>
          <a:p>
            <a:pPr lvl="2"/>
            <a:r>
              <a:rPr lang="en-US" altLang="ja-JP" dirty="0"/>
              <a:t>finite baryon stopping taken into account</a:t>
            </a:r>
          </a:p>
          <a:p>
            <a:pPr lvl="2"/>
            <a:r>
              <a:rPr lang="en-US" altLang="ja-JP" dirty="0"/>
              <a:t>10</a:t>
            </a:r>
            <a:r>
              <a:rPr lang="en-US" altLang="ja-JP" baseline="30000" dirty="0"/>
              <a:t>13</a:t>
            </a:r>
            <a:r>
              <a:rPr lang="en-US" altLang="ja-JP" dirty="0"/>
              <a:t> – 10</a:t>
            </a:r>
            <a:r>
              <a:rPr lang="en-US" altLang="ja-JP" baseline="30000" dirty="0"/>
              <a:t>14</a:t>
            </a:r>
            <a:r>
              <a:rPr lang="en-US" altLang="ja-JP" dirty="0"/>
              <a:t> T at LHC</a:t>
            </a: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r>
              <a:rPr lang="en-US" altLang="ja-JP" dirty="0"/>
              <a:t>hydro model with local charge nearly available (!)</a:t>
            </a:r>
            <a:endParaRPr lang="ja-JP" altLang="en-US" dirty="0"/>
          </a:p>
        </p:txBody>
      </p:sp>
      <p:sp>
        <p:nvSpPr>
          <p:cNvPr id="57346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Field Sustainability Unknown</a:t>
            </a:r>
            <a:endParaRPr lang="ja-JP" altLang="en-US" dirty="0"/>
          </a:p>
        </p:txBody>
      </p:sp>
      <p:grpSp>
        <p:nvGrpSpPr>
          <p:cNvPr id="91" name="グループ化 90"/>
          <p:cNvGrpSpPr>
            <a:grpSpLocks/>
          </p:cNvGrpSpPr>
          <p:nvPr/>
        </p:nvGrpSpPr>
        <p:grpSpPr bwMode="auto">
          <a:xfrm>
            <a:off x="1530350" y="2924944"/>
            <a:ext cx="3473450" cy="2451100"/>
            <a:chOff x="3779912" y="2276632"/>
            <a:chExt cx="5294849" cy="4025198"/>
          </a:xfrm>
        </p:grpSpPr>
        <p:pic>
          <p:nvPicPr>
            <p:cNvPr id="5736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7" t="8452" r="36816" b="18019"/>
            <a:stretch>
              <a:fillRect/>
            </a:stretch>
          </p:blipFill>
          <p:spPr bwMode="auto">
            <a:xfrm>
              <a:off x="3779912" y="2276632"/>
              <a:ext cx="5294849" cy="4025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3" name="テキスト ボックス 92"/>
            <p:cNvSpPr txBox="1"/>
            <p:nvPr/>
          </p:nvSpPr>
          <p:spPr>
            <a:xfrm>
              <a:off x="6405558" y="2719821"/>
              <a:ext cx="2204573" cy="1212253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400" dirty="0" err="1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Pb+Pb</a:t>
              </a:r>
              <a:r>
                <a:rPr lang="en-US" altLang="ja-JP" sz="1400" dirty="0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 5.5 </a:t>
              </a:r>
              <a:r>
                <a:rPr lang="en-US" altLang="ja-JP" sz="1400" dirty="0" err="1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TeV</a:t>
              </a:r>
              <a:endParaRPr lang="en-US" altLang="ja-JP" sz="1400" dirty="0">
                <a:solidFill>
                  <a:srgbClr val="0000FF"/>
                </a:solidFill>
                <a:latin typeface="+mn-lt"/>
                <a:ea typeface="HGP創英角ｺﾞｼｯｸUB" pitchFamily="50" charset="-128"/>
              </a:endParaRPr>
            </a:p>
            <a:p>
              <a:pPr>
                <a:defRPr/>
              </a:pPr>
              <a:r>
                <a:rPr lang="en-US" altLang="ja-JP" sz="1400" dirty="0" err="1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Pb+Pb</a:t>
              </a:r>
              <a:r>
                <a:rPr lang="en-US" altLang="ja-JP" sz="1400" dirty="0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 2.76 </a:t>
              </a:r>
              <a:r>
                <a:rPr lang="en-US" altLang="ja-JP" sz="1400" dirty="0" err="1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TeV</a:t>
              </a:r>
              <a:endParaRPr lang="en-US" altLang="ja-JP" sz="1400" dirty="0">
                <a:solidFill>
                  <a:srgbClr val="FF0000"/>
                </a:solidFill>
                <a:latin typeface="+mn-lt"/>
                <a:ea typeface="HGP創英角ｺﾞｼｯｸUB" pitchFamily="50" charset="-128"/>
              </a:endParaRPr>
            </a:p>
            <a:p>
              <a:pPr>
                <a:defRPr/>
              </a:pPr>
              <a:r>
                <a:rPr lang="en-US" altLang="ja-JP" sz="1400" dirty="0" err="1">
                  <a:latin typeface="+mn-lt"/>
                  <a:ea typeface="HGP創英角ｺﾞｼｯｸUB" pitchFamily="50" charset="-128"/>
                </a:rPr>
                <a:t>Au+Au</a:t>
              </a:r>
              <a:r>
                <a:rPr lang="en-US" altLang="ja-JP" sz="1400" dirty="0">
                  <a:latin typeface="+mn-lt"/>
                  <a:ea typeface="HGP創英角ｺﾞｼｯｸUB" pitchFamily="50" charset="-128"/>
                </a:rPr>
                <a:t> 200 </a:t>
              </a:r>
              <a:r>
                <a:rPr lang="en-US" altLang="ja-JP" sz="1400" dirty="0" err="1">
                  <a:latin typeface="+mn-lt"/>
                  <a:ea typeface="HGP創英角ｺﾞｼｯｸUB" pitchFamily="50" charset="-128"/>
                </a:rPr>
                <a:t>GeV</a:t>
              </a:r>
              <a:endParaRPr lang="ja-JP" altLang="en-US" sz="1400" dirty="0">
                <a:latin typeface="+mn-lt"/>
                <a:ea typeface="HGP創英角ｺﾞｼｯｸUB" pitchFamily="50" charset="-128"/>
              </a:endParaRPr>
            </a:p>
          </p:txBody>
        </p:sp>
      </p:grpSp>
      <p:pic>
        <p:nvPicPr>
          <p:cNvPr id="100" name="Picture 2" descr="http://www.scielo.br/img/revistas/bjp/v37n2c/a27fig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670" r="9474" b="29698"/>
          <a:stretch>
            <a:fillRect/>
          </a:stretch>
        </p:blipFill>
        <p:spPr bwMode="auto">
          <a:xfrm>
            <a:off x="5375275" y="3645669"/>
            <a:ext cx="25812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正方形/長方形 103"/>
          <p:cNvSpPr/>
          <p:nvPr/>
        </p:nvSpPr>
        <p:spPr>
          <a:xfrm>
            <a:off x="869950" y="2924944"/>
            <a:ext cx="1071563" cy="245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2" name="テキスト ボックス 101"/>
          <p:cNvSpPr txBox="1">
            <a:spLocks noChangeArrowheads="1"/>
          </p:cNvSpPr>
          <p:nvPr/>
        </p:nvSpPr>
        <p:spPr bwMode="auto">
          <a:xfrm>
            <a:off x="1182688" y="4918844"/>
            <a:ext cx="796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10</a:t>
            </a:r>
            <a:r>
              <a:rPr lang="en-US" altLang="ja-JP" baseline="30000">
                <a:solidFill>
                  <a:srgbClr val="000080"/>
                </a:solidFill>
                <a:latin typeface="Franklin Gothic Medium" pitchFamily="34" charset="0"/>
              </a:rPr>
              <a:t>13</a:t>
            </a:r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 T</a:t>
            </a:r>
            <a:endParaRPr lang="ja-JP" altLang="en-US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103" name="テキスト ボックス 102"/>
          <p:cNvSpPr txBox="1">
            <a:spLocks noChangeArrowheads="1"/>
          </p:cNvSpPr>
          <p:nvPr/>
        </p:nvSpPr>
        <p:spPr bwMode="auto">
          <a:xfrm>
            <a:off x="1187450" y="3682182"/>
            <a:ext cx="795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10</a:t>
            </a:r>
            <a:r>
              <a:rPr lang="en-US" altLang="ja-JP" baseline="30000">
                <a:solidFill>
                  <a:srgbClr val="000080"/>
                </a:solidFill>
                <a:latin typeface="Franklin Gothic Medium" pitchFamily="34" charset="0"/>
              </a:rPr>
              <a:t>14</a:t>
            </a:r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 T</a:t>
            </a:r>
            <a:endParaRPr lang="ja-JP" altLang="en-US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105" name="テキスト ボックス 104"/>
          <p:cNvSpPr txBox="1">
            <a:spLocks noChangeArrowheads="1"/>
          </p:cNvSpPr>
          <p:nvPr/>
        </p:nvSpPr>
        <p:spPr bwMode="auto">
          <a:xfrm>
            <a:off x="5652120" y="3121804"/>
            <a:ext cx="23256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dirty="0">
                <a:solidFill>
                  <a:srgbClr val="000080"/>
                </a:solidFill>
                <a:latin typeface="Franklin Gothic Medium" pitchFamily="34" charset="0"/>
              </a:rPr>
              <a:t>baryon stopping power</a:t>
            </a:r>
          </a:p>
          <a:p>
            <a:pPr eaLnBrk="1" hangingPunct="1"/>
            <a:r>
              <a:rPr lang="en-US" altLang="ja-JP" sz="1400" dirty="0">
                <a:solidFill>
                  <a:srgbClr val="000080"/>
                </a:solidFill>
                <a:latin typeface="Franklin Gothic Medium" pitchFamily="34" charset="0"/>
              </a:rPr>
              <a:t>from net baryon distribution</a:t>
            </a:r>
            <a:endParaRPr lang="ja-JP" altLang="en-US" sz="1400" dirty="0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82612" y="2857377"/>
            <a:ext cx="87742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(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A.Tsuji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)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10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931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/>
              <a:t>angular momentum transfer to </a:t>
            </a:r>
            <a:r>
              <a:rPr kumimoji="1" lang="en-US" altLang="ja-JP" dirty="0" err="1"/>
              <a:t>Λ</a:t>
            </a:r>
            <a:r>
              <a:rPr lang="en-US" altLang="ja-JP" dirty="0"/>
              <a:t> polarization</a:t>
            </a:r>
          </a:p>
          <a:p>
            <a:pPr lvl="1"/>
            <a:r>
              <a:rPr kumimoji="1" lang="en-US" altLang="ja-JP" dirty="0"/>
              <a:t>spin - orbit coupling</a:t>
            </a:r>
          </a:p>
          <a:p>
            <a:r>
              <a:rPr lang="en-US" altLang="ja-JP" dirty="0"/>
              <a:t>magnetic field also possible </a:t>
            </a:r>
            <a:r>
              <a:rPr lang="en-US" altLang="ja-JP" dirty="0" err="1"/>
              <a:t>Λ</a:t>
            </a:r>
            <a:r>
              <a:rPr lang="en-US" altLang="ja-JP" dirty="0"/>
              <a:t> polarization source</a:t>
            </a:r>
          </a:p>
          <a:p>
            <a:pPr lvl="1"/>
            <a:r>
              <a:rPr lang="en-US" altLang="ja-JP" dirty="0"/>
              <a:t>opposite alignment of </a:t>
            </a:r>
            <a:r>
              <a:rPr lang="en-US" altLang="ja-JP" dirty="0" err="1"/>
              <a:t>Λ</a:t>
            </a:r>
            <a:r>
              <a:rPr lang="en-US" altLang="ja-JP" dirty="0"/>
              <a:t> and </a:t>
            </a:r>
            <a:r>
              <a:rPr lang="en-US" altLang="ja-JP" dirty="0" err="1"/>
              <a:t>Λ</a:t>
            </a:r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detectable via parity violating </a:t>
            </a:r>
            <a:r>
              <a:rPr lang="en-US" altLang="ja-JP" dirty="0" err="1"/>
              <a:t>Λ</a:t>
            </a:r>
            <a:r>
              <a:rPr lang="en-US" altLang="ja-JP" dirty="0"/>
              <a:t> </a:t>
            </a:r>
            <a:r>
              <a:rPr kumimoji="1" lang="en-US" altLang="ja-JP" dirty="0"/>
              <a:t>decay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Vorticity</a:t>
            </a:r>
            <a:r>
              <a:rPr kumimoji="1" lang="en-US" altLang="ja-JP" dirty="0"/>
              <a:t> (and/or Magnetic Field)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01" y="3164449"/>
            <a:ext cx="4657328" cy="24170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217" y="3318896"/>
            <a:ext cx="1943100" cy="2108200"/>
          </a:xfrm>
          <a:prstGeom prst="rect">
            <a:avLst/>
          </a:prstGeom>
        </p:spPr>
      </p:pic>
      <p:sp>
        <p:nvSpPr>
          <p:cNvPr id="10" name="ストライプ矢印 9"/>
          <p:cNvSpPr/>
          <p:nvPr/>
        </p:nvSpPr>
        <p:spPr>
          <a:xfrm>
            <a:off x="5829659" y="3508900"/>
            <a:ext cx="216024" cy="1728192"/>
          </a:xfrm>
          <a:prstGeom prst="stripedRightArrow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/>
          <p:nvPr/>
        </p:nvCxnSpPr>
        <p:spPr>
          <a:xfrm>
            <a:off x="5004048" y="2670435"/>
            <a:ext cx="216024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78667" y="5307300"/>
            <a:ext cx="2184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kumimoji="1" lang="en-US" altLang="ja-JP" sz="1600" dirty="0" err="1">
                <a:solidFill>
                  <a:srgbClr val="000090"/>
                </a:solidFill>
                <a:latin typeface="+mn-lt"/>
              </a:rPr>
              <a:t>T.Niida</a:t>
            </a:r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 for STAR, IS’17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11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382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1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/>
              <a:t>successful example of precision improvement </a:t>
            </a:r>
          </a:p>
          <a:p>
            <a:pPr lvl="1"/>
            <a:r>
              <a:rPr lang="en-US" altLang="ja-JP" dirty="0"/>
              <a:t>zero consistent with upper limit at 0.2% in 2007</a:t>
            </a:r>
          </a:p>
          <a:p>
            <a:pPr lvl="1"/>
            <a:r>
              <a:rPr kumimoji="1" lang="en-US" altLang="ja-JP" dirty="0"/>
              <a:t>√</a:t>
            </a:r>
            <a:r>
              <a:rPr kumimoji="1" lang="en-US" altLang="ja-JP" dirty="0" err="1"/>
              <a:t>s</a:t>
            </a:r>
            <a:r>
              <a:rPr kumimoji="1" lang="en-US" altLang="ja-JP" baseline="-25000" dirty="0" err="1"/>
              <a:t>NN</a:t>
            </a:r>
            <a:r>
              <a:rPr kumimoji="1" lang="en-US" altLang="ja-JP" dirty="0"/>
              <a:t> dependent polarization found </a:t>
            </a:r>
            <a:r>
              <a:rPr lang="en-US" altLang="ja-JP" dirty="0"/>
              <a:t>by</a:t>
            </a:r>
            <a:r>
              <a:rPr kumimoji="1" lang="en-US" altLang="ja-JP" dirty="0"/>
              <a:t> 2017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Λ</a:t>
            </a:r>
            <a:r>
              <a:rPr kumimoji="1" lang="en-US" altLang="ja-JP" dirty="0"/>
              <a:t> Polarization Measurements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59" y="3526834"/>
            <a:ext cx="3761592" cy="280831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983" y="2708920"/>
            <a:ext cx="3441393" cy="3720425"/>
          </a:xfrm>
          <a:prstGeom prst="rect">
            <a:avLst/>
          </a:prstGeom>
        </p:spPr>
      </p:pic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12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16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err="1"/>
              <a:t>ω</a:t>
            </a:r>
            <a:r>
              <a:rPr kumimoji="1" lang="en-US" altLang="ja-JP" dirty="0"/>
              <a:t> = (9 ± 1) × 10</a:t>
            </a:r>
            <a:r>
              <a:rPr kumimoji="1" lang="en-US" altLang="ja-JP" baseline="30000" dirty="0"/>
              <a:t>21</a:t>
            </a:r>
            <a:r>
              <a:rPr kumimoji="1" lang="en-US" altLang="ja-JP" dirty="0"/>
              <a:t> s</a:t>
            </a:r>
            <a:r>
              <a:rPr kumimoji="1" lang="en-US" altLang="ja-JP" baseline="30000" dirty="0"/>
              <a:t>-1</a:t>
            </a:r>
          </a:p>
          <a:p>
            <a:pPr lvl="1"/>
            <a:r>
              <a:rPr lang="en-US" altLang="ja-JP" dirty="0"/>
              <a:t>√</a:t>
            </a:r>
            <a:r>
              <a:rPr lang="en-US" altLang="ja-JP" dirty="0" err="1"/>
              <a:t>s</a:t>
            </a:r>
            <a:r>
              <a:rPr lang="en-US" altLang="ja-JP" baseline="-25000" dirty="0" err="1"/>
              <a:t>NN</a:t>
            </a:r>
            <a:r>
              <a:rPr lang="en-US" altLang="ja-JP" dirty="0"/>
              <a:t> averaged</a:t>
            </a:r>
          </a:p>
          <a:p>
            <a:pPr lvl="1"/>
            <a:r>
              <a:rPr kumimoji="1" lang="en-US" altLang="ja-JP" dirty="0"/>
              <a:t>assuming T = 160 MeV</a:t>
            </a:r>
          </a:p>
          <a:p>
            <a:r>
              <a:rPr lang="en-US" altLang="ja-JP" dirty="0"/>
              <a:t>magnetic field?</a:t>
            </a:r>
          </a:p>
          <a:p>
            <a:pPr lvl="1"/>
            <a:r>
              <a:rPr lang="en-US" altLang="ja-JP" dirty="0"/>
              <a:t>implied by </a:t>
            </a:r>
            <a:r>
              <a:rPr lang="en-US" altLang="ja-JP" dirty="0" err="1"/>
              <a:t>Λ</a:t>
            </a:r>
            <a:r>
              <a:rPr lang="en-US" altLang="ja-JP" dirty="0"/>
              <a:t> and </a:t>
            </a:r>
            <a:r>
              <a:rPr lang="en-US" altLang="ja-JP" dirty="0" err="1"/>
              <a:t>Λ</a:t>
            </a:r>
            <a:r>
              <a:rPr lang="en-US" altLang="ja-JP" dirty="0"/>
              <a:t> difference</a:t>
            </a:r>
          </a:p>
          <a:p>
            <a:pPr lvl="1"/>
            <a:r>
              <a:rPr lang="en-US" altLang="ja-JP" dirty="0"/>
              <a:t>though still zero consistent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Non-Zero (and Large) </a:t>
            </a:r>
            <a:r>
              <a:rPr lang="en-US" altLang="ja-JP" dirty="0" err="1"/>
              <a:t>Vorticity</a:t>
            </a:r>
            <a:r>
              <a:rPr lang="en-US" altLang="ja-JP" dirty="0"/>
              <a:t> Found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549" y="1760146"/>
            <a:ext cx="3401367" cy="450299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035960" y="5517232"/>
            <a:ext cx="2184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kumimoji="1" lang="en-US" altLang="ja-JP" sz="1600" dirty="0" err="1">
                <a:solidFill>
                  <a:srgbClr val="000090"/>
                </a:solidFill>
                <a:latin typeface="+mn-lt"/>
              </a:rPr>
              <a:t>T.Niida</a:t>
            </a:r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 for STAR, IS’17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499577" y="3122839"/>
            <a:ext cx="216024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13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265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/>
              <a:t>magnetic field not yet caught</a:t>
            </a:r>
          </a:p>
          <a:p>
            <a:r>
              <a:rPr lang="en-US" altLang="ja-JP" dirty="0"/>
              <a:t>long-lived medium rotation; very promising source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higher statistics required (and planned) at LHC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836613"/>
          </a:xfrm>
        </p:spPr>
        <p:txBody>
          <a:bodyPr/>
          <a:lstStyle/>
          <a:p>
            <a:r>
              <a:rPr kumimoji="1" lang="en-US" altLang="ja-JP" dirty="0"/>
              <a:t>Implications for Magnetic Field Search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10" y="2348881"/>
            <a:ext cx="4193446" cy="339317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988288" y="5034662"/>
            <a:ext cx="2184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kumimoji="1" lang="en-US" altLang="ja-JP" sz="1600" dirty="0" err="1">
                <a:solidFill>
                  <a:srgbClr val="000090"/>
                </a:solidFill>
                <a:latin typeface="+mn-lt"/>
              </a:rPr>
              <a:t>T.Niida</a:t>
            </a:r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 for STAR, IS’17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14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51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/>
              <a:t>must originate from initial stages</a:t>
            </a:r>
          </a:p>
          <a:p>
            <a:pPr lvl="1"/>
            <a:r>
              <a:rPr lang="en-US" altLang="ja-JP" dirty="0"/>
              <a:t>field life time ~ 0.1 </a:t>
            </a:r>
            <a:r>
              <a:rPr lang="en-US" altLang="ja-JP" dirty="0" err="1"/>
              <a:t>fm</a:t>
            </a:r>
            <a:r>
              <a:rPr lang="en-US" altLang="ja-JP" dirty="0"/>
              <a:t>/</a:t>
            </a:r>
            <a:r>
              <a:rPr lang="en-US" altLang="ja-JP" i="1" dirty="0"/>
              <a:t>c</a:t>
            </a:r>
          </a:p>
          <a:p>
            <a:r>
              <a:rPr lang="en-US" altLang="ja-JP" dirty="0"/>
              <a:t>must be electro-magnetic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r>
              <a:rPr lang="en-US" altLang="ja-JP" dirty="0"/>
              <a:t>ideal probe: direct 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dirty="0"/>
              <a:t>/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baseline="30000" dirty="0">
                <a:sym typeface="Symbol" pitchFamily="18" charset="2"/>
              </a:rPr>
              <a:t></a:t>
            </a:r>
            <a:r>
              <a:rPr lang="ja-JP" altLang="en-US" dirty="0"/>
              <a:t> </a:t>
            </a:r>
            <a:r>
              <a:rPr lang="en-US" altLang="ja-JP" dirty="0"/>
              <a:t>from </a:t>
            </a:r>
            <a:r>
              <a:rPr lang="en-US" altLang="ja-JP" dirty="0" err="1"/>
              <a:t>pQCD</a:t>
            </a:r>
            <a:r>
              <a:rPr lang="en-US" altLang="ja-JP" dirty="0"/>
              <a:t> processes</a:t>
            </a:r>
          </a:p>
          <a:p>
            <a:r>
              <a:rPr lang="en-US" altLang="ja-JP" dirty="0"/>
              <a:t>good reference: 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dirty="0"/>
              <a:t>/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baseline="30000" dirty="0">
                <a:sym typeface="Symbol" pitchFamily="18" charset="2"/>
              </a:rPr>
              <a:t></a:t>
            </a:r>
            <a:r>
              <a:rPr lang="en-US" altLang="ja-JP" dirty="0"/>
              <a:t> from later stages</a:t>
            </a:r>
          </a:p>
          <a:p>
            <a:pPr lvl="1"/>
            <a:r>
              <a:rPr lang="en-US" altLang="ja-JP" i="1" dirty="0"/>
              <a:t>e.g.</a:t>
            </a:r>
            <a:r>
              <a:rPr lang="en-US" altLang="ja-JP" dirty="0"/>
              <a:t> </a:t>
            </a:r>
            <a:r>
              <a:rPr lang="en-US" altLang="ja-JP" dirty="0">
                <a:latin typeface="Symbol" pitchFamily="18" charset="2"/>
              </a:rPr>
              <a:t>p</a:t>
            </a:r>
            <a:r>
              <a:rPr lang="en-US" altLang="ja-JP" baseline="30000" dirty="0">
                <a:latin typeface="Symbol" pitchFamily="18" charset="2"/>
              </a:rPr>
              <a:t>0</a:t>
            </a:r>
            <a:r>
              <a:rPr lang="en-US" altLang="ja-JP" dirty="0"/>
              <a:t> decay 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dirty="0"/>
              <a:t>/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baseline="30000" dirty="0">
                <a:sym typeface="Symbol" pitchFamily="18" charset="2"/>
              </a:rPr>
              <a:t></a:t>
            </a:r>
            <a:r>
              <a:rPr lang="en-US" altLang="ja-JP" dirty="0"/>
              <a:t> (</a:t>
            </a:r>
            <a:r>
              <a:rPr lang="en-US" altLang="ja-JP" dirty="0" err="1"/>
              <a:t>Dalitz</a:t>
            </a:r>
            <a:r>
              <a:rPr lang="en-US" altLang="ja-JP" dirty="0"/>
              <a:t> di-electron)</a:t>
            </a:r>
            <a:endParaRPr lang="ja-JP" altLang="en-US" dirty="0"/>
          </a:p>
        </p:txBody>
      </p:sp>
      <p:sp>
        <p:nvSpPr>
          <p:cNvPr id="5632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/>
              <a:t>Direct Probes </a:t>
            </a:r>
            <a:r>
              <a:rPr lang="en-US" altLang="ja-JP" dirty="0"/>
              <a:t>of Intense Field</a:t>
            </a:r>
            <a:endParaRPr lang="ja-JP" altLang="en-US" dirty="0"/>
          </a:p>
        </p:txBody>
      </p:sp>
      <p:grpSp>
        <p:nvGrpSpPr>
          <p:cNvPr id="10" name="グループ化 27"/>
          <p:cNvGrpSpPr>
            <a:grpSpLocks/>
          </p:cNvGrpSpPr>
          <p:nvPr/>
        </p:nvGrpSpPr>
        <p:grpSpPr bwMode="auto">
          <a:xfrm>
            <a:off x="649784" y="2706362"/>
            <a:ext cx="8353582" cy="2046840"/>
            <a:chOff x="539552" y="484038"/>
            <a:chExt cx="13249154" cy="3247754"/>
          </a:xfrm>
        </p:grpSpPr>
        <p:sp>
          <p:nvSpPr>
            <p:cNvPr id="11" name="正方形/長方形 10"/>
            <p:cNvSpPr/>
            <p:nvPr/>
          </p:nvSpPr>
          <p:spPr>
            <a:xfrm>
              <a:off x="539552" y="484038"/>
              <a:ext cx="8208912" cy="3088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pSp>
          <p:nvGrpSpPr>
            <p:cNvPr id="12" name="グループ化 29"/>
            <p:cNvGrpSpPr>
              <a:grpSpLocks/>
            </p:cNvGrpSpPr>
            <p:nvPr/>
          </p:nvGrpSpPr>
          <p:grpSpPr bwMode="auto">
            <a:xfrm>
              <a:off x="620344" y="484039"/>
              <a:ext cx="13168362" cy="3247753"/>
              <a:chOff x="355001" y="1195239"/>
              <a:chExt cx="13168362" cy="3247753"/>
            </a:xfrm>
          </p:grpSpPr>
          <p:pic>
            <p:nvPicPr>
              <p:cNvPr id="13" name="Picture 2" descr="http://www.phy.duke.edu/research/NPTheory/QGP/transport/evo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909" r="-2431"/>
              <a:stretch>
                <a:fillRect/>
              </a:stretch>
            </p:blipFill>
            <p:spPr bwMode="auto">
              <a:xfrm>
                <a:off x="355001" y="1195239"/>
                <a:ext cx="8014447" cy="149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" name="直線矢印コネクタ 13"/>
              <p:cNvCxnSpPr/>
              <p:nvPr/>
            </p:nvCxnSpPr>
            <p:spPr>
              <a:xfrm>
                <a:off x="2577657" y="3255909"/>
                <a:ext cx="1889112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テキスト ボックス 37"/>
              <p:cNvSpPr txBox="1">
                <a:spLocks noChangeArrowheads="1"/>
              </p:cNvSpPr>
              <p:nvPr/>
            </p:nvSpPr>
            <p:spPr bwMode="auto">
              <a:xfrm>
                <a:off x="4657183" y="2921301"/>
                <a:ext cx="2384104" cy="58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800" b="0" dirty="0">
                    <a:solidFill>
                      <a:srgbClr val="FF0000"/>
                    </a:solidFill>
                    <a:latin typeface="+mn-lt"/>
                  </a:rPr>
                  <a:t>B &gt; </a:t>
                </a:r>
                <a:r>
                  <a:rPr lang="en-US" altLang="ja-JP" sz="1800" b="0" dirty="0" err="1">
                    <a:solidFill>
                      <a:srgbClr val="FF0000"/>
                    </a:solidFill>
                    <a:latin typeface="+mn-lt"/>
                  </a:rPr>
                  <a:t>B</a:t>
                </a:r>
                <a:r>
                  <a:rPr lang="en-US" altLang="ja-JP" sz="1800" b="0" baseline="-25000" dirty="0" err="1">
                    <a:solidFill>
                      <a:srgbClr val="FF0000"/>
                    </a:solidFill>
                    <a:latin typeface="+mn-lt"/>
                  </a:rPr>
                  <a:t>c</a:t>
                </a:r>
                <a:endParaRPr lang="ja-JP" altLang="en-US" sz="1800" b="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cxnSp>
            <p:nvCxnSpPr>
              <p:cNvPr id="16" name="直線矢印コネクタ 15"/>
              <p:cNvCxnSpPr/>
              <p:nvPr/>
            </p:nvCxnSpPr>
            <p:spPr>
              <a:xfrm>
                <a:off x="2572896" y="3779600"/>
                <a:ext cx="5489541" cy="0"/>
              </a:xfrm>
              <a:prstGeom prst="straightConnector1">
                <a:avLst/>
              </a:prstGeom>
              <a:ln w="31750"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/>
              <p:cNvCxnSpPr/>
              <p:nvPr/>
            </p:nvCxnSpPr>
            <p:spPr>
              <a:xfrm>
                <a:off x="4893806" y="4194015"/>
                <a:ext cx="3168630" cy="0"/>
              </a:xfrm>
              <a:prstGeom prst="straightConnector1">
                <a:avLst/>
              </a:prstGeom>
              <a:ln w="31750">
                <a:solidFill>
                  <a:srgbClr val="608020"/>
                </a:solidFill>
                <a:headEnd type="arrow"/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8" name="テキスト ボックス 17"/>
              <p:cNvSpPr txBox="1"/>
              <p:nvPr/>
            </p:nvSpPr>
            <p:spPr>
              <a:xfrm>
                <a:off x="8102009" y="3433247"/>
                <a:ext cx="5421354" cy="586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ja-JP" dirty="0">
                    <a:solidFill>
                      <a:schemeClr val="accent6"/>
                    </a:solidFill>
                    <a:latin typeface="+mn-lt"/>
                  </a:rPr>
                  <a:t>electro-magnetic probes</a:t>
                </a:r>
                <a:endParaRPr lang="ja-JP" altLang="en-US" dirty="0">
                  <a:solidFill>
                    <a:schemeClr val="accent6"/>
                  </a:solidFill>
                  <a:latin typeface="+mn-lt"/>
                </a:endParaRPr>
              </a:p>
            </p:txBody>
          </p:sp>
          <p:sp>
            <p:nvSpPr>
              <p:cNvPr id="19" name="テキスト ボックス 41"/>
              <p:cNvSpPr txBox="1">
                <a:spLocks noChangeArrowheads="1"/>
              </p:cNvSpPr>
              <p:nvPr/>
            </p:nvSpPr>
            <p:spPr bwMode="auto">
              <a:xfrm>
                <a:off x="8102014" y="3856967"/>
                <a:ext cx="3724493" cy="58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800" b="0" dirty="0" err="1">
                    <a:solidFill>
                      <a:srgbClr val="608020"/>
                    </a:solidFill>
                    <a:latin typeface="+mn-lt"/>
                  </a:rPr>
                  <a:t>hadronic</a:t>
                </a:r>
                <a:r>
                  <a:rPr lang="en-US" altLang="ja-JP" sz="1800" b="0" dirty="0">
                    <a:solidFill>
                      <a:srgbClr val="608020"/>
                    </a:solidFill>
                    <a:latin typeface="+mn-lt"/>
                  </a:rPr>
                  <a:t> probes</a:t>
                </a:r>
                <a:endParaRPr lang="ja-JP" altLang="en-US" sz="1800" b="0" dirty="0">
                  <a:solidFill>
                    <a:srgbClr val="608020"/>
                  </a:solidFill>
                  <a:latin typeface="+mn-lt"/>
                </a:endParaRPr>
              </a:p>
            </p:txBody>
          </p:sp>
          <p:cxnSp>
            <p:nvCxnSpPr>
              <p:cNvPr id="20" name="直線矢印コネクタ 19"/>
              <p:cNvCxnSpPr/>
              <p:nvPr/>
            </p:nvCxnSpPr>
            <p:spPr>
              <a:xfrm>
                <a:off x="683782" y="2676995"/>
                <a:ext cx="7565979" cy="2223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テキスト ボックス 44"/>
              <p:cNvSpPr txBox="1">
                <a:spLocks noChangeArrowheads="1"/>
              </p:cNvSpPr>
              <p:nvPr/>
            </p:nvSpPr>
            <p:spPr bwMode="auto">
              <a:xfrm>
                <a:off x="2263067" y="2676236"/>
                <a:ext cx="1551585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>
                    <a:latin typeface="+mn-lt"/>
                  </a:rPr>
                  <a:t>0 </a:t>
                </a:r>
                <a:r>
                  <a:rPr lang="en-US" altLang="ja-JP" sz="1200" b="0" dirty="0" err="1">
                    <a:latin typeface="+mn-lt"/>
                  </a:rPr>
                  <a:t>fm</a:t>
                </a:r>
                <a:r>
                  <a:rPr lang="en-US" altLang="ja-JP" sz="1200" b="0" dirty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  <p:sp>
            <p:nvSpPr>
              <p:cNvPr id="22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7132261" y="2755633"/>
                <a:ext cx="1935951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>
                    <a:latin typeface="+mn-lt"/>
                  </a:rPr>
                  <a:t>~ 10 </a:t>
                </a:r>
                <a:r>
                  <a:rPr lang="en-US" altLang="ja-JP" sz="1200" b="0" dirty="0" err="1">
                    <a:latin typeface="+mn-lt"/>
                  </a:rPr>
                  <a:t>fm</a:t>
                </a:r>
                <a:r>
                  <a:rPr lang="en-US" altLang="ja-JP" sz="1200" b="0" dirty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  <p:sp>
            <p:nvSpPr>
              <p:cNvPr id="23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4099232" y="2698907"/>
                <a:ext cx="1999575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>
                    <a:latin typeface="+mn-lt"/>
                  </a:rPr>
                  <a:t>~ 4 </a:t>
                </a:r>
                <a:r>
                  <a:rPr lang="en-US" altLang="ja-JP" sz="1200" b="0" dirty="0" err="1">
                    <a:latin typeface="+mn-lt"/>
                  </a:rPr>
                  <a:t>fm</a:t>
                </a:r>
                <a:r>
                  <a:rPr lang="en-US" altLang="ja-JP" sz="1200" b="0" dirty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</p:grpSp>
      </p:grp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15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547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polarization tensor in magnetic field</a:t>
            </a:r>
          </a:p>
          <a:p>
            <a:pPr lvl="1">
              <a:defRPr/>
            </a:pPr>
            <a:r>
              <a:rPr lang="en-US" altLang="ja-JP" dirty="0"/>
              <a:t>modification factor to </a:t>
            </a:r>
          </a:p>
          <a:p>
            <a:pPr lvl="1">
              <a:defRPr/>
            </a:pPr>
            <a:r>
              <a:rPr lang="en-US" altLang="ja-JP" dirty="0"/>
              <a:t>seemingly </a:t>
            </a:r>
            <a:r>
              <a:rPr lang="en-US" altLang="ja-JP" i="1" dirty="0"/>
              <a:t>v</a:t>
            </a:r>
            <a:r>
              <a:rPr lang="en-US" altLang="ja-JP" baseline="-25000" dirty="0"/>
              <a:t>2 </a:t>
            </a:r>
            <a:r>
              <a:rPr lang="en-US" altLang="ja-JP" dirty="0"/>
              <a:t>~ </a:t>
            </a:r>
            <a:r>
              <a:rPr lang="en-US" altLang="ja-JP" i="1" dirty="0"/>
              <a:t>o</a:t>
            </a:r>
            <a:r>
              <a:rPr lang="en-US" altLang="ja-JP" dirty="0"/>
              <a:t>(10</a:t>
            </a:r>
            <a:r>
              <a:rPr lang="en-US" altLang="ja-JP" baseline="30000" dirty="0">
                <a:latin typeface="Symbol" pitchFamily="18" charset="2"/>
              </a:rPr>
              <a:t>-</a:t>
            </a:r>
            <a:r>
              <a:rPr lang="en-US" altLang="ja-JP" baseline="30000" dirty="0"/>
              <a:t>2</a:t>
            </a:r>
            <a:r>
              <a:rPr lang="en-US" altLang="ja-JP" dirty="0"/>
              <a:t>)</a:t>
            </a:r>
          </a:p>
          <a:p>
            <a:pPr lvl="1">
              <a:defRPr/>
            </a:pPr>
            <a:endParaRPr lang="en-US" altLang="ja-JP" dirty="0"/>
          </a:p>
          <a:p>
            <a:pPr lvl="1">
              <a:defRPr/>
            </a:pPr>
            <a:endParaRPr lang="en-US" altLang="ja-JP" dirty="0"/>
          </a:p>
          <a:p>
            <a:pPr lvl="1">
              <a:defRPr/>
            </a:pPr>
            <a:endParaRPr lang="en-US" altLang="ja-JP" dirty="0"/>
          </a:p>
          <a:p>
            <a:pPr lvl="1">
              <a:defRPr/>
            </a:pPr>
            <a:endParaRPr lang="en-US" altLang="ja-JP" dirty="0"/>
          </a:p>
          <a:p>
            <a:pPr lvl="2">
              <a:defRPr/>
            </a:pPr>
            <a:endParaRPr lang="en-US" altLang="ja-JP" dirty="0"/>
          </a:p>
          <a:p>
            <a:pPr lvl="2">
              <a:defRPr/>
            </a:pPr>
            <a:endParaRPr lang="en-US" altLang="ja-JP" dirty="0"/>
          </a:p>
          <a:p>
            <a:pPr lvl="2">
              <a:defRPr/>
            </a:pPr>
            <a:endParaRPr lang="en-US" altLang="ja-JP" dirty="0"/>
          </a:p>
          <a:p>
            <a:pPr lvl="2">
              <a:defRPr/>
            </a:pPr>
            <a:endParaRPr lang="en-US" altLang="ja-JP" dirty="0"/>
          </a:p>
          <a:p>
            <a:pPr>
              <a:defRPr/>
            </a:pPr>
            <a:r>
              <a:rPr lang="en-US" altLang="ja-JP" dirty="0"/>
              <a:t>obvious existence of other contributions to</a:t>
            </a:r>
            <a:r>
              <a:rPr lang="en-US" altLang="ja-JP" i="1" dirty="0"/>
              <a:t> v</a:t>
            </a:r>
            <a:r>
              <a:rPr lang="en-US" altLang="ja-JP" baseline="-25000" dirty="0"/>
              <a:t>2</a:t>
            </a:r>
            <a:endParaRPr lang="en-US" altLang="ja-JP" dirty="0"/>
          </a:p>
          <a:p>
            <a:pPr lvl="1">
              <a:defRPr/>
            </a:pPr>
            <a:endParaRPr lang="en-US" altLang="ja-JP" dirty="0"/>
          </a:p>
        </p:txBody>
      </p:sp>
      <p:sp>
        <p:nvSpPr>
          <p:cNvPr id="58371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Proposal 1. Direct Photon Anisotropy</a:t>
            </a:r>
            <a:endParaRPr lang="ja-JP" altLang="en-US" dirty="0"/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30" t="2" b="-11510"/>
          <a:stretch>
            <a:fillRect/>
          </a:stretch>
        </p:blipFill>
        <p:spPr bwMode="auto">
          <a:xfrm>
            <a:off x="5530887" y="3863823"/>
            <a:ext cx="2476500" cy="1673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99" y="4017810"/>
            <a:ext cx="30162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4" name="図 23" descr="phenix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410" y="3970185"/>
            <a:ext cx="7429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47" y="5388226"/>
            <a:ext cx="722313" cy="16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8376" name="グループ化 37"/>
          <p:cNvGrpSpPr>
            <a:grpSpLocks/>
          </p:cNvGrpSpPr>
          <p:nvPr/>
        </p:nvGrpSpPr>
        <p:grpSpPr bwMode="auto">
          <a:xfrm>
            <a:off x="1027853" y="2705564"/>
            <a:ext cx="4359419" cy="3016176"/>
            <a:chOff x="457200" y="2221666"/>
            <a:chExt cx="6016030" cy="4100877"/>
          </a:xfrm>
        </p:grpSpPr>
        <p:pic>
          <p:nvPicPr>
            <p:cNvPr id="5838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221666"/>
              <a:ext cx="6016030" cy="4100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正方形/長方形 39"/>
            <p:cNvSpPr/>
            <p:nvPr/>
          </p:nvSpPr>
          <p:spPr>
            <a:xfrm>
              <a:off x="2833454" y="2636620"/>
              <a:ext cx="3239401" cy="3025069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41" name="テキスト ボックス 40"/>
          <p:cNvSpPr txBox="1"/>
          <p:nvPr/>
        </p:nvSpPr>
        <p:spPr>
          <a:xfrm>
            <a:off x="5719799" y="3319310"/>
            <a:ext cx="24034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 err="1">
                <a:solidFill>
                  <a:srgbClr val="608020"/>
                </a:solidFill>
                <a:latin typeface="+mn-lt"/>
              </a:rPr>
              <a:t>Au+Au</a:t>
            </a:r>
            <a:r>
              <a:rPr lang="en-US" altLang="ja-JP" sz="1400" dirty="0">
                <a:solidFill>
                  <a:srgbClr val="608020"/>
                </a:solidFill>
                <a:latin typeface="+mn-lt"/>
              </a:rPr>
              <a:t> 200 </a:t>
            </a:r>
            <a:r>
              <a:rPr lang="en-US" altLang="ja-JP" sz="1400" dirty="0" err="1">
                <a:solidFill>
                  <a:srgbClr val="608020"/>
                </a:solidFill>
                <a:latin typeface="+mn-lt"/>
              </a:rPr>
              <a:t>GeV</a:t>
            </a:r>
            <a:r>
              <a:rPr lang="en-US" altLang="ja-JP" sz="1400" dirty="0">
                <a:solidFill>
                  <a:srgbClr val="608020"/>
                </a:solidFill>
                <a:latin typeface="+mn-lt"/>
              </a:rPr>
              <a:t> (PHENIX)</a:t>
            </a:r>
          </a:p>
          <a:p>
            <a:pPr>
              <a:defRPr/>
            </a:pPr>
            <a:r>
              <a:rPr lang="en-US" altLang="ja-JP" sz="1400" dirty="0">
                <a:solidFill>
                  <a:srgbClr val="608020"/>
                </a:solidFill>
                <a:latin typeface="+mn-lt"/>
              </a:rPr>
              <a:t>20–40% centrality direct </a:t>
            </a:r>
            <a:r>
              <a:rPr lang="en-US" altLang="ja-JP" sz="1400" dirty="0">
                <a:solidFill>
                  <a:srgbClr val="608020"/>
                </a:solidFill>
                <a:latin typeface="Symbol" pitchFamily="18" charset="2"/>
              </a:rPr>
              <a:t>g </a:t>
            </a:r>
            <a:r>
              <a:rPr lang="en-US" altLang="ja-JP" sz="1400" i="1" dirty="0">
                <a:solidFill>
                  <a:srgbClr val="608020"/>
                </a:solidFill>
                <a:latin typeface="+mn-lt"/>
              </a:rPr>
              <a:t>v</a:t>
            </a:r>
            <a:r>
              <a:rPr lang="en-US" altLang="ja-JP" sz="1400" baseline="-25000" dirty="0">
                <a:solidFill>
                  <a:srgbClr val="608020"/>
                </a:solidFill>
                <a:latin typeface="+mn-lt"/>
              </a:rPr>
              <a:t>2</a:t>
            </a:r>
            <a:endParaRPr lang="en-US" altLang="ja-JP" sz="1400" i="1" baseline="-25000" dirty="0">
              <a:solidFill>
                <a:srgbClr val="608020"/>
              </a:solidFill>
              <a:latin typeface="+mn-lt"/>
            </a:endParaRPr>
          </a:p>
        </p:txBody>
      </p:sp>
      <p:pic>
        <p:nvPicPr>
          <p:cNvPr id="5837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1635125"/>
            <a:ext cx="345598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テキスト ボックス 42"/>
          <p:cNvSpPr txBox="1"/>
          <p:nvPr/>
        </p:nvSpPr>
        <p:spPr>
          <a:xfrm>
            <a:off x="5388173" y="2093913"/>
            <a:ext cx="32162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dirty="0" err="1">
                <a:solidFill>
                  <a:srgbClr val="000090"/>
                </a:solidFill>
                <a:latin typeface="+mn-lt"/>
              </a:rPr>
              <a:t>Y.Akamatsu</a:t>
            </a:r>
            <a:r>
              <a:rPr lang="en-US" altLang="ja-JP" sz="1200" dirty="0">
                <a:solidFill>
                  <a:srgbClr val="000090"/>
                </a:solidFill>
                <a:latin typeface="+mn-lt"/>
              </a:rPr>
              <a:t>, </a:t>
            </a:r>
            <a:r>
              <a:rPr lang="en-US" altLang="ja-JP" sz="1200" dirty="0" err="1">
                <a:solidFill>
                  <a:srgbClr val="000090"/>
                </a:solidFill>
                <a:latin typeface="+mn-lt"/>
              </a:rPr>
              <a:t>H.Hamagaki</a:t>
            </a:r>
            <a:r>
              <a:rPr lang="en-US" altLang="ja-JP" sz="1200" dirty="0">
                <a:solidFill>
                  <a:srgbClr val="000090"/>
                </a:solidFill>
                <a:latin typeface="+mn-lt"/>
              </a:rPr>
              <a:t>, </a:t>
            </a:r>
            <a:r>
              <a:rPr lang="en-US" altLang="ja-JP" sz="1200" dirty="0" err="1">
                <a:solidFill>
                  <a:srgbClr val="000090"/>
                </a:solidFill>
                <a:latin typeface="+mn-lt"/>
              </a:rPr>
              <a:t>T.Hatsuda</a:t>
            </a:r>
            <a:r>
              <a:rPr lang="en-US" altLang="ja-JP" sz="1200" dirty="0">
                <a:solidFill>
                  <a:srgbClr val="000090"/>
                </a:solidFill>
                <a:latin typeface="+mn-lt"/>
              </a:rPr>
              <a:t>, </a:t>
            </a:r>
            <a:r>
              <a:rPr lang="en-US" altLang="ja-JP" sz="1200" dirty="0" err="1">
                <a:solidFill>
                  <a:srgbClr val="000090"/>
                </a:solidFill>
                <a:latin typeface="+mn-lt"/>
              </a:rPr>
              <a:t>T.Hirano</a:t>
            </a:r>
            <a:r>
              <a:rPr lang="en-US" altLang="ja-JP" sz="1200" dirty="0">
                <a:solidFill>
                  <a:srgbClr val="000090"/>
                </a:solidFill>
                <a:latin typeface="+mn-lt"/>
              </a:rPr>
              <a:t> Phys. Rev. C 85, 054903  (2012)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776413" y="4718050"/>
            <a:ext cx="20081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i="1" dirty="0" err="1">
                <a:solidFill>
                  <a:srgbClr val="000080"/>
                </a:solidFill>
                <a:latin typeface="+mn-lt"/>
              </a:rPr>
              <a:t>k</a:t>
            </a:r>
            <a:r>
              <a:rPr lang="en-US" altLang="ja-JP" sz="1400" baseline="-25000" dirty="0" err="1">
                <a:solidFill>
                  <a:srgbClr val="000080"/>
                </a:solidFill>
                <a:latin typeface="+mn-lt"/>
              </a:rPr>
              <a:t>T</a:t>
            </a:r>
            <a:r>
              <a:rPr lang="en-US" altLang="ja-JP" sz="1400" dirty="0">
                <a:solidFill>
                  <a:srgbClr val="000080"/>
                </a:solidFill>
                <a:latin typeface="+mn-lt"/>
              </a:rPr>
              <a:t> = 0 (k</a:t>
            </a:r>
            <a:r>
              <a:rPr lang="en-US" altLang="ja-JP" sz="1400" dirty="0">
                <a:solidFill>
                  <a:srgbClr val="000080"/>
                </a:solidFill>
                <a:sym typeface="Symbol"/>
              </a:rPr>
              <a:t>  </a:t>
            </a:r>
            <a:r>
              <a:rPr lang="en-US" altLang="ja-JP" sz="1400" dirty="0">
                <a:solidFill>
                  <a:srgbClr val="000080"/>
                </a:solidFill>
                <a:latin typeface="+mn-lt"/>
              </a:rPr>
              <a:t>B)</a:t>
            </a:r>
          </a:p>
          <a:p>
            <a:pPr>
              <a:defRPr/>
            </a:pPr>
            <a:r>
              <a:rPr lang="en-US" altLang="ja-JP" sz="1400" dirty="0">
                <a:solidFill>
                  <a:srgbClr val="000080"/>
                </a:solidFill>
                <a:latin typeface="+mn-lt"/>
              </a:rPr>
              <a:t>(</a:t>
            </a:r>
            <a:r>
              <a:rPr lang="en-US" altLang="ja-JP" sz="1400" dirty="0" err="1">
                <a:solidFill>
                  <a:srgbClr val="000080"/>
                </a:solidFill>
                <a:latin typeface="+mn-lt"/>
              </a:rPr>
              <a:t>K.Ishikawa</a:t>
            </a:r>
            <a:r>
              <a:rPr lang="en-US" altLang="ja-JP" sz="1400" dirty="0">
                <a:solidFill>
                  <a:srgbClr val="000080"/>
                </a:solidFill>
                <a:latin typeface="+mn-lt"/>
              </a:rPr>
              <a:t> and </a:t>
            </a:r>
            <a:r>
              <a:rPr lang="en-US" altLang="ja-JP" sz="1400" dirty="0" err="1">
                <a:solidFill>
                  <a:srgbClr val="000080"/>
                </a:solidFill>
                <a:latin typeface="+mn-lt"/>
              </a:rPr>
              <a:t>A.Tsuji</a:t>
            </a:r>
            <a:r>
              <a:rPr lang="en-US" altLang="ja-JP" sz="1400" dirty="0">
                <a:solidFill>
                  <a:srgbClr val="000080"/>
                </a:solidFill>
                <a:latin typeface="+mn-lt"/>
              </a:rPr>
              <a:t>)</a:t>
            </a:r>
            <a:endParaRPr lang="en-US" altLang="ja-JP" sz="1400" i="1" baseline="-250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16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52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anisotropic decay w.r.t. magnetic field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feasibility study based on QED calculations</a:t>
            </a:r>
          </a:p>
          <a:p>
            <a:pPr lvl="1"/>
            <a:r>
              <a:rPr lang="en-US" altLang="ja-JP" dirty="0"/>
              <a:t>vacuum polarization tensors under magnetic field</a:t>
            </a:r>
          </a:p>
          <a:p>
            <a:pPr lvl="2"/>
            <a:r>
              <a:rPr lang="en-US" altLang="ja-JP" dirty="0"/>
              <a:t>summation for infinite Landau levels</a:t>
            </a:r>
          </a:p>
          <a:p>
            <a:pPr lvl="2"/>
            <a:r>
              <a:rPr lang="en-US" altLang="ja-JP" dirty="0"/>
              <a:t>photon momentum up to ~ </a:t>
            </a:r>
            <a:r>
              <a:rPr lang="en-US" altLang="ja-JP" dirty="0" err="1"/>
              <a:t>GeV</a:t>
            </a:r>
            <a:endParaRPr lang="en-US" altLang="ja-JP" dirty="0"/>
          </a:p>
          <a:p>
            <a:pPr lvl="2"/>
            <a:r>
              <a:rPr lang="en-US" altLang="ja-JP" i="1" dirty="0"/>
              <a:t>ref.</a:t>
            </a:r>
            <a:r>
              <a:rPr lang="en-US" altLang="ja-JP" dirty="0"/>
              <a:t> K.-I. Ishikawa, K. Shigaki, </a:t>
            </a:r>
            <a:r>
              <a:rPr lang="en-US" altLang="ja-JP" i="1" dirty="0"/>
              <a:t>et al.</a:t>
            </a:r>
            <a:r>
              <a:rPr lang="en-US" altLang="ja-JP" dirty="0"/>
              <a:t>,</a:t>
            </a:r>
          </a:p>
          <a:p>
            <a:pPr marL="914400" lvl="2" indent="0">
              <a:buNone/>
            </a:pPr>
            <a:r>
              <a:rPr lang="en-US" altLang="ja-JP" dirty="0"/>
              <a:t>    Int. J. Mod. Phys. A28, 1350100 (2013) </a:t>
            </a:r>
          </a:p>
          <a:p>
            <a:r>
              <a:rPr lang="en-US" altLang="ja-JP" dirty="0"/>
              <a:t>anisotropy ~ </a:t>
            </a:r>
            <a:r>
              <a:rPr lang="en-US" altLang="ja-JP" i="1" dirty="0"/>
              <a:t>o</a:t>
            </a:r>
            <a:r>
              <a:rPr lang="en-US" altLang="ja-JP" dirty="0"/>
              <a:t>(10</a:t>
            </a:r>
            <a:r>
              <a:rPr lang="en-US" altLang="ja-JP" baseline="30000" dirty="0">
                <a:latin typeface="Symbol" pitchFamily="18" charset="2"/>
              </a:rPr>
              <a:t>-</a:t>
            </a:r>
            <a:r>
              <a:rPr lang="en-US" altLang="ja-JP" baseline="30000" dirty="0"/>
              <a:t>1</a:t>
            </a:r>
            <a:r>
              <a:rPr lang="en-US" altLang="ja-JP" dirty="0"/>
              <a:t>)</a:t>
            </a:r>
          </a:p>
        </p:txBody>
      </p:sp>
      <p:sp>
        <p:nvSpPr>
          <p:cNvPr id="57347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836613"/>
          </a:xfrm>
        </p:spPr>
        <p:txBody>
          <a:bodyPr/>
          <a:lstStyle/>
          <a:p>
            <a:r>
              <a:rPr lang="en-US" altLang="ja-JP" dirty="0"/>
              <a:t>Proposal 2. Direct Photon Polarization</a:t>
            </a:r>
            <a:endParaRPr lang="ja-JP" altLang="en-US" dirty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62332"/>
            <a:ext cx="2875839" cy="209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" y="1688488"/>
            <a:ext cx="4149152" cy="138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グループ化 57"/>
          <p:cNvGrpSpPr>
            <a:grpSpLocks/>
          </p:cNvGrpSpPr>
          <p:nvPr/>
        </p:nvGrpSpPr>
        <p:grpSpPr bwMode="auto">
          <a:xfrm flipH="1">
            <a:off x="4664295" y="2002093"/>
            <a:ext cx="3683765" cy="1106936"/>
            <a:chOff x="2393352" y="1601603"/>
            <a:chExt cx="5804770" cy="1743590"/>
          </a:xfrm>
        </p:grpSpPr>
        <p:sp>
          <p:nvSpPr>
            <p:cNvPr id="17" name="円/楕円 16"/>
            <p:cNvSpPr/>
            <p:nvPr/>
          </p:nvSpPr>
          <p:spPr>
            <a:xfrm>
              <a:off x="7525040" y="2165416"/>
              <a:ext cx="673082" cy="67281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2000" dirty="0"/>
                <a:t>?</a:t>
              </a:r>
              <a:endParaRPr lang="ja-JP" altLang="en-US" sz="2000" dirty="0"/>
            </a:p>
          </p:txBody>
        </p:sp>
        <p:sp>
          <p:nvSpPr>
            <p:cNvPr id="18" name="テキスト ボックス 44"/>
            <p:cNvSpPr txBox="1">
              <a:spLocks noChangeArrowheads="1"/>
            </p:cNvSpPr>
            <p:nvPr/>
          </p:nvSpPr>
          <p:spPr bwMode="auto">
            <a:xfrm>
              <a:off x="6310478" y="1722462"/>
              <a:ext cx="784931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  <p:grpSp>
          <p:nvGrpSpPr>
            <p:cNvPr id="19" name="グループ化 56"/>
            <p:cNvGrpSpPr>
              <a:grpSpLocks/>
            </p:cNvGrpSpPr>
            <p:nvPr/>
          </p:nvGrpSpPr>
          <p:grpSpPr bwMode="auto">
            <a:xfrm>
              <a:off x="2393352" y="1601603"/>
              <a:ext cx="1636104" cy="1743590"/>
              <a:chOff x="3185061" y="1601603"/>
              <a:chExt cx="1636104" cy="1743590"/>
            </a:xfrm>
          </p:grpSpPr>
          <p:cxnSp>
            <p:nvCxnSpPr>
              <p:cNvPr id="28" name="直線矢印コネクタ 27"/>
              <p:cNvCxnSpPr/>
              <p:nvPr/>
            </p:nvCxnSpPr>
            <p:spPr>
              <a:xfrm flipH="1">
                <a:off x="4244917" y="2485956"/>
                <a:ext cx="576248" cy="493506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>
              <a:xfrm flipH="1" flipV="1">
                <a:off x="4211581" y="2106704"/>
                <a:ext cx="609584" cy="364972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3185061" y="2714960"/>
                <a:ext cx="1071077" cy="630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l</a:t>
                </a:r>
                <a:r>
                  <a:rPr lang="en-US" altLang="ja-JP" sz="2000" b="0" baseline="30000" dirty="0">
                    <a:latin typeface="Symbol" panose="05050102010706020507" pitchFamily="18" charset="2"/>
                  </a:rPr>
                  <a:t>+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31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3497874" y="1601603"/>
                <a:ext cx="758264" cy="630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l</a:t>
                </a:r>
                <a:r>
                  <a:rPr lang="en-US" altLang="ja-JP" sz="2000" b="0" baseline="30000" dirty="0">
                    <a:latin typeface="Symbol" panose="05050102010706020507" pitchFamily="18" charset="2"/>
                  </a:rPr>
                  <a:t>-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20" name="グループ化 55"/>
            <p:cNvGrpSpPr>
              <a:grpSpLocks/>
            </p:cNvGrpSpPr>
            <p:nvPr/>
          </p:nvGrpSpPr>
          <p:grpSpPr bwMode="auto">
            <a:xfrm>
              <a:off x="4008819" y="1957541"/>
              <a:ext cx="3516221" cy="1028268"/>
              <a:chOff x="518386" y="2033437"/>
              <a:chExt cx="3516221" cy="1028268"/>
            </a:xfrm>
          </p:grpSpPr>
          <p:sp>
            <p:nvSpPr>
              <p:cNvPr id="22" name="円/楕円 21"/>
              <p:cNvSpPr/>
              <p:nvPr/>
            </p:nvSpPr>
            <p:spPr>
              <a:xfrm flipV="1">
                <a:off x="1835977" y="2108017"/>
                <a:ext cx="869927" cy="869585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1910588" y="2184185"/>
                <a:ext cx="720706" cy="718836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4" name="二等辺三角形 23"/>
              <p:cNvSpPr/>
              <p:nvPr/>
            </p:nvSpPr>
            <p:spPr>
              <a:xfrm rot="16200000">
                <a:off x="2144787" y="2845067"/>
                <a:ext cx="252307" cy="18097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5" name="二等辺三角形 24"/>
              <p:cNvSpPr/>
              <p:nvPr/>
            </p:nvSpPr>
            <p:spPr>
              <a:xfrm rot="5210584">
                <a:off x="2180505" y="2069898"/>
                <a:ext cx="252306" cy="179383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2717016" y="2485684"/>
                <a:ext cx="1317591" cy="220570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7" name="フリーフォーム 26"/>
              <p:cNvSpPr/>
              <p:nvPr/>
            </p:nvSpPr>
            <p:spPr>
              <a:xfrm>
                <a:off x="518386" y="2465056"/>
                <a:ext cx="1317591" cy="220569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1" name="テキスト ボックス 62"/>
            <p:cNvSpPr txBox="1">
              <a:spLocks noChangeArrowheads="1"/>
            </p:cNvSpPr>
            <p:nvPr/>
          </p:nvSpPr>
          <p:spPr bwMode="auto">
            <a:xfrm>
              <a:off x="3918301" y="1722462"/>
              <a:ext cx="984863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</p:grp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17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33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xmlns="" id="{508BC915-EDD4-5547-9D8D-38805CB5C28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intermediate mass region containing direct </a:t>
            </a:r>
            <a:r>
              <a:rPr lang="en-US" altLang="ja-JP" dirty="0" err="1"/>
              <a:t>γ</a:t>
            </a:r>
            <a:r>
              <a:rPr lang="en-US" altLang="ja-JP" dirty="0"/>
              <a:t>*</a:t>
            </a:r>
          </a:p>
          <a:p>
            <a:pPr lvl="1"/>
            <a:r>
              <a:rPr lang="en-US" altLang="ja-JP" dirty="0"/>
              <a:t>though combinatorial dominant</a:t>
            </a:r>
          </a:p>
          <a:p>
            <a:r>
              <a:rPr lang="en-US" altLang="ja-JP" dirty="0"/>
              <a:t>l</a:t>
            </a:r>
            <a:r>
              <a:rPr kumimoji="1" lang="en-US" altLang="ja-JP" dirty="0"/>
              <a:t>ow mass region as </a:t>
            </a:r>
            <a:r>
              <a:rPr lang="en-US" altLang="ja-JP" dirty="0"/>
              <a:t>reference</a:t>
            </a:r>
          </a:p>
          <a:p>
            <a:pPr lvl="1"/>
            <a:r>
              <a:rPr kumimoji="1" lang="en-US" altLang="ja-JP" dirty="0" err="1"/>
              <a:t>Dalitz</a:t>
            </a:r>
            <a:r>
              <a:rPr kumimoji="1" lang="en-US" altLang="ja-JP" dirty="0"/>
              <a:t> decay dominant</a:t>
            </a:r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xmlns="" id="{C4EF7A4B-BC59-F64A-930C-DB4836671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Preliminary Analysis in ALICE Run 1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EA581658-FF6F-7F47-AF3D-54913DB9D4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00F7EF06-8A6C-7C42-9775-E160467F5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843D74D0-68D5-4D44-8FE3-813BF64F7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18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xmlns="" id="{B6C57265-AB10-5D46-A49E-B1303BBC5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33296"/>
            <a:ext cx="4238950" cy="3060000"/>
          </a:xfrm>
          <a:prstGeom prst="rect">
            <a:avLst/>
          </a:prstGeom>
        </p:spPr>
      </p:pic>
      <p:pic>
        <p:nvPicPr>
          <p:cNvPr id="7" name="コンテンツ プレースホルダー 7">
            <a:extLst>
              <a:ext uri="{FF2B5EF4-FFF2-40B4-BE49-F238E27FC236}">
                <a16:creationId xmlns:a16="http://schemas.microsoft.com/office/drawing/2014/main" xmlns="" id="{8EB6DA68-4B35-574F-A175-E40B5AF5B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7795" y="3027682"/>
            <a:ext cx="4238950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14609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コンテンツ プレースホルダ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eaLnBrk="1" hangingPunct="1"/>
            <a:r>
              <a:rPr lang="en-US" altLang="ja-JP" dirty="0"/>
              <a:t>heavy ion collisions at LHC</a:t>
            </a:r>
          </a:p>
          <a:p>
            <a:pPr eaLnBrk="1" hangingPunct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physics under ultra-intense magnetic field</a:t>
            </a:r>
          </a:p>
          <a:p>
            <a:pPr eaLnBrk="1" hangingPunct="1"/>
            <a:r>
              <a:rPr lang="en-US" altLang="ja-JP" dirty="0"/>
              <a:t>field intensity and time structure</a:t>
            </a:r>
          </a:p>
          <a:p>
            <a:pPr lvl="1" eaLnBrk="1" hangingPunct="1"/>
            <a:r>
              <a:rPr lang="en-US" altLang="ja-JP" dirty="0"/>
              <a:t>implication of long-lived source via vorticity</a:t>
            </a:r>
          </a:p>
          <a:p>
            <a:pPr eaLnBrk="1" hangingPunct="1"/>
            <a:r>
              <a:rPr lang="en-US" altLang="ja-JP" dirty="0"/>
              <a:t>experimental approaches</a:t>
            </a:r>
          </a:p>
          <a:p>
            <a:pPr lvl="1" eaLnBrk="1" hangingPunct="1"/>
            <a:r>
              <a:rPr lang="en-US" altLang="ja-JP" dirty="0"/>
              <a:t>past attempts and key issues</a:t>
            </a:r>
          </a:p>
          <a:p>
            <a:pPr eaLnBrk="1" hangingPunct="1"/>
            <a:r>
              <a:rPr lang="en-US" altLang="ja-JP" dirty="0"/>
              <a:t>near-future prospects</a:t>
            </a:r>
          </a:p>
          <a:p>
            <a:pPr lvl="1" eaLnBrk="1" hangingPunct="1"/>
            <a:r>
              <a:rPr lang="en-US" altLang="ja-JP" dirty="0"/>
              <a:t>electron and muon reunion at LHC</a:t>
            </a:r>
          </a:p>
          <a:p>
            <a:pPr lvl="1" eaLnBrk="1" hangingPunct="1"/>
            <a:r>
              <a:rPr lang="en-US" altLang="ja-JP" dirty="0"/>
              <a:t>muon measurement at LHC/ALICE from 2021</a:t>
            </a:r>
          </a:p>
          <a:p>
            <a:pPr eaLnBrk="1" hangingPunct="1"/>
            <a:r>
              <a:rPr lang="en-US" altLang="ja-JP" dirty="0"/>
              <a:t>summary and concluding remarks</a:t>
            </a:r>
          </a:p>
        </p:txBody>
      </p:sp>
      <p:sp>
        <p:nvSpPr>
          <p:cNvPr id="18435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Presentation Outline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1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378003"/>
      </p:ext>
    </p:extLst>
  </p:cSld>
  <p:clrMapOvr>
    <a:masterClrMapping/>
  </p:clrMapOvr>
  <p:transition xmlns:p14="http://schemas.microsoft.com/office/powerpoint/2010/main"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xmlns="" id="{476AA6A9-5688-4F44-ACB5-BE1D25F08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33296"/>
            <a:ext cx="4238961" cy="306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4753EA92-1F10-A049-AEAB-44605515C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83" y="3033296"/>
            <a:ext cx="4238962" cy="3060000"/>
          </a:xfrm>
          <a:prstGeom prst="rect">
            <a:avLst/>
          </a:prstGeom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xmlns="" id="{508BC915-EDD4-5547-9D8D-38805CB5C28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intermediate mass region containing direct </a:t>
            </a:r>
            <a:r>
              <a:rPr lang="en-US" altLang="ja-JP" dirty="0" err="1"/>
              <a:t>γ</a:t>
            </a:r>
            <a:r>
              <a:rPr lang="en-US" altLang="ja-JP" dirty="0"/>
              <a:t>*</a:t>
            </a:r>
          </a:p>
          <a:p>
            <a:pPr lvl="1"/>
            <a:r>
              <a:rPr lang="en-US" altLang="ja-JP" dirty="0"/>
              <a:t>though combinatorial dominant</a:t>
            </a:r>
          </a:p>
          <a:p>
            <a:r>
              <a:rPr lang="en-US" altLang="ja-JP" dirty="0"/>
              <a:t>l</a:t>
            </a:r>
            <a:r>
              <a:rPr kumimoji="1" lang="en-US" altLang="ja-JP" dirty="0"/>
              <a:t>ow mass region as </a:t>
            </a:r>
            <a:r>
              <a:rPr lang="en-US" altLang="ja-JP" dirty="0"/>
              <a:t>reference</a:t>
            </a:r>
          </a:p>
          <a:p>
            <a:pPr lvl="1"/>
            <a:r>
              <a:rPr kumimoji="1" lang="en-US" altLang="ja-JP" dirty="0" err="1"/>
              <a:t>Dalitz</a:t>
            </a:r>
            <a:r>
              <a:rPr kumimoji="1" lang="en-US" altLang="ja-JP" dirty="0"/>
              <a:t> decay dominant</a:t>
            </a:r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xmlns="" id="{C4EF7A4B-BC59-F64A-930C-DB4836671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Preliminary Analysis in ALICE Run 1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EA581658-FF6F-7F47-AF3D-54913DB9D4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00F7EF06-8A6C-7C42-9775-E160467F5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843D74D0-68D5-4D44-8FE3-813BF64F7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19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953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xmlns="" id="{2433EC6C-35F5-554A-AA09-6E438D555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492" y="3789040"/>
            <a:ext cx="3749904" cy="2706962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/>
          <a:p>
            <a:r>
              <a:rPr lang="en-US" altLang="ja-JP" dirty="0"/>
              <a:t>b</a:t>
            </a:r>
            <a:r>
              <a:rPr kumimoji="1" lang="en-US" altLang="ja-JP" dirty="0"/>
              <a:t>ending power </a:t>
            </a:r>
            <a:r>
              <a:rPr kumimoji="1" lang="en-US" altLang="ja-JP" i="1" dirty="0" err="1"/>
              <a:t>Bdl</a:t>
            </a:r>
            <a:r>
              <a:rPr kumimoji="1" lang="en-US" altLang="ja-JP" i="1" dirty="0"/>
              <a:t> </a:t>
            </a:r>
            <a:r>
              <a:rPr kumimoji="1" lang="en-US" altLang="ja-JP" dirty="0"/>
              <a:t>~ 10</a:t>
            </a:r>
            <a:r>
              <a:rPr kumimoji="1" lang="en-US" altLang="ja-JP" baseline="30000" dirty="0"/>
              <a:t>14</a:t>
            </a:r>
            <a:r>
              <a:rPr kumimoji="1" lang="en-US" altLang="ja-JP" dirty="0"/>
              <a:t> T×10</a:t>
            </a:r>
            <a:r>
              <a:rPr kumimoji="1" lang="en-US" altLang="ja-JP" baseline="30000" dirty="0">
                <a:latin typeface="Symbol" pitchFamily="18" charset="2"/>
              </a:rPr>
              <a:t>-</a:t>
            </a:r>
            <a:r>
              <a:rPr kumimoji="1" lang="en-US" altLang="ja-JP" baseline="30000" dirty="0"/>
              <a:t>15</a:t>
            </a:r>
            <a:r>
              <a:rPr kumimoji="1" lang="en-US" altLang="ja-JP" dirty="0"/>
              <a:t> m</a:t>
            </a:r>
          </a:p>
          <a:p>
            <a:r>
              <a:rPr lang="en-US" altLang="ja-JP" dirty="0">
                <a:sym typeface="Symbol"/>
              </a:rPr>
              <a:t> </a:t>
            </a:r>
            <a:r>
              <a:rPr lang="en-US" altLang="ja-JP" dirty="0"/>
              <a:t>bending angle </a:t>
            </a:r>
            <a:r>
              <a:rPr kumimoji="1" lang="en-US" altLang="ja-JP" dirty="0"/>
              <a:t>~ 3</a:t>
            </a:r>
            <a:r>
              <a:rPr lang="en-US" altLang="ja-JP" dirty="0"/>
              <a:t>×10</a:t>
            </a:r>
            <a:r>
              <a:rPr lang="en-US" altLang="ja-JP" baseline="30000" dirty="0">
                <a:latin typeface="Symbol" pitchFamily="18" charset="2"/>
              </a:rPr>
              <a:t>-</a:t>
            </a:r>
            <a:r>
              <a:rPr lang="en-US" altLang="ja-JP" baseline="30000" dirty="0"/>
              <a:t>2</a:t>
            </a:r>
            <a:r>
              <a:rPr kumimoji="1" lang="en-US" altLang="ja-JP" dirty="0"/>
              <a:t>/</a:t>
            </a:r>
            <a:r>
              <a:rPr kumimoji="1" lang="en-US" altLang="ja-JP" i="1" dirty="0"/>
              <a:t>p</a:t>
            </a:r>
            <a:r>
              <a:rPr kumimoji="1" lang="en-US" altLang="ja-JP" dirty="0"/>
              <a:t> [rad/(</a:t>
            </a:r>
            <a:r>
              <a:rPr kumimoji="1" lang="en-US" altLang="ja-JP" dirty="0" err="1"/>
              <a:t>GeV</a:t>
            </a:r>
            <a:r>
              <a:rPr kumimoji="1" lang="en-US" altLang="ja-JP" dirty="0"/>
              <a:t>/</a:t>
            </a:r>
            <a:r>
              <a:rPr kumimoji="1" lang="en-US" altLang="ja-JP" i="1" dirty="0"/>
              <a:t>c</a:t>
            </a:r>
            <a:r>
              <a:rPr kumimoji="1" lang="en-US" altLang="ja-JP" dirty="0"/>
              <a:t>)]</a:t>
            </a:r>
          </a:p>
          <a:p>
            <a:r>
              <a:rPr lang="en-US" altLang="ja-JP" dirty="0"/>
              <a:t>detectable as opening angle offset</a:t>
            </a:r>
          </a:p>
          <a:p>
            <a:pPr lvl="1"/>
            <a:r>
              <a:rPr lang="en-US" altLang="ja-JP" dirty="0"/>
              <a:t>e</a:t>
            </a:r>
            <a:r>
              <a:rPr lang="en-US" altLang="ja-JP" baseline="30000" dirty="0">
                <a:latin typeface="Symbol" pitchFamily="18" charset="2"/>
              </a:rPr>
              <a:t>+</a:t>
            </a:r>
            <a:r>
              <a:rPr lang="en-US" altLang="ja-JP" dirty="0"/>
              <a:t>/e</a:t>
            </a:r>
            <a:r>
              <a:rPr lang="en-US" altLang="ja-JP" baseline="30000" dirty="0">
                <a:latin typeface="Symbol" pitchFamily="18" charset="2"/>
              </a:rPr>
              <a:t>-</a:t>
            </a:r>
            <a:r>
              <a:rPr lang="en-US" altLang="ja-JP" dirty="0"/>
              <a:t> bent in opposite way around</a:t>
            </a:r>
            <a:r>
              <a:rPr lang="ja-JP" altLang="en-US" dirty="0"/>
              <a:t> </a:t>
            </a:r>
            <a:r>
              <a:rPr lang="en-US" altLang="ja-JP" dirty="0"/>
              <a:t>magnetic field axis</a:t>
            </a:r>
          </a:p>
          <a:p>
            <a:pPr lvl="2"/>
            <a:r>
              <a:rPr lang="en-US" altLang="ja-JP" dirty="0"/>
              <a:t>reaction axis from directional flow (</a:t>
            </a:r>
            <a:r>
              <a:rPr lang="en-US" altLang="ja-JP" i="1" dirty="0"/>
              <a:t>v</a:t>
            </a:r>
            <a:r>
              <a:rPr lang="en-US" altLang="ja-JP" baseline="-25000" dirty="0"/>
              <a:t>1</a:t>
            </a:r>
            <a:r>
              <a:rPr lang="en-US" altLang="ja-JP" dirty="0"/>
              <a:t>) in forward/backward</a:t>
            </a:r>
          </a:p>
          <a:p>
            <a:pPr lvl="1"/>
            <a:r>
              <a:rPr lang="en-US" altLang="ja-JP" i="1" dirty="0"/>
              <a:t>o</a:t>
            </a:r>
            <a:r>
              <a:rPr lang="en-US" altLang="ja-JP" dirty="0"/>
              <a:t>(1) degree for </a:t>
            </a:r>
            <a:r>
              <a:rPr lang="en-US" altLang="ja-JP" i="1" dirty="0"/>
              <a:t>o</a:t>
            </a:r>
            <a:r>
              <a:rPr lang="en-US" altLang="ja-JP" dirty="0"/>
              <a:t>(1) GeV/</a:t>
            </a:r>
            <a:r>
              <a:rPr lang="en-US" altLang="ja-JP" i="1" dirty="0"/>
              <a:t>c</a:t>
            </a:r>
            <a:r>
              <a:rPr lang="en-US" altLang="ja-JP" dirty="0"/>
              <a:t> particles!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Proposal 3. </a:t>
            </a:r>
            <a:r>
              <a:rPr lang="en-US" altLang="ja-JP" dirty="0" err="1"/>
              <a:t>Femto</a:t>
            </a:r>
            <a:r>
              <a:rPr lang="en-US" altLang="ja-JP" dirty="0"/>
              <a:t>-Spectrometer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20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165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xmlns="" id="{508BC915-EDD4-5547-9D8D-38805CB5C28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intermediate mass region containing direct </a:t>
            </a:r>
            <a:r>
              <a:rPr lang="en-US" altLang="ja-JP" dirty="0" err="1"/>
              <a:t>γ</a:t>
            </a:r>
            <a:r>
              <a:rPr lang="en-US" altLang="ja-JP" dirty="0"/>
              <a:t>*</a:t>
            </a:r>
          </a:p>
          <a:p>
            <a:pPr lvl="1"/>
            <a:r>
              <a:rPr lang="en-US" altLang="ja-JP" dirty="0"/>
              <a:t>though combinatorial dominant</a:t>
            </a:r>
          </a:p>
          <a:p>
            <a:r>
              <a:rPr lang="en-US" altLang="ja-JP" dirty="0"/>
              <a:t>l</a:t>
            </a:r>
            <a:r>
              <a:rPr kumimoji="1" lang="en-US" altLang="ja-JP" dirty="0"/>
              <a:t>ow mass region as </a:t>
            </a:r>
            <a:r>
              <a:rPr lang="en-US" altLang="ja-JP" dirty="0"/>
              <a:t>reference</a:t>
            </a:r>
          </a:p>
          <a:p>
            <a:pPr lvl="1"/>
            <a:r>
              <a:rPr kumimoji="1" lang="en-US" altLang="ja-JP" dirty="0" err="1"/>
              <a:t>Dalitz</a:t>
            </a:r>
            <a:r>
              <a:rPr kumimoji="1" lang="en-US" altLang="ja-JP" dirty="0"/>
              <a:t> decay dominant</a:t>
            </a:r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xmlns="" id="{C4EF7A4B-BC59-F64A-930C-DB4836671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Not Even </a:t>
            </a:r>
            <a:r>
              <a:rPr lang="en-US" altLang="ja-JP" dirty="0" smtClean="0"/>
              <a:t>Preliminary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EA581658-FF6F-7F47-AF3D-54913DB9D4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00F7EF06-8A6C-7C42-9775-E160467F5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843D74D0-68D5-4D44-8FE3-813BF64F7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21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3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xmlns="" id="{508BC915-EDD4-5547-9D8D-38805CB5C28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intermediate mass region containing direct </a:t>
            </a:r>
            <a:r>
              <a:rPr lang="en-US" altLang="ja-JP" dirty="0" err="1"/>
              <a:t>γ</a:t>
            </a:r>
            <a:r>
              <a:rPr lang="en-US" altLang="ja-JP" dirty="0"/>
              <a:t>*</a:t>
            </a:r>
          </a:p>
          <a:p>
            <a:pPr lvl="1"/>
            <a:r>
              <a:rPr lang="en-US" altLang="ja-JP" dirty="0"/>
              <a:t>though combinatorial dominant</a:t>
            </a:r>
          </a:p>
          <a:p>
            <a:r>
              <a:rPr lang="en-US" altLang="ja-JP" dirty="0"/>
              <a:t>stronger deflection expected at low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R. </a:t>
            </a:r>
            <a:r>
              <a:rPr lang="en-US" altLang="ja-JP" dirty="0" err="1"/>
              <a:t>Tanizaki</a:t>
            </a:r>
            <a:r>
              <a:rPr lang="en-US" altLang="ja-JP" dirty="0"/>
              <a:t>, master’s thesis, Hiroshima U., 2015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xmlns="" id="{C4EF7A4B-BC59-F64A-930C-DB4836671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Not </a:t>
            </a:r>
            <a:r>
              <a:rPr lang="en-US" altLang="ja-JP"/>
              <a:t>Even </a:t>
            </a:r>
            <a:r>
              <a:rPr lang="en-US" altLang="ja-JP" smtClean="0"/>
              <a:t>Preliminary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EA581658-FF6F-7F47-AF3D-54913DB9D4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00F7EF06-8A6C-7C42-9775-E160467F5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843D74D0-68D5-4D44-8FE3-813BF64F7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22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779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363272" cy="5167329"/>
          </a:xfrm>
        </p:spPr>
        <p:txBody>
          <a:bodyPr/>
          <a:lstStyle/>
          <a:p>
            <a:r>
              <a:rPr kumimoji="1" lang="en-US" altLang="ja-JP" dirty="0"/>
              <a:t>marginal at best, in 2012</a:t>
            </a:r>
            <a:r>
              <a:rPr kumimoji="1" lang="mr-IN" altLang="ja-JP" dirty="0"/>
              <a:t>–</a:t>
            </a:r>
            <a:r>
              <a:rPr kumimoji="1" lang="en-US" altLang="ja-JP" dirty="0"/>
              <a:t>2016</a:t>
            </a:r>
          </a:p>
          <a:p>
            <a:pPr lvl="1"/>
            <a:r>
              <a:rPr kumimoji="1" lang="en-US" altLang="ja-JP" dirty="0"/>
              <a:t>4 M.Sc. theses in 2013</a:t>
            </a:r>
            <a:r>
              <a:rPr kumimoji="1" lang="mr-IN" altLang="ja-JP" dirty="0"/>
              <a:t>–</a:t>
            </a:r>
            <a:r>
              <a:rPr kumimoji="1" lang="en-US" altLang="ja-JP" dirty="0"/>
              <a:t>2016</a:t>
            </a:r>
          </a:p>
          <a:p>
            <a:pPr lvl="2"/>
            <a:r>
              <a:rPr lang="en-US" altLang="ja-JP" dirty="0" err="1"/>
              <a:t>T.Hoshino</a:t>
            </a:r>
            <a:r>
              <a:rPr lang="en-US" altLang="ja-JP" dirty="0"/>
              <a:t>, </a:t>
            </a:r>
            <a:r>
              <a:rPr lang="en-US" altLang="ja-JP" dirty="0" err="1"/>
              <a:t>A.Tsuji</a:t>
            </a:r>
            <a:r>
              <a:rPr lang="en-US" altLang="ja-JP" dirty="0"/>
              <a:t>, </a:t>
            </a:r>
            <a:r>
              <a:rPr lang="en-US" altLang="ja-JP" dirty="0" err="1"/>
              <a:t>R.Tanizaki</a:t>
            </a:r>
            <a:r>
              <a:rPr lang="en-US" altLang="ja-JP" dirty="0"/>
              <a:t>, </a:t>
            </a:r>
            <a:r>
              <a:rPr lang="en-US" altLang="ja-JP" dirty="0" err="1"/>
              <a:t>Y.Ueda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5 B.Sc. theses in 2012</a:t>
            </a:r>
            <a:r>
              <a:rPr kumimoji="1" lang="mr-IN" altLang="ja-JP" dirty="0"/>
              <a:t>–</a:t>
            </a:r>
            <a:r>
              <a:rPr kumimoji="1" lang="en-US" altLang="ja-JP" dirty="0"/>
              <a:t>2015</a:t>
            </a:r>
          </a:p>
          <a:p>
            <a:pPr lvl="2"/>
            <a:r>
              <a:rPr lang="en-US" altLang="ja-JP" dirty="0" err="1"/>
              <a:t>A.Tsuji</a:t>
            </a:r>
            <a:r>
              <a:rPr lang="en-US" altLang="ja-JP" dirty="0"/>
              <a:t>, </a:t>
            </a:r>
            <a:r>
              <a:rPr lang="en-US" altLang="ja-JP" dirty="0" err="1"/>
              <a:t>R.Tanizaki</a:t>
            </a:r>
            <a:r>
              <a:rPr lang="en-US" altLang="ja-JP" dirty="0"/>
              <a:t>, </a:t>
            </a:r>
            <a:r>
              <a:rPr lang="en-US" altLang="ja-JP" dirty="0" err="1"/>
              <a:t>Y.Ueda</a:t>
            </a:r>
            <a:r>
              <a:rPr lang="en-US" altLang="ja-JP" dirty="0"/>
              <a:t>, </a:t>
            </a:r>
            <a:r>
              <a:rPr lang="en-US" altLang="ja-JP" dirty="0" err="1"/>
              <a:t>A.Nobuhiro</a:t>
            </a:r>
            <a:r>
              <a:rPr lang="en-US" altLang="ja-JP" dirty="0"/>
              <a:t>, </a:t>
            </a:r>
            <a:r>
              <a:rPr lang="en-US" altLang="ja-JP" dirty="0" err="1"/>
              <a:t>K.Yamakawa</a:t>
            </a:r>
            <a:endParaRPr lang="en-US" altLang="ja-JP" dirty="0"/>
          </a:p>
          <a:p>
            <a:r>
              <a:rPr lang="en-US" altLang="ja-JP" dirty="0"/>
              <a:t>higher statistics data available/coming in</a:t>
            </a:r>
          </a:p>
          <a:p>
            <a:pPr lvl="1"/>
            <a:r>
              <a:rPr lang="en-US" altLang="ja-JP" dirty="0"/>
              <a:t>1 B.Sc. thesis in 2018</a:t>
            </a:r>
          </a:p>
          <a:p>
            <a:pPr lvl="2"/>
            <a:r>
              <a:rPr lang="en-US" altLang="ja-JP" dirty="0" err="1"/>
              <a:t>T.Osako</a:t>
            </a:r>
            <a:r>
              <a:rPr lang="en-US" altLang="ja-JP" dirty="0"/>
              <a:t>; continuing, </a:t>
            </a:r>
            <a:r>
              <a:rPr lang="en-US" altLang="ja-JP" i="1" dirty="0"/>
              <a:t>e.g. </a:t>
            </a:r>
            <a:r>
              <a:rPr lang="en-US" altLang="ja-JP" dirty="0"/>
              <a:t>ATHIC 2018</a:t>
            </a:r>
          </a:p>
          <a:p>
            <a:r>
              <a:rPr lang="en-US" altLang="ja-JP" dirty="0"/>
              <a:t>ALICE run 3 (2021</a:t>
            </a:r>
            <a:r>
              <a:rPr lang="mr-IN" altLang="ja-JP" dirty="0"/>
              <a:t>–</a:t>
            </a:r>
            <a:r>
              <a:rPr lang="en-US" altLang="ja-JP" dirty="0"/>
              <a:t>2023) even more promising</a:t>
            </a:r>
          </a:p>
          <a:p>
            <a:pPr lvl="1"/>
            <a:r>
              <a:rPr lang="en-US" altLang="ja-JP" dirty="0"/>
              <a:t>×10 (di-)muons</a:t>
            </a:r>
          </a:p>
          <a:p>
            <a:pPr lvl="1"/>
            <a:r>
              <a:rPr lang="en-US" altLang="ja-JP" dirty="0"/>
              <a:t>×100 minimum bias (di-)electrons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Key Issue: Significance, </a:t>
            </a:r>
            <a:r>
              <a:rPr kumimoji="1" lang="en-US" altLang="ja-JP" i="1" dirty="0"/>
              <a:t>i</a:t>
            </a:r>
            <a:r>
              <a:rPr lang="en-US" altLang="ja-JP" i="1" dirty="0"/>
              <a:t>.e. </a:t>
            </a:r>
            <a:r>
              <a:rPr kumimoji="1" lang="en-US" altLang="ja-JP" dirty="0"/>
              <a:t>Statistics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23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163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91264" cy="5167329"/>
          </a:xfrm>
        </p:spPr>
        <p:txBody>
          <a:bodyPr/>
          <a:lstStyle/>
          <a:p>
            <a:r>
              <a:rPr lang="en-US" altLang="ja-JP" dirty="0"/>
              <a:t>parallel</a:t>
            </a:r>
            <a:r>
              <a:rPr kumimoji="1" lang="en-US" altLang="ja-JP" dirty="0"/>
              <a:t> approaches to same physics </a:t>
            </a:r>
            <a:r>
              <a:rPr lang="en-US" altLang="ja-JP" dirty="0"/>
              <a:t>up to </a:t>
            </a:r>
            <a:r>
              <a:rPr kumimoji="1" lang="en-US" altLang="ja-JP" dirty="0"/>
              <a:t>SPS</a:t>
            </a:r>
          </a:p>
          <a:p>
            <a:pPr lvl="1"/>
            <a:r>
              <a:rPr lang="en-US" altLang="ja-JP" dirty="0" err="1"/>
              <a:t>muons</a:t>
            </a:r>
            <a:r>
              <a:rPr lang="en-US" altLang="ja-JP" dirty="0"/>
              <a:t> at central (CMS) rapidity in fixed target exp.</a:t>
            </a:r>
          </a:p>
          <a:p>
            <a:pPr lvl="2"/>
            <a:r>
              <a:rPr lang="en-US" altLang="ja-JP" i="1" dirty="0"/>
              <a:t>e.g. </a:t>
            </a:r>
            <a:r>
              <a:rPr lang="en-US" altLang="ja-JP" dirty="0"/>
              <a:t>NA38/50/51/60 </a:t>
            </a:r>
            <a:r>
              <a:rPr lang="en-US" altLang="ja-JP" dirty="0" err="1"/>
              <a:t>dimuon</a:t>
            </a:r>
            <a:r>
              <a:rPr lang="en-US" altLang="ja-JP" dirty="0"/>
              <a:t> spectrometer</a:t>
            </a:r>
            <a:endParaRPr kumimoji="1" lang="en-US" altLang="ja-JP" dirty="0"/>
          </a:p>
          <a:p>
            <a:r>
              <a:rPr kumimoji="1" lang="en-US" altLang="ja-JP" dirty="0"/>
              <a:t>physics emphasis (and people) separated at RHIC</a:t>
            </a:r>
          </a:p>
          <a:p>
            <a:pPr lvl="1"/>
            <a:r>
              <a:rPr kumimoji="1" lang="en-US" altLang="ja-JP" dirty="0"/>
              <a:t>broad QGP physics with electrons in central barrel</a:t>
            </a:r>
          </a:p>
          <a:p>
            <a:pPr lvl="1"/>
            <a:r>
              <a:rPr lang="en-US" altLang="ja-JP" dirty="0"/>
              <a:t>focused topics, </a:t>
            </a:r>
            <a:r>
              <a:rPr lang="en-US" altLang="ja-JP" i="1" dirty="0"/>
              <a:t>e.g. </a:t>
            </a:r>
            <a:r>
              <a:rPr lang="en-US" altLang="ja-JP" dirty="0"/>
              <a:t>high mass/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and spin, with </a:t>
            </a:r>
            <a:r>
              <a:rPr lang="en-US" altLang="ja-JP" dirty="0" err="1"/>
              <a:t>muons</a:t>
            </a:r>
            <a:endParaRPr lang="en-US" altLang="ja-JP" dirty="0"/>
          </a:p>
          <a:p>
            <a:pPr lvl="2"/>
            <a:r>
              <a:rPr lang="en-US" altLang="ja-JP" i="1" dirty="0"/>
              <a:t>e.g. </a:t>
            </a:r>
            <a:r>
              <a:rPr lang="en-US" altLang="ja-JP" dirty="0"/>
              <a:t>PHENIX “forward” arms</a:t>
            </a:r>
          </a:p>
          <a:p>
            <a:pPr lvl="2"/>
            <a:r>
              <a:rPr lang="en-US" altLang="ja-JP" dirty="0"/>
              <a:t>low momentum μ ID technically challenging</a:t>
            </a:r>
            <a:endParaRPr kumimoji="1" lang="en-US" altLang="ja-JP" dirty="0"/>
          </a:p>
          <a:p>
            <a:r>
              <a:rPr lang="en-US" altLang="ja-JP" dirty="0"/>
              <a:t>reunion at LHC</a:t>
            </a:r>
          </a:p>
          <a:p>
            <a:pPr lvl="1"/>
            <a:r>
              <a:rPr lang="en-US" altLang="ja-JP" dirty="0"/>
              <a:t>low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</a:t>
            </a:r>
            <a:r>
              <a:rPr lang="en-US" altLang="ja-JP" dirty="0" err="1"/>
              <a:t>muons</a:t>
            </a:r>
            <a:r>
              <a:rPr lang="en-US" altLang="ja-JP" dirty="0"/>
              <a:t> within prolonged central </a:t>
            </a:r>
            <a:r>
              <a:rPr lang="en-US" altLang="ja-JP" dirty="0" err="1"/>
              <a:t>Bjorken</a:t>
            </a:r>
            <a:r>
              <a:rPr lang="en-US" altLang="ja-JP" dirty="0"/>
              <a:t> plateau</a:t>
            </a:r>
          </a:p>
          <a:p>
            <a:pPr lvl="1"/>
            <a:r>
              <a:rPr lang="en-US" altLang="ja-JP" dirty="0"/>
              <a:t>parallel and complementary approaches (again)</a:t>
            </a:r>
          </a:p>
          <a:p>
            <a:pPr lvl="1"/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 and μ Reunion at LHC Energy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24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24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err="1"/>
              <a:t>muon</a:t>
            </a:r>
            <a:r>
              <a:rPr kumimoji="1" lang="en-US" altLang="ja-JP" dirty="0"/>
              <a:t> arms: 1.2 &lt; |</a:t>
            </a:r>
            <a:r>
              <a:rPr kumimoji="1" lang="en-US" altLang="ja-JP" dirty="0" err="1"/>
              <a:t>η</a:t>
            </a:r>
            <a:r>
              <a:rPr kumimoji="1" lang="en-US" altLang="ja-JP" dirty="0"/>
              <a:t>| &lt; 2.4</a:t>
            </a:r>
          </a:p>
          <a:p>
            <a:r>
              <a:rPr lang="en-US" altLang="ja-JP" dirty="0"/>
              <a:t>minimum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~ 1.0 - 1.5 GeV/</a:t>
            </a:r>
            <a:r>
              <a:rPr lang="en-US" altLang="ja-JP" i="1" dirty="0"/>
              <a:t>c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Muon</a:t>
            </a:r>
            <a:r>
              <a:rPr kumimoji="1" lang="en-US" altLang="ja-JP" dirty="0"/>
              <a:t> Measurement at PHENIX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492896"/>
            <a:ext cx="3384376" cy="338437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915816" y="2575576"/>
            <a:ext cx="360040" cy="295232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796" y="2540583"/>
            <a:ext cx="3831612" cy="340869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6918948" y="2554232"/>
            <a:ext cx="317348" cy="300568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25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977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err="1"/>
              <a:t>muon</a:t>
            </a:r>
            <a:r>
              <a:rPr lang="en-US" altLang="ja-JP" dirty="0"/>
              <a:t> arm: 2.5 &lt; |</a:t>
            </a:r>
            <a:r>
              <a:rPr lang="en-US" altLang="ja-JP" dirty="0" err="1"/>
              <a:t>η</a:t>
            </a:r>
            <a:r>
              <a:rPr lang="en-US" altLang="ja-JP" dirty="0"/>
              <a:t>| &lt; 4.0</a:t>
            </a:r>
          </a:p>
          <a:p>
            <a:r>
              <a:rPr lang="en-US" altLang="ja-JP" dirty="0"/>
              <a:t>MFT: 2.5 &lt; |</a:t>
            </a:r>
            <a:r>
              <a:rPr lang="en-US" altLang="ja-JP" dirty="0" err="1"/>
              <a:t>η</a:t>
            </a:r>
            <a:r>
              <a:rPr lang="en-US" altLang="ja-JP" dirty="0"/>
              <a:t>| &lt; 3.6</a:t>
            </a:r>
          </a:p>
          <a:p>
            <a:r>
              <a:rPr lang="en-US" altLang="ja-JP" dirty="0"/>
              <a:t>minimum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~ 0.5 GeV/</a:t>
            </a:r>
            <a:r>
              <a:rPr lang="en-US" altLang="ja-JP" i="1" dirty="0"/>
              <a:t>c</a:t>
            </a:r>
          </a:p>
          <a:p>
            <a:endParaRPr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Muon</a:t>
            </a:r>
            <a:r>
              <a:rPr kumimoji="1" lang="en-US" altLang="ja-JP" dirty="0"/>
              <a:t> Measurement at ALICE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140968"/>
            <a:ext cx="3664885" cy="2232248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3051862" y="3140968"/>
            <a:ext cx="306675" cy="194421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140968"/>
            <a:ext cx="4618014" cy="2166873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598897" y="3151640"/>
            <a:ext cx="216024" cy="194421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26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052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two interesting regimes of quark-gluon phase</a:t>
            </a:r>
          </a:p>
          <a:p>
            <a:pPr lvl="1"/>
            <a:r>
              <a:rPr lang="en-GB" altLang="ja-JP" dirty="0"/>
              <a:t>exploration on QCD phase diagram</a:t>
            </a:r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new opportunity only at LHC energy (and above)</a:t>
            </a:r>
          </a:p>
          <a:p>
            <a:pPr lvl="1"/>
            <a:r>
              <a:rPr lang="en-GB" i="1" u="sng" dirty="0"/>
              <a:t>forward enough</a:t>
            </a:r>
            <a:r>
              <a:rPr lang="en-GB" dirty="0"/>
              <a:t> for (low </a:t>
            </a:r>
            <a:r>
              <a:rPr lang="en-GB" i="1" dirty="0" err="1"/>
              <a:t>p</a:t>
            </a:r>
            <a:r>
              <a:rPr lang="en-GB" baseline="-25000" dirty="0" err="1"/>
              <a:t>T</a:t>
            </a:r>
            <a:r>
              <a:rPr lang="en-GB" dirty="0"/>
              <a:t>) </a:t>
            </a:r>
            <a:r>
              <a:rPr lang="en-GB" dirty="0" err="1"/>
              <a:t>muon</a:t>
            </a:r>
            <a:r>
              <a:rPr lang="en-GB" dirty="0"/>
              <a:t> measurement</a:t>
            </a:r>
          </a:p>
          <a:p>
            <a:pPr lvl="2"/>
            <a:r>
              <a:rPr lang="en-US" altLang="ja-JP" i="1" dirty="0">
                <a:latin typeface="Franklin Gothic Medium" charset="0"/>
                <a:ea typeface="ＭＳ Ｐゴシック" charset="0"/>
              </a:rPr>
              <a:t>e.g.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</a:t>
            </a:r>
            <a:r>
              <a:rPr lang="en-US" altLang="ja-JP" dirty="0">
                <a:ea typeface="ＭＳ Ｐゴシック" charset="0"/>
                <a:cs typeface="Symbol" charset="0"/>
              </a:rPr>
              <a:t>y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 above ~ 3.4 for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&lt; 0.25 GeV/</a:t>
            </a:r>
            <a:r>
              <a:rPr lang="en-US" altLang="ja-JP" i="1" dirty="0"/>
              <a:t>c</a:t>
            </a:r>
            <a:r>
              <a:rPr lang="en-US" altLang="ja-JP" dirty="0"/>
              <a:t>, </a:t>
            </a:r>
            <a:r>
              <a:rPr lang="en-US" altLang="ja-JP" i="1" dirty="0"/>
              <a:t>p</a:t>
            </a:r>
            <a:r>
              <a:rPr lang="en-US" altLang="ja-JP" dirty="0"/>
              <a:t> &gt; 4 GeV/</a:t>
            </a:r>
            <a:r>
              <a:rPr lang="en-US" altLang="ja-JP" i="1" dirty="0"/>
              <a:t>c</a:t>
            </a:r>
            <a:endParaRPr lang="en-US" altLang="ja-JP" dirty="0"/>
          </a:p>
          <a:p>
            <a:pPr lvl="1"/>
            <a:r>
              <a:rPr lang="en-GB" altLang="ja-JP" i="1" u="sng" dirty="0"/>
              <a:t>not too forward</a:t>
            </a:r>
            <a:r>
              <a:rPr lang="en-GB" altLang="ja-JP" dirty="0"/>
              <a:t> for “central” physics</a:t>
            </a:r>
          </a:p>
          <a:p>
            <a:pPr lvl="2"/>
            <a:r>
              <a:rPr lang="en-US" altLang="ja-JP" dirty="0">
                <a:latin typeface="Franklin Gothic Medium" charset="0"/>
                <a:ea typeface="ＭＳ Ｐゴシック" charset="0"/>
              </a:rPr>
              <a:t>|y| up to ~ 4 at LHC (~ 2 at RHIC)</a:t>
            </a:r>
            <a:endParaRPr lang="en-GB" altLang="ja-JP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836613"/>
          </a:xfrm>
        </p:spPr>
        <p:txBody>
          <a:bodyPr>
            <a:noAutofit/>
          </a:bodyPr>
          <a:lstStyle/>
          <a:p>
            <a:r>
              <a:rPr lang="en-US" altLang="ja-JP" dirty="0"/>
              <a:t>New Relation between e and μ at LHC</a:t>
            </a:r>
            <a:endParaRPr lang="en-GB" dirty="0"/>
          </a:p>
        </p:txBody>
      </p:sp>
      <p:grpSp>
        <p:nvGrpSpPr>
          <p:cNvPr id="4" name="Grouper 3"/>
          <p:cNvGrpSpPr/>
          <p:nvPr/>
        </p:nvGrpSpPr>
        <p:grpSpPr>
          <a:xfrm>
            <a:off x="982940" y="2276872"/>
            <a:ext cx="3168352" cy="1640980"/>
            <a:chOff x="0" y="1906412"/>
            <a:chExt cx="7073900" cy="366377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500" y="3454400"/>
              <a:ext cx="4651418" cy="211578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06412"/>
              <a:ext cx="7073900" cy="1680261"/>
            </a:xfrm>
            <a:prstGeom prst="rect">
              <a:avLst/>
            </a:prstGeom>
          </p:spPr>
        </p:pic>
      </p:grpSp>
      <p:pic>
        <p:nvPicPr>
          <p:cNvPr id="6" name="図 5" descr="ali-perf-993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204864"/>
            <a:ext cx="3686810" cy="1872208"/>
          </a:xfrm>
          <a:prstGeom prst="rect">
            <a:avLst/>
          </a:prstGeom>
        </p:spPr>
      </p:pic>
      <p:sp>
        <p:nvSpPr>
          <p:cNvPr id="7" name="日付プレースホルダー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27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94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/>
              <a:t>vertex and invariant mass resolutions to improve</a:t>
            </a:r>
            <a:endParaRPr kumimoji="1" lang="ja-JP" alt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Muon</a:t>
            </a:r>
            <a:r>
              <a:rPr lang="en-GB" dirty="0"/>
              <a:t> Forward Tracker (2021–)</a:t>
            </a:r>
          </a:p>
        </p:txBody>
      </p:sp>
      <p:pic>
        <p:nvPicPr>
          <p:cNvPr id="47" name="Image 5" descr="0801015_01-A4-at-144-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67941" y="1628800"/>
            <a:ext cx="7397007" cy="4392488"/>
          </a:xfrm>
          <a:prstGeom prst="rect">
            <a:avLst/>
          </a:prstGeom>
        </p:spPr>
      </p:pic>
      <p:sp>
        <p:nvSpPr>
          <p:cNvPr id="35" name="Rectangle 28"/>
          <p:cNvSpPr>
            <a:spLocks/>
          </p:cNvSpPr>
          <p:nvPr/>
        </p:nvSpPr>
        <p:spPr bwMode="auto">
          <a:xfrm>
            <a:off x="5687616" y="4210051"/>
            <a:ext cx="152362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055"/>
              </a:spcBef>
            </a:pPr>
            <a:r>
              <a:rPr lang="en-US" sz="1300">
                <a:latin typeface="Helvetica Neue" charset="0"/>
                <a:ea typeface="ＭＳ Ｐゴシック" charset="0"/>
                <a:sym typeface="Helvetica Neue" charset="0"/>
              </a:rPr>
              <a:t>Dipole</a:t>
            </a:r>
          </a:p>
        </p:txBody>
      </p:sp>
      <p:sp>
        <p:nvSpPr>
          <p:cNvPr id="52" name="Rectangle à coins arrondis 51"/>
          <p:cNvSpPr/>
          <p:nvPr/>
        </p:nvSpPr>
        <p:spPr>
          <a:xfrm>
            <a:off x="332109" y="4581128"/>
            <a:ext cx="2376263" cy="1667571"/>
          </a:xfrm>
          <a:prstGeom prst="roundRect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79" y="4745164"/>
            <a:ext cx="1872208" cy="1377040"/>
          </a:xfrm>
          <a:prstGeom prst="rect">
            <a:avLst/>
          </a:prstGeom>
        </p:spPr>
      </p:pic>
      <p:cxnSp>
        <p:nvCxnSpPr>
          <p:cNvPr id="46" name="Connecteur droit 45"/>
          <p:cNvCxnSpPr/>
          <p:nvPr/>
        </p:nvCxnSpPr>
        <p:spPr>
          <a:xfrm>
            <a:off x="1475656" y="3826724"/>
            <a:ext cx="1160709" cy="834993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er"/>
          <p:cNvGrpSpPr/>
          <p:nvPr/>
        </p:nvGrpSpPr>
        <p:grpSpPr>
          <a:xfrm>
            <a:off x="1489147" y="1805756"/>
            <a:ext cx="7051305" cy="3638927"/>
            <a:chOff x="0" y="0"/>
            <a:chExt cx="10028521" cy="5175363"/>
          </a:xfrm>
        </p:grpSpPr>
        <p:grpSp>
          <p:nvGrpSpPr>
            <p:cNvPr id="54" name="Grouper"/>
            <p:cNvGrpSpPr/>
            <p:nvPr/>
          </p:nvGrpSpPr>
          <p:grpSpPr>
            <a:xfrm>
              <a:off x="0" y="0"/>
              <a:ext cx="10028521" cy="5175363"/>
              <a:chOff x="0" y="0"/>
              <a:chExt cx="10028520" cy="5175363"/>
            </a:xfrm>
          </p:grpSpPr>
          <p:grpSp>
            <p:nvGrpSpPr>
              <p:cNvPr id="55" name="Grouper"/>
              <p:cNvGrpSpPr/>
              <p:nvPr/>
            </p:nvGrpSpPr>
            <p:grpSpPr>
              <a:xfrm>
                <a:off x="0" y="546100"/>
                <a:ext cx="9478689" cy="4413363"/>
                <a:chOff x="0" y="0"/>
                <a:chExt cx="9478688" cy="4413363"/>
              </a:xfrm>
            </p:grpSpPr>
            <p:grpSp>
              <p:nvGrpSpPr>
                <p:cNvPr id="61" name="Grouper"/>
                <p:cNvGrpSpPr/>
                <p:nvPr/>
              </p:nvGrpSpPr>
              <p:grpSpPr>
                <a:xfrm>
                  <a:off x="0" y="0"/>
                  <a:ext cx="9478688" cy="4064006"/>
                  <a:chOff x="0" y="0"/>
                  <a:chExt cx="9478687" cy="4064005"/>
                </a:xfrm>
              </p:grpSpPr>
              <p:sp>
                <p:nvSpPr>
                  <p:cNvPr id="64" name="Rectangle aux angles arrondis"/>
                  <p:cNvSpPr/>
                  <p:nvPr/>
                </p:nvSpPr>
                <p:spPr>
                  <a:xfrm>
                    <a:off x="3557977" y="126505"/>
                    <a:ext cx="2735697" cy="3810998"/>
                  </a:xfrm>
                  <a:prstGeom prst="roundRect">
                    <a:avLst>
                      <a:gd name="adj" fmla="val 6963"/>
                    </a:avLst>
                  </a:prstGeom>
                  <a:solidFill>
                    <a:srgbClr val="FF2600">
                      <a:alpha val="22000"/>
                    </a:srgbClr>
                  </a:solidFill>
                  <a:ln w="25400" cap="flat">
                    <a:solidFill>
                      <a:srgbClr val="FF26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grpSp>
                <p:nvGrpSpPr>
                  <p:cNvPr id="65" name="Grouper"/>
                  <p:cNvGrpSpPr/>
                  <p:nvPr/>
                </p:nvGrpSpPr>
                <p:grpSpPr>
                  <a:xfrm>
                    <a:off x="0" y="1423191"/>
                    <a:ext cx="2198046" cy="1217621"/>
                    <a:chOff x="0" y="0"/>
                    <a:chExt cx="2198045" cy="1217620"/>
                  </a:xfrm>
                </p:grpSpPr>
                <p:sp>
                  <p:nvSpPr>
                    <p:cNvPr id="76" name="Rectangle aux angles arrondis"/>
                    <p:cNvSpPr/>
                    <p:nvPr/>
                  </p:nvSpPr>
                  <p:spPr>
                    <a:xfrm>
                      <a:off x="0" y="268825"/>
                      <a:ext cx="2198045" cy="664158"/>
                    </a:xfrm>
                    <a:prstGeom prst="roundRect">
                      <a:avLst>
                        <a:gd name="adj" fmla="val 15313"/>
                      </a:avLst>
                    </a:prstGeom>
                    <a:blipFill rotWithShape="1">
                      <a:blip r:embed="rId4"/>
                      <a:srcRect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ctr">
                        <a:defRPr sz="4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77" name="Triangle"/>
                    <p:cNvSpPr/>
                    <p:nvPr/>
                  </p:nvSpPr>
                  <p:spPr>
                    <a:xfrm flipH="1">
                      <a:off x="158132" y="0"/>
                      <a:ext cx="2039914" cy="3795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2160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 rotWithShape="1">
                      <a:blip r:embed="rId4"/>
                      <a:srcRect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ctr">
                        <a:defRPr sz="4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78" name="Triangle"/>
                    <p:cNvSpPr/>
                    <p:nvPr/>
                  </p:nvSpPr>
                  <p:spPr>
                    <a:xfrm rot="10800000">
                      <a:off x="158132" y="838101"/>
                      <a:ext cx="2039914" cy="37952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2160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 rotWithShape="1">
                      <a:blip r:embed="rId4"/>
                      <a:srcRect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ctr">
                        <a:defRPr sz="4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66" name="Rectangle aux angles arrondis"/>
                  <p:cNvSpPr/>
                  <p:nvPr/>
                </p:nvSpPr>
                <p:spPr>
                  <a:xfrm>
                    <a:off x="2419425" y="1502257"/>
                    <a:ext cx="126507" cy="107530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67" name="Rectangle aux angles arrondis"/>
                  <p:cNvSpPr/>
                  <p:nvPr/>
                </p:nvSpPr>
                <p:spPr>
                  <a:xfrm>
                    <a:off x="3162646" y="1344124"/>
                    <a:ext cx="142320" cy="139156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68" name="Rectangle aux angles arrondis"/>
                  <p:cNvSpPr/>
                  <p:nvPr/>
                </p:nvSpPr>
                <p:spPr>
                  <a:xfrm>
                    <a:off x="4743971" y="1012046"/>
                    <a:ext cx="253013" cy="205572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69" name="Rectangle aux angles arrondis"/>
                  <p:cNvSpPr/>
                  <p:nvPr/>
                </p:nvSpPr>
                <p:spPr>
                  <a:xfrm>
                    <a:off x="6420172" y="363704"/>
                    <a:ext cx="284640" cy="33366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0" name="Rectangle aux angles arrondis"/>
                  <p:cNvSpPr/>
                  <p:nvPr/>
                </p:nvSpPr>
                <p:spPr>
                  <a:xfrm>
                    <a:off x="7163389" y="363704"/>
                    <a:ext cx="284640" cy="33366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1" name="Rectangle aux angles arrondis"/>
                  <p:cNvSpPr/>
                  <p:nvPr/>
                </p:nvSpPr>
                <p:spPr>
                  <a:xfrm>
                    <a:off x="8270319" y="0"/>
                    <a:ext cx="158134" cy="406400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2" name="Rectangle aux angles arrondis"/>
                  <p:cNvSpPr/>
                  <p:nvPr/>
                </p:nvSpPr>
                <p:spPr>
                  <a:xfrm>
                    <a:off x="8807975" y="0"/>
                    <a:ext cx="158134" cy="406400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3" name="Rectangle"/>
                  <p:cNvSpPr/>
                  <p:nvPr/>
                </p:nvSpPr>
                <p:spPr>
                  <a:xfrm>
                    <a:off x="7558722" y="94879"/>
                    <a:ext cx="632531" cy="3874246"/>
                  </a:xfrm>
                  <a:prstGeom prst="rect">
                    <a:avLst/>
                  </a:prstGeom>
                  <a:solidFill>
                    <a:srgbClr val="38571A">
                      <a:alpha val="50000"/>
                    </a:srgbClr>
                  </a:solidFill>
                  <a:ln w="25400" cap="flat">
                    <a:solidFill>
                      <a:srgbClr val="38571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4" name="Ligne"/>
                  <p:cNvSpPr/>
                  <p:nvPr/>
                </p:nvSpPr>
                <p:spPr>
                  <a:xfrm>
                    <a:off x="2475904" y="1297666"/>
                    <a:ext cx="7002784" cy="6631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201" extrusionOk="0">
                        <a:moveTo>
                          <a:pt x="0" y="9266"/>
                        </a:moveTo>
                        <a:cubicBezTo>
                          <a:pt x="1612" y="6728"/>
                          <a:pt x="2365" y="5206"/>
                          <a:pt x="2365" y="5206"/>
                        </a:cubicBezTo>
                        <a:cubicBezTo>
                          <a:pt x="2365" y="5206"/>
                          <a:pt x="5627" y="456"/>
                          <a:pt x="7416" y="32"/>
                        </a:cubicBezTo>
                        <a:cubicBezTo>
                          <a:pt x="9238" y="-399"/>
                          <a:pt x="11513" y="3665"/>
                          <a:pt x="12656" y="5415"/>
                        </a:cubicBezTo>
                        <a:cubicBezTo>
                          <a:pt x="15018" y="9033"/>
                          <a:pt x="14453" y="8260"/>
                          <a:pt x="14960" y="9167"/>
                        </a:cubicBezTo>
                        <a:cubicBezTo>
                          <a:pt x="18043" y="14677"/>
                          <a:pt x="17487" y="13305"/>
                          <a:pt x="18199" y="14681"/>
                        </a:cubicBezTo>
                        <a:cubicBezTo>
                          <a:pt x="19884" y="17939"/>
                          <a:pt x="19998" y="18571"/>
                          <a:pt x="21600" y="21201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942192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200"/>
                    </a:pPr>
                    <a:endParaRPr/>
                  </a:p>
                </p:txBody>
              </p:sp>
              <p:sp>
                <p:nvSpPr>
                  <p:cNvPr id="75" name="Ligne"/>
                  <p:cNvSpPr/>
                  <p:nvPr/>
                </p:nvSpPr>
                <p:spPr>
                  <a:xfrm rot="10800000" flipH="1">
                    <a:off x="2482677" y="596948"/>
                    <a:ext cx="6961301" cy="189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900" extrusionOk="0">
                        <a:moveTo>
                          <a:pt x="0" y="2124"/>
                        </a:moveTo>
                        <a:cubicBezTo>
                          <a:pt x="1285" y="1612"/>
                          <a:pt x="1812" y="1176"/>
                          <a:pt x="2355" y="991"/>
                        </a:cubicBezTo>
                        <a:cubicBezTo>
                          <a:pt x="3433" y="625"/>
                          <a:pt x="5604" y="-700"/>
                          <a:pt x="7409" y="479"/>
                        </a:cubicBezTo>
                        <a:cubicBezTo>
                          <a:pt x="9103" y="1586"/>
                          <a:pt x="11628" y="6247"/>
                          <a:pt x="12665" y="7761"/>
                        </a:cubicBezTo>
                        <a:cubicBezTo>
                          <a:pt x="14887" y="11004"/>
                          <a:pt x="13178" y="8244"/>
                          <a:pt x="14983" y="11142"/>
                        </a:cubicBezTo>
                        <a:cubicBezTo>
                          <a:pt x="17784" y="15641"/>
                          <a:pt x="17030" y="14296"/>
                          <a:pt x="18241" y="16000"/>
                        </a:cubicBezTo>
                        <a:cubicBezTo>
                          <a:pt x="20207" y="18765"/>
                          <a:pt x="17868" y="15484"/>
                          <a:pt x="21600" y="209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942192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200"/>
                    </a:pPr>
                    <a:endParaRPr/>
                  </a:p>
                </p:txBody>
              </p:sp>
            </p:grpSp>
            <p:sp>
              <p:nvSpPr>
                <p:cNvPr id="63" name="Dipole"/>
                <p:cNvSpPr/>
                <p:nvPr/>
              </p:nvSpPr>
              <p:spPr>
                <a:xfrm>
                  <a:off x="4389220" y="3873500"/>
                  <a:ext cx="1076612" cy="5398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t">
                  <a:spAutoFit/>
                </a:bodyPr>
                <a:lstStyle>
                  <a:lvl1pPr algn="ctr">
                    <a:defRPr>
                      <a:solidFill>
                        <a:srgbClr val="FF2600"/>
                      </a:solidFill>
                    </a:defRPr>
                  </a:lvl1pPr>
                </a:lstStyle>
                <a:p>
                  <a:r>
                    <a:t>Dipole</a:t>
                  </a:r>
                </a:p>
              </p:txBody>
            </p:sp>
          </p:grpSp>
          <p:sp>
            <p:nvSpPr>
              <p:cNvPr id="56" name="𝝻"/>
              <p:cNvSpPr/>
              <p:nvPr/>
            </p:nvSpPr>
            <p:spPr>
              <a:xfrm>
                <a:off x="9499600" y="622300"/>
                <a:ext cx="528920" cy="9338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3600">
                    <a:solidFill>
                      <a:srgbClr val="942192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>
                    <a:latin typeface="Cambria Math"/>
                    <a:ea typeface="Cambria Math"/>
                    <a:cs typeface="Cambria Math"/>
                    <a:sym typeface="Cambria Math"/>
                  </a:rPr>
                  <a:t>𝝻</a:t>
                </a:r>
              </a:p>
            </p:txBody>
          </p:sp>
          <p:sp>
            <p:nvSpPr>
              <p:cNvPr id="57" name="𝝻"/>
              <p:cNvSpPr/>
              <p:nvPr/>
            </p:nvSpPr>
            <p:spPr>
              <a:xfrm>
                <a:off x="9499600" y="2146300"/>
                <a:ext cx="528920" cy="9338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3600">
                    <a:solidFill>
                      <a:srgbClr val="942192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r>
                  <a:t>𝝻</a:t>
                </a:r>
              </a:p>
            </p:txBody>
          </p:sp>
          <p:sp>
            <p:nvSpPr>
              <p:cNvPr id="58" name="Trigger"/>
              <p:cNvSpPr/>
              <p:nvPr/>
            </p:nvSpPr>
            <p:spPr>
              <a:xfrm>
                <a:off x="8050865" y="0"/>
                <a:ext cx="1173593" cy="539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ctr">
                  <a:defRPr>
                    <a:solidFill>
                      <a:srgbClr val="0433FF"/>
                    </a:solidFill>
                  </a:defRPr>
                </a:lvl1pPr>
              </a:lstStyle>
              <a:p>
                <a:r>
                  <a:t>Trigger</a:t>
                </a:r>
              </a:p>
            </p:txBody>
          </p:sp>
          <p:sp>
            <p:nvSpPr>
              <p:cNvPr id="59" name="Tracker"/>
              <p:cNvSpPr/>
              <p:nvPr/>
            </p:nvSpPr>
            <p:spPr>
              <a:xfrm>
                <a:off x="4334552" y="0"/>
                <a:ext cx="1246370" cy="539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ctr">
                  <a:defRPr>
                    <a:solidFill>
                      <a:srgbClr val="0433FF"/>
                    </a:solidFill>
                  </a:defRPr>
                </a:lvl1pPr>
              </a:lstStyle>
              <a:p>
                <a:r>
                  <a:t>Tracker</a:t>
                </a:r>
              </a:p>
            </p:txBody>
          </p:sp>
          <p:sp>
            <p:nvSpPr>
              <p:cNvPr id="60" name="Iron Wall"/>
              <p:cNvSpPr/>
              <p:nvPr/>
            </p:nvSpPr>
            <p:spPr>
              <a:xfrm>
                <a:off x="7188322" y="4635500"/>
                <a:ext cx="1428952" cy="539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ctr">
                  <a:defRPr>
                    <a:solidFill>
                      <a:srgbClr val="38571A"/>
                    </a:solidFill>
                  </a:defRPr>
                </a:lvl1pPr>
              </a:lstStyle>
              <a:p>
                <a:r>
                  <a:t>Iron Wall</a:t>
                </a:r>
              </a:p>
            </p:txBody>
          </p:sp>
        </p:grpSp>
        <p:sp>
          <p:nvSpPr>
            <p:cNvPr id="53" name="Frontal…"/>
            <p:cNvSpPr/>
            <p:nvPr/>
          </p:nvSpPr>
          <p:spPr>
            <a:xfrm>
              <a:off x="296341" y="3035299"/>
              <a:ext cx="1496243" cy="9338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ctr">
                <a:defRPr>
                  <a:solidFill>
                    <a:srgbClr val="444444"/>
                  </a:solidFill>
                </a:defRPr>
              </a:pPr>
              <a:r>
                <a:rPr dirty="0"/>
                <a:t>Frontal</a:t>
              </a:r>
            </a:p>
            <a:p>
              <a:pPr algn="ctr">
                <a:defRPr>
                  <a:solidFill>
                    <a:srgbClr val="444444"/>
                  </a:solidFill>
                </a:defRPr>
              </a:pPr>
              <a:r>
                <a:rPr dirty="0"/>
                <a:t>Absorber</a:t>
              </a:r>
            </a:p>
          </p:txBody>
        </p:sp>
      </p:grpSp>
      <p:grpSp>
        <p:nvGrpSpPr>
          <p:cNvPr id="79" name="Grouper"/>
          <p:cNvGrpSpPr/>
          <p:nvPr/>
        </p:nvGrpSpPr>
        <p:grpSpPr>
          <a:xfrm>
            <a:off x="384266" y="2492750"/>
            <a:ext cx="2882364" cy="1666358"/>
            <a:chOff x="188912" y="-204038"/>
            <a:chExt cx="4099360" cy="2369926"/>
          </a:xfrm>
        </p:grpSpPr>
        <p:grpSp>
          <p:nvGrpSpPr>
            <p:cNvPr id="80" name="Grouper"/>
            <p:cNvGrpSpPr/>
            <p:nvPr/>
          </p:nvGrpSpPr>
          <p:grpSpPr>
            <a:xfrm>
              <a:off x="188912" y="608152"/>
              <a:ext cx="4099360" cy="1557736"/>
              <a:chOff x="188912" y="209946"/>
              <a:chExt cx="4099358" cy="1557734"/>
            </a:xfrm>
          </p:grpSpPr>
          <p:pic>
            <p:nvPicPr>
              <p:cNvPr id="84" name="ALICE_logo.gif" descr="ALICE_logo.g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9836" t="6059" r="18824" b="43588"/>
              <a:stretch>
                <a:fillRect/>
              </a:stretch>
            </p:blipFill>
            <p:spPr>
              <a:xfrm>
                <a:off x="188912" y="209946"/>
                <a:ext cx="1527970" cy="1557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4" h="21600" extrusionOk="0">
                    <a:moveTo>
                      <a:pt x="5379" y="0"/>
                    </a:moveTo>
                    <a:cubicBezTo>
                      <a:pt x="5384" y="8"/>
                      <a:pt x="5383" y="8"/>
                      <a:pt x="5374" y="6"/>
                    </a:cubicBezTo>
                    <a:lnTo>
                      <a:pt x="5379" y="0"/>
                    </a:lnTo>
                    <a:close/>
                    <a:moveTo>
                      <a:pt x="10154" y="633"/>
                    </a:moveTo>
                    <a:lnTo>
                      <a:pt x="10154" y="3357"/>
                    </a:lnTo>
                    <a:cubicBezTo>
                      <a:pt x="10154" y="5625"/>
                      <a:pt x="10141" y="6093"/>
                      <a:pt x="10075" y="6131"/>
                    </a:cubicBezTo>
                    <a:cubicBezTo>
                      <a:pt x="10032" y="6155"/>
                      <a:pt x="9991" y="6218"/>
                      <a:pt x="9980" y="6274"/>
                    </a:cubicBezTo>
                    <a:cubicBezTo>
                      <a:pt x="9938" y="6481"/>
                      <a:pt x="9840" y="6365"/>
                      <a:pt x="9778" y="6026"/>
                    </a:cubicBezTo>
                    <a:cubicBezTo>
                      <a:pt x="9701" y="5604"/>
                      <a:pt x="9519" y="4586"/>
                      <a:pt x="9358" y="3671"/>
                    </a:cubicBezTo>
                    <a:cubicBezTo>
                      <a:pt x="9293" y="3303"/>
                      <a:pt x="9180" y="2671"/>
                      <a:pt x="9106" y="2273"/>
                    </a:cubicBezTo>
                    <a:cubicBezTo>
                      <a:pt x="9032" y="1874"/>
                      <a:pt x="8945" y="1376"/>
                      <a:pt x="8910" y="1161"/>
                    </a:cubicBezTo>
                    <a:cubicBezTo>
                      <a:pt x="8825" y="647"/>
                      <a:pt x="8802" y="613"/>
                      <a:pt x="8545" y="660"/>
                    </a:cubicBezTo>
                    <a:cubicBezTo>
                      <a:pt x="8389" y="689"/>
                      <a:pt x="8340" y="724"/>
                      <a:pt x="8361" y="792"/>
                    </a:cubicBezTo>
                    <a:cubicBezTo>
                      <a:pt x="8388" y="885"/>
                      <a:pt x="8468" y="1303"/>
                      <a:pt x="8680" y="2498"/>
                    </a:cubicBezTo>
                    <a:cubicBezTo>
                      <a:pt x="8866" y="3549"/>
                      <a:pt x="9019" y="4391"/>
                      <a:pt x="9162" y="5145"/>
                    </a:cubicBezTo>
                    <a:cubicBezTo>
                      <a:pt x="9386" y="6325"/>
                      <a:pt x="9387" y="6339"/>
                      <a:pt x="9224" y="6444"/>
                    </a:cubicBezTo>
                    <a:cubicBezTo>
                      <a:pt x="9146" y="6494"/>
                      <a:pt x="9069" y="6516"/>
                      <a:pt x="9055" y="6494"/>
                    </a:cubicBezTo>
                    <a:cubicBezTo>
                      <a:pt x="9042" y="6471"/>
                      <a:pt x="8942" y="6206"/>
                      <a:pt x="8831" y="5899"/>
                    </a:cubicBezTo>
                    <a:cubicBezTo>
                      <a:pt x="8720" y="5593"/>
                      <a:pt x="8548" y="5125"/>
                      <a:pt x="8450" y="4865"/>
                    </a:cubicBezTo>
                    <a:cubicBezTo>
                      <a:pt x="8352" y="4604"/>
                      <a:pt x="8252" y="4331"/>
                      <a:pt x="8226" y="4254"/>
                    </a:cubicBezTo>
                    <a:cubicBezTo>
                      <a:pt x="8200" y="4177"/>
                      <a:pt x="8101" y="3916"/>
                      <a:pt x="8008" y="3671"/>
                    </a:cubicBezTo>
                    <a:cubicBezTo>
                      <a:pt x="7571" y="2519"/>
                      <a:pt x="7439" y="2135"/>
                      <a:pt x="7470" y="2135"/>
                    </a:cubicBezTo>
                    <a:cubicBezTo>
                      <a:pt x="7488" y="2135"/>
                      <a:pt x="7477" y="2105"/>
                      <a:pt x="7442" y="2064"/>
                    </a:cubicBezTo>
                    <a:cubicBezTo>
                      <a:pt x="7406" y="2022"/>
                      <a:pt x="7327" y="1849"/>
                      <a:pt x="7268" y="1684"/>
                    </a:cubicBezTo>
                    <a:cubicBezTo>
                      <a:pt x="7209" y="1519"/>
                      <a:pt x="7104" y="1223"/>
                      <a:pt x="7032" y="1024"/>
                    </a:cubicBezTo>
                    <a:cubicBezTo>
                      <a:pt x="6961" y="824"/>
                      <a:pt x="6899" y="653"/>
                      <a:pt x="6892" y="644"/>
                    </a:cubicBezTo>
                    <a:cubicBezTo>
                      <a:pt x="6876" y="620"/>
                      <a:pt x="6410" y="806"/>
                      <a:pt x="6410" y="836"/>
                    </a:cubicBezTo>
                    <a:cubicBezTo>
                      <a:pt x="6410" y="850"/>
                      <a:pt x="6440" y="918"/>
                      <a:pt x="6478" y="985"/>
                    </a:cubicBezTo>
                    <a:cubicBezTo>
                      <a:pt x="6542" y="1099"/>
                      <a:pt x="6644" y="1350"/>
                      <a:pt x="6836" y="1888"/>
                    </a:cubicBezTo>
                    <a:cubicBezTo>
                      <a:pt x="6880" y="2010"/>
                      <a:pt x="6984" y="2284"/>
                      <a:pt x="7066" y="2498"/>
                    </a:cubicBezTo>
                    <a:cubicBezTo>
                      <a:pt x="7148" y="2713"/>
                      <a:pt x="7274" y="3053"/>
                      <a:pt x="7346" y="3252"/>
                    </a:cubicBezTo>
                    <a:cubicBezTo>
                      <a:pt x="7419" y="3452"/>
                      <a:pt x="7683" y="4175"/>
                      <a:pt x="7940" y="4865"/>
                    </a:cubicBezTo>
                    <a:cubicBezTo>
                      <a:pt x="8197" y="5554"/>
                      <a:pt x="8457" y="6254"/>
                      <a:pt x="8517" y="6417"/>
                    </a:cubicBezTo>
                    <a:cubicBezTo>
                      <a:pt x="8635" y="6736"/>
                      <a:pt x="8626" y="6786"/>
                      <a:pt x="8456" y="6829"/>
                    </a:cubicBezTo>
                    <a:cubicBezTo>
                      <a:pt x="8368" y="6852"/>
                      <a:pt x="8306" y="6793"/>
                      <a:pt x="8148" y="6532"/>
                    </a:cubicBezTo>
                    <a:cubicBezTo>
                      <a:pt x="8027" y="6333"/>
                      <a:pt x="7963" y="6164"/>
                      <a:pt x="7985" y="6109"/>
                    </a:cubicBezTo>
                    <a:cubicBezTo>
                      <a:pt x="8009" y="6048"/>
                      <a:pt x="7999" y="6034"/>
                      <a:pt x="7957" y="6059"/>
                    </a:cubicBezTo>
                    <a:cubicBezTo>
                      <a:pt x="7882" y="6105"/>
                      <a:pt x="7691" y="5780"/>
                      <a:pt x="7744" y="5696"/>
                    </a:cubicBezTo>
                    <a:cubicBezTo>
                      <a:pt x="7763" y="5665"/>
                      <a:pt x="7752" y="5649"/>
                      <a:pt x="7716" y="5657"/>
                    </a:cubicBezTo>
                    <a:cubicBezTo>
                      <a:pt x="7641" y="5675"/>
                      <a:pt x="6686" y="4087"/>
                      <a:pt x="6730" y="4017"/>
                    </a:cubicBezTo>
                    <a:cubicBezTo>
                      <a:pt x="6746" y="3992"/>
                      <a:pt x="6734" y="3973"/>
                      <a:pt x="6702" y="3973"/>
                    </a:cubicBezTo>
                    <a:cubicBezTo>
                      <a:pt x="6618" y="3973"/>
                      <a:pt x="6459" y="3646"/>
                      <a:pt x="6506" y="3572"/>
                    </a:cubicBezTo>
                    <a:cubicBezTo>
                      <a:pt x="6528" y="3536"/>
                      <a:pt x="6517" y="3529"/>
                      <a:pt x="6483" y="3550"/>
                    </a:cubicBezTo>
                    <a:cubicBezTo>
                      <a:pt x="6417" y="3590"/>
                      <a:pt x="6260" y="3384"/>
                      <a:pt x="6231" y="3219"/>
                    </a:cubicBezTo>
                    <a:cubicBezTo>
                      <a:pt x="6221" y="3161"/>
                      <a:pt x="6165" y="3074"/>
                      <a:pt x="6108" y="3032"/>
                    </a:cubicBezTo>
                    <a:cubicBezTo>
                      <a:pt x="6046" y="2987"/>
                      <a:pt x="6013" y="2918"/>
                      <a:pt x="6029" y="2856"/>
                    </a:cubicBezTo>
                    <a:cubicBezTo>
                      <a:pt x="6045" y="2798"/>
                      <a:pt x="6038" y="2764"/>
                      <a:pt x="6013" y="2779"/>
                    </a:cubicBezTo>
                    <a:cubicBezTo>
                      <a:pt x="5952" y="2816"/>
                      <a:pt x="5713" y="2433"/>
                      <a:pt x="5755" y="2366"/>
                    </a:cubicBezTo>
                    <a:cubicBezTo>
                      <a:pt x="5772" y="2338"/>
                      <a:pt x="5753" y="2300"/>
                      <a:pt x="5710" y="2284"/>
                    </a:cubicBezTo>
                    <a:cubicBezTo>
                      <a:pt x="5667" y="2268"/>
                      <a:pt x="5543" y="2109"/>
                      <a:pt x="5441" y="1926"/>
                    </a:cubicBezTo>
                    <a:lnTo>
                      <a:pt x="5256" y="1590"/>
                    </a:lnTo>
                    <a:lnTo>
                      <a:pt x="5043" y="1700"/>
                    </a:lnTo>
                    <a:cubicBezTo>
                      <a:pt x="4855" y="1797"/>
                      <a:pt x="4834" y="1829"/>
                      <a:pt x="4886" y="1926"/>
                    </a:cubicBezTo>
                    <a:cubicBezTo>
                      <a:pt x="4920" y="1987"/>
                      <a:pt x="4935" y="2049"/>
                      <a:pt x="4920" y="2064"/>
                    </a:cubicBezTo>
                    <a:cubicBezTo>
                      <a:pt x="4905" y="2078"/>
                      <a:pt x="4955" y="2148"/>
                      <a:pt x="5032" y="2223"/>
                    </a:cubicBezTo>
                    <a:cubicBezTo>
                      <a:pt x="5109" y="2299"/>
                      <a:pt x="5161" y="2392"/>
                      <a:pt x="5150" y="2427"/>
                    </a:cubicBezTo>
                    <a:cubicBezTo>
                      <a:pt x="5138" y="2461"/>
                      <a:pt x="5188" y="2547"/>
                      <a:pt x="5262" y="2620"/>
                    </a:cubicBezTo>
                    <a:cubicBezTo>
                      <a:pt x="5336" y="2692"/>
                      <a:pt x="5391" y="2783"/>
                      <a:pt x="5379" y="2818"/>
                    </a:cubicBezTo>
                    <a:cubicBezTo>
                      <a:pt x="5368" y="2852"/>
                      <a:pt x="5417" y="2937"/>
                      <a:pt x="5491" y="3010"/>
                    </a:cubicBezTo>
                    <a:cubicBezTo>
                      <a:pt x="5566" y="3083"/>
                      <a:pt x="5616" y="3172"/>
                      <a:pt x="5604" y="3208"/>
                    </a:cubicBezTo>
                    <a:cubicBezTo>
                      <a:pt x="5591" y="3244"/>
                      <a:pt x="5645" y="3326"/>
                      <a:pt x="5721" y="3390"/>
                    </a:cubicBezTo>
                    <a:cubicBezTo>
                      <a:pt x="5797" y="3454"/>
                      <a:pt x="5863" y="3579"/>
                      <a:pt x="5873" y="3665"/>
                    </a:cubicBezTo>
                    <a:cubicBezTo>
                      <a:pt x="5882" y="3751"/>
                      <a:pt x="5948" y="3857"/>
                      <a:pt x="6013" y="3902"/>
                    </a:cubicBezTo>
                    <a:cubicBezTo>
                      <a:pt x="6077" y="3946"/>
                      <a:pt x="6125" y="4004"/>
                      <a:pt x="6125" y="4034"/>
                    </a:cubicBezTo>
                    <a:cubicBezTo>
                      <a:pt x="6125" y="4063"/>
                      <a:pt x="6195" y="4189"/>
                      <a:pt x="6276" y="4309"/>
                    </a:cubicBezTo>
                    <a:cubicBezTo>
                      <a:pt x="6360" y="4433"/>
                      <a:pt x="6401" y="4557"/>
                      <a:pt x="6377" y="4595"/>
                    </a:cubicBezTo>
                    <a:cubicBezTo>
                      <a:pt x="6351" y="4637"/>
                      <a:pt x="6361" y="4646"/>
                      <a:pt x="6399" y="4623"/>
                    </a:cubicBezTo>
                    <a:cubicBezTo>
                      <a:pt x="6453" y="4590"/>
                      <a:pt x="6832" y="5194"/>
                      <a:pt x="6814" y="5283"/>
                    </a:cubicBezTo>
                    <a:cubicBezTo>
                      <a:pt x="6811" y="5300"/>
                      <a:pt x="6852" y="5359"/>
                      <a:pt x="6909" y="5415"/>
                    </a:cubicBezTo>
                    <a:cubicBezTo>
                      <a:pt x="6966" y="5471"/>
                      <a:pt x="7077" y="5639"/>
                      <a:pt x="7150" y="5789"/>
                    </a:cubicBezTo>
                    <a:cubicBezTo>
                      <a:pt x="7224" y="5940"/>
                      <a:pt x="7370" y="6189"/>
                      <a:pt x="7475" y="6340"/>
                    </a:cubicBezTo>
                    <a:cubicBezTo>
                      <a:pt x="7580" y="6490"/>
                      <a:pt x="7649" y="6644"/>
                      <a:pt x="7632" y="6686"/>
                    </a:cubicBezTo>
                    <a:cubicBezTo>
                      <a:pt x="7616" y="6729"/>
                      <a:pt x="7631" y="6754"/>
                      <a:pt x="7660" y="6736"/>
                    </a:cubicBezTo>
                    <a:cubicBezTo>
                      <a:pt x="7723" y="6698"/>
                      <a:pt x="7906" y="7018"/>
                      <a:pt x="7862" y="7088"/>
                    </a:cubicBezTo>
                    <a:cubicBezTo>
                      <a:pt x="7845" y="7114"/>
                      <a:pt x="7778" y="7149"/>
                      <a:pt x="7716" y="7165"/>
                    </a:cubicBezTo>
                    <a:cubicBezTo>
                      <a:pt x="7629" y="7188"/>
                      <a:pt x="7538" y="7110"/>
                      <a:pt x="7307" y="6829"/>
                    </a:cubicBezTo>
                    <a:cubicBezTo>
                      <a:pt x="7143" y="6629"/>
                      <a:pt x="7013" y="6446"/>
                      <a:pt x="7021" y="6417"/>
                    </a:cubicBezTo>
                    <a:cubicBezTo>
                      <a:pt x="7030" y="6388"/>
                      <a:pt x="7016" y="6378"/>
                      <a:pt x="6988" y="6395"/>
                    </a:cubicBezTo>
                    <a:cubicBezTo>
                      <a:pt x="6930" y="6430"/>
                      <a:pt x="5753" y="5039"/>
                      <a:pt x="5777" y="4964"/>
                    </a:cubicBezTo>
                    <a:cubicBezTo>
                      <a:pt x="5786" y="4937"/>
                      <a:pt x="5768" y="4929"/>
                      <a:pt x="5738" y="4947"/>
                    </a:cubicBezTo>
                    <a:cubicBezTo>
                      <a:pt x="5670" y="4989"/>
                      <a:pt x="5437" y="4671"/>
                      <a:pt x="5491" y="4612"/>
                    </a:cubicBezTo>
                    <a:cubicBezTo>
                      <a:pt x="5514" y="4587"/>
                      <a:pt x="5501" y="4585"/>
                      <a:pt x="5463" y="4606"/>
                    </a:cubicBezTo>
                    <a:cubicBezTo>
                      <a:pt x="5396" y="4644"/>
                      <a:pt x="5240" y="4439"/>
                      <a:pt x="5267" y="4348"/>
                    </a:cubicBezTo>
                    <a:cubicBezTo>
                      <a:pt x="5275" y="4322"/>
                      <a:pt x="5256" y="4314"/>
                      <a:pt x="5228" y="4331"/>
                    </a:cubicBezTo>
                    <a:cubicBezTo>
                      <a:pt x="5152" y="4377"/>
                      <a:pt x="4977" y="4162"/>
                      <a:pt x="5026" y="4083"/>
                    </a:cubicBezTo>
                    <a:cubicBezTo>
                      <a:pt x="5052" y="4043"/>
                      <a:pt x="5045" y="4029"/>
                      <a:pt x="5010" y="4050"/>
                    </a:cubicBezTo>
                    <a:cubicBezTo>
                      <a:pt x="4937" y="4094"/>
                      <a:pt x="4527" y="3617"/>
                      <a:pt x="4584" y="3555"/>
                    </a:cubicBezTo>
                    <a:cubicBezTo>
                      <a:pt x="4606" y="3531"/>
                      <a:pt x="4597" y="3530"/>
                      <a:pt x="4561" y="3550"/>
                    </a:cubicBezTo>
                    <a:cubicBezTo>
                      <a:pt x="4496" y="3586"/>
                      <a:pt x="4278" y="3315"/>
                      <a:pt x="4304" y="3230"/>
                    </a:cubicBezTo>
                    <a:cubicBezTo>
                      <a:pt x="4311" y="3205"/>
                      <a:pt x="4289" y="3201"/>
                      <a:pt x="4259" y="3219"/>
                    </a:cubicBezTo>
                    <a:cubicBezTo>
                      <a:pt x="4198" y="3256"/>
                      <a:pt x="4053" y="3033"/>
                      <a:pt x="4079" y="2944"/>
                    </a:cubicBezTo>
                    <a:cubicBezTo>
                      <a:pt x="4089" y="2914"/>
                      <a:pt x="4074" y="2905"/>
                      <a:pt x="4051" y="2928"/>
                    </a:cubicBezTo>
                    <a:cubicBezTo>
                      <a:pt x="4028" y="2950"/>
                      <a:pt x="3981" y="2946"/>
                      <a:pt x="3945" y="2917"/>
                    </a:cubicBezTo>
                    <a:cubicBezTo>
                      <a:pt x="3900" y="2880"/>
                      <a:pt x="3821" y="2912"/>
                      <a:pt x="3698" y="3016"/>
                    </a:cubicBezTo>
                    <a:lnTo>
                      <a:pt x="3519" y="3164"/>
                    </a:lnTo>
                    <a:lnTo>
                      <a:pt x="3917" y="3632"/>
                    </a:lnTo>
                    <a:cubicBezTo>
                      <a:pt x="4136" y="3887"/>
                      <a:pt x="4296" y="4122"/>
                      <a:pt x="4275" y="4155"/>
                    </a:cubicBezTo>
                    <a:cubicBezTo>
                      <a:pt x="4254" y="4190"/>
                      <a:pt x="4263" y="4198"/>
                      <a:pt x="4298" y="4177"/>
                    </a:cubicBezTo>
                    <a:cubicBezTo>
                      <a:pt x="4366" y="4136"/>
                      <a:pt x="4770" y="4567"/>
                      <a:pt x="4752" y="4661"/>
                    </a:cubicBezTo>
                    <a:cubicBezTo>
                      <a:pt x="4745" y="4694"/>
                      <a:pt x="4766" y="4726"/>
                      <a:pt x="4802" y="4727"/>
                    </a:cubicBezTo>
                    <a:cubicBezTo>
                      <a:pt x="4895" y="4731"/>
                      <a:pt x="5615" y="5606"/>
                      <a:pt x="5576" y="5668"/>
                    </a:cubicBezTo>
                    <a:cubicBezTo>
                      <a:pt x="5558" y="5697"/>
                      <a:pt x="5572" y="5704"/>
                      <a:pt x="5604" y="5685"/>
                    </a:cubicBezTo>
                    <a:cubicBezTo>
                      <a:pt x="5683" y="5637"/>
                      <a:pt x="6142" y="6187"/>
                      <a:pt x="6091" y="6268"/>
                    </a:cubicBezTo>
                    <a:cubicBezTo>
                      <a:pt x="6067" y="6306"/>
                      <a:pt x="6077" y="6318"/>
                      <a:pt x="6113" y="6296"/>
                    </a:cubicBezTo>
                    <a:cubicBezTo>
                      <a:pt x="6177" y="6257"/>
                      <a:pt x="7131" y="7358"/>
                      <a:pt x="7105" y="7440"/>
                    </a:cubicBezTo>
                    <a:cubicBezTo>
                      <a:pt x="7098" y="7465"/>
                      <a:pt x="7122" y="7481"/>
                      <a:pt x="7156" y="7473"/>
                    </a:cubicBezTo>
                    <a:cubicBezTo>
                      <a:pt x="7189" y="7466"/>
                      <a:pt x="7251" y="7509"/>
                      <a:pt x="7296" y="7572"/>
                    </a:cubicBezTo>
                    <a:cubicBezTo>
                      <a:pt x="7368" y="7675"/>
                      <a:pt x="7365" y="7700"/>
                      <a:pt x="7273" y="7782"/>
                    </a:cubicBezTo>
                    <a:cubicBezTo>
                      <a:pt x="7176" y="7868"/>
                      <a:pt x="7115" y="7825"/>
                      <a:pt x="6153" y="7033"/>
                    </a:cubicBezTo>
                    <a:cubicBezTo>
                      <a:pt x="5593" y="6572"/>
                      <a:pt x="5133" y="6167"/>
                      <a:pt x="5133" y="6131"/>
                    </a:cubicBezTo>
                    <a:cubicBezTo>
                      <a:pt x="5133" y="6095"/>
                      <a:pt x="5083" y="6054"/>
                      <a:pt x="5021" y="6042"/>
                    </a:cubicBezTo>
                    <a:cubicBezTo>
                      <a:pt x="4871" y="6015"/>
                      <a:pt x="4762" y="5924"/>
                      <a:pt x="4802" y="5861"/>
                    </a:cubicBezTo>
                    <a:cubicBezTo>
                      <a:pt x="4820" y="5833"/>
                      <a:pt x="4809" y="5819"/>
                      <a:pt x="4780" y="5828"/>
                    </a:cubicBezTo>
                    <a:cubicBezTo>
                      <a:pt x="4706" y="5849"/>
                      <a:pt x="4031" y="5313"/>
                      <a:pt x="4046" y="5245"/>
                    </a:cubicBezTo>
                    <a:cubicBezTo>
                      <a:pt x="4052" y="5214"/>
                      <a:pt x="4010" y="5182"/>
                      <a:pt x="3956" y="5173"/>
                    </a:cubicBezTo>
                    <a:cubicBezTo>
                      <a:pt x="3829" y="5152"/>
                      <a:pt x="3379" y="4769"/>
                      <a:pt x="3379" y="4683"/>
                    </a:cubicBezTo>
                    <a:cubicBezTo>
                      <a:pt x="3379" y="4647"/>
                      <a:pt x="3329" y="4607"/>
                      <a:pt x="3267" y="4595"/>
                    </a:cubicBezTo>
                    <a:cubicBezTo>
                      <a:pt x="3205" y="4583"/>
                      <a:pt x="3040" y="4477"/>
                      <a:pt x="2903" y="4359"/>
                    </a:cubicBezTo>
                    <a:cubicBezTo>
                      <a:pt x="2765" y="4240"/>
                      <a:pt x="2624" y="4144"/>
                      <a:pt x="2589" y="4144"/>
                    </a:cubicBezTo>
                    <a:cubicBezTo>
                      <a:pt x="2553" y="4144"/>
                      <a:pt x="2456" y="4213"/>
                      <a:pt x="2376" y="4303"/>
                    </a:cubicBezTo>
                    <a:cubicBezTo>
                      <a:pt x="2261" y="4432"/>
                      <a:pt x="2245" y="4478"/>
                      <a:pt x="2309" y="4502"/>
                    </a:cubicBezTo>
                    <a:cubicBezTo>
                      <a:pt x="2353" y="4518"/>
                      <a:pt x="2373" y="4559"/>
                      <a:pt x="2353" y="4590"/>
                    </a:cubicBezTo>
                    <a:cubicBezTo>
                      <a:pt x="2334" y="4621"/>
                      <a:pt x="2371" y="4645"/>
                      <a:pt x="2432" y="4645"/>
                    </a:cubicBezTo>
                    <a:cubicBezTo>
                      <a:pt x="2552" y="4645"/>
                      <a:pt x="2686" y="4769"/>
                      <a:pt x="2628" y="4826"/>
                    </a:cubicBezTo>
                    <a:cubicBezTo>
                      <a:pt x="2608" y="4846"/>
                      <a:pt x="2642" y="4883"/>
                      <a:pt x="2701" y="4903"/>
                    </a:cubicBezTo>
                    <a:cubicBezTo>
                      <a:pt x="2895" y="4971"/>
                      <a:pt x="3183" y="5205"/>
                      <a:pt x="3144" y="5267"/>
                    </a:cubicBezTo>
                    <a:cubicBezTo>
                      <a:pt x="3122" y="5301"/>
                      <a:pt x="3131" y="5315"/>
                      <a:pt x="3166" y="5294"/>
                    </a:cubicBezTo>
                    <a:cubicBezTo>
                      <a:pt x="3246" y="5245"/>
                      <a:pt x="3584" y="5526"/>
                      <a:pt x="3536" y="5602"/>
                    </a:cubicBezTo>
                    <a:cubicBezTo>
                      <a:pt x="3513" y="5638"/>
                      <a:pt x="3528" y="5649"/>
                      <a:pt x="3569" y="5624"/>
                    </a:cubicBezTo>
                    <a:cubicBezTo>
                      <a:pt x="3654" y="5573"/>
                      <a:pt x="3815" y="5694"/>
                      <a:pt x="3766" y="5773"/>
                    </a:cubicBezTo>
                    <a:cubicBezTo>
                      <a:pt x="3745" y="5805"/>
                      <a:pt x="3751" y="5814"/>
                      <a:pt x="3782" y="5795"/>
                    </a:cubicBezTo>
                    <a:cubicBezTo>
                      <a:pt x="3854" y="5752"/>
                      <a:pt x="4057" y="5889"/>
                      <a:pt x="4057" y="5982"/>
                    </a:cubicBezTo>
                    <a:cubicBezTo>
                      <a:pt x="4057" y="6020"/>
                      <a:pt x="4099" y="6062"/>
                      <a:pt x="4152" y="6070"/>
                    </a:cubicBezTo>
                    <a:cubicBezTo>
                      <a:pt x="4297" y="6091"/>
                      <a:pt x="4882" y="6599"/>
                      <a:pt x="4841" y="6670"/>
                    </a:cubicBezTo>
                    <a:cubicBezTo>
                      <a:pt x="4822" y="6703"/>
                      <a:pt x="4822" y="6714"/>
                      <a:pt x="4847" y="6692"/>
                    </a:cubicBezTo>
                    <a:cubicBezTo>
                      <a:pt x="4912" y="6634"/>
                      <a:pt x="5229" y="6867"/>
                      <a:pt x="5183" y="6940"/>
                    </a:cubicBezTo>
                    <a:cubicBezTo>
                      <a:pt x="5162" y="6973"/>
                      <a:pt x="5169" y="6986"/>
                      <a:pt x="5200" y="6967"/>
                    </a:cubicBezTo>
                    <a:cubicBezTo>
                      <a:pt x="5271" y="6924"/>
                      <a:pt x="5475" y="7061"/>
                      <a:pt x="5475" y="7154"/>
                    </a:cubicBezTo>
                    <a:cubicBezTo>
                      <a:pt x="5475" y="7192"/>
                      <a:pt x="5519" y="7229"/>
                      <a:pt x="5576" y="7237"/>
                    </a:cubicBezTo>
                    <a:cubicBezTo>
                      <a:pt x="5711" y="7256"/>
                      <a:pt x="5850" y="7373"/>
                      <a:pt x="5811" y="7435"/>
                    </a:cubicBezTo>
                    <a:cubicBezTo>
                      <a:pt x="5794" y="7462"/>
                      <a:pt x="5820" y="7484"/>
                      <a:pt x="5867" y="7484"/>
                    </a:cubicBezTo>
                    <a:cubicBezTo>
                      <a:pt x="5978" y="7484"/>
                      <a:pt x="6658" y="8069"/>
                      <a:pt x="6674" y="8178"/>
                    </a:cubicBezTo>
                    <a:cubicBezTo>
                      <a:pt x="6681" y="8224"/>
                      <a:pt x="6650" y="8291"/>
                      <a:pt x="6607" y="8326"/>
                    </a:cubicBezTo>
                    <a:cubicBezTo>
                      <a:pt x="6545" y="8376"/>
                      <a:pt x="6470" y="8350"/>
                      <a:pt x="6259" y="8227"/>
                    </a:cubicBezTo>
                    <a:cubicBezTo>
                      <a:pt x="6110" y="8141"/>
                      <a:pt x="5910" y="8031"/>
                      <a:pt x="5816" y="7980"/>
                    </a:cubicBezTo>
                    <a:cubicBezTo>
                      <a:pt x="5723" y="7928"/>
                      <a:pt x="5651" y="7856"/>
                      <a:pt x="5660" y="7820"/>
                    </a:cubicBezTo>
                    <a:cubicBezTo>
                      <a:pt x="5668" y="7784"/>
                      <a:pt x="5652" y="7768"/>
                      <a:pt x="5620" y="7787"/>
                    </a:cubicBezTo>
                    <a:cubicBezTo>
                      <a:pt x="5537" y="7838"/>
                      <a:pt x="4813" y="7430"/>
                      <a:pt x="4858" y="7358"/>
                    </a:cubicBezTo>
                    <a:cubicBezTo>
                      <a:pt x="4881" y="7322"/>
                      <a:pt x="4870" y="7317"/>
                      <a:pt x="4830" y="7341"/>
                    </a:cubicBezTo>
                    <a:cubicBezTo>
                      <a:pt x="4793" y="7364"/>
                      <a:pt x="4496" y="7229"/>
                      <a:pt x="4152" y="7033"/>
                    </a:cubicBezTo>
                    <a:cubicBezTo>
                      <a:pt x="3817" y="6842"/>
                      <a:pt x="3259" y="6527"/>
                      <a:pt x="2908" y="6329"/>
                    </a:cubicBezTo>
                    <a:cubicBezTo>
                      <a:pt x="2542" y="6122"/>
                      <a:pt x="2288" y="5944"/>
                      <a:pt x="2309" y="5910"/>
                    </a:cubicBezTo>
                    <a:cubicBezTo>
                      <a:pt x="2330" y="5877"/>
                      <a:pt x="2317" y="5866"/>
                      <a:pt x="2281" y="5888"/>
                    </a:cubicBezTo>
                    <a:cubicBezTo>
                      <a:pt x="2191" y="5943"/>
                      <a:pt x="1863" y="5767"/>
                      <a:pt x="1911" y="5690"/>
                    </a:cubicBezTo>
                    <a:cubicBezTo>
                      <a:pt x="1935" y="5653"/>
                      <a:pt x="1923" y="5644"/>
                      <a:pt x="1883" y="5668"/>
                    </a:cubicBezTo>
                    <a:cubicBezTo>
                      <a:pt x="1846" y="5690"/>
                      <a:pt x="1682" y="5633"/>
                      <a:pt x="1518" y="5542"/>
                    </a:cubicBezTo>
                    <a:lnTo>
                      <a:pt x="1221" y="5377"/>
                    </a:lnTo>
                    <a:lnTo>
                      <a:pt x="1076" y="5536"/>
                    </a:lnTo>
                    <a:cubicBezTo>
                      <a:pt x="995" y="5624"/>
                      <a:pt x="940" y="5719"/>
                      <a:pt x="958" y="5745"/>
                    </a:cubicBezTo>
                    <a:cubicBezTo>
                      <a:pt x="977" y="5772"/>
                      <a:pt x="1505" y="6074"/>
                      <a:pt x="2129" y="6422"/>
                    </a:cubicBezTo>
                    <a:cubicBezTo>
                      <a:pt x="2753" y="6770"/>
                      <a:pt x="3329" y="7097"/>
                      <a:pt x="3407" y="7149"/>
                    </a:cubicBezTo>
                    <a:cubicBezTo>
                      <a:pt x="3485" y="7200"/>
                      <a:pt x="3689" y="7320"/>
                      <a:pt x="3861" y="7413"/>
                    </a:cubicBezTo>
                    <a:cubicBezTo>
                      <a:pt x="4930" y="7992"/>
                      <a:pt x="5496" y="8341"/>
                      <a:pt x="5463" y="8392"/>
                    </a:cubicBezTo>
                    <a:cubicBezTo>
                      <a:pt x="5443" y="8426"/>
                      <a:pt x="5455" y="8431"/>
                      <a:pt x="5491" y="8409"/>
                    </a:cubicBezTo>
                    <a:cubicBezTo>
                      <a:pt x="5546" y="8376"/>
                      <a:pt x="6297" y="8747"/>
                      <a:pt x="6427" y="8871"/>
                    </a:cubicBezTo>
                    <a:cubicBezTo>
                      <a:pt x="6451" y="8894"/>
                      <a:pt x="6422" y="8959"/>
                      <a:pt x="6360" y="9014"/>
                    </a:cubicBezTo>
                    <a:cubicBezTo>
                      <a:pt x="6235" y="9125"/>
                      <a:pt x="6287" y="9136"/>
                      <a:pt x="5279" y="8767"/>
                    </a:cubicBezTo>
                    <a:cubicBezTo>
                      <a:pt x="5013" y="8669"/>
                      <a:pt x="4692" y="8555"/>
                      <a:pt x="4567" y="8513"/>
                    </a:cubicBezTo>
                    <a:cubicBezTo>
                      <a:pt x="4442" y="8472"/>
                      <a:pt x="4126" y="8362"/>
                      <a:pt x="3861" y="8266"/>
                    </a:cubicBezTo>
                    <a:cubicBezTo>
                      <a:pt x="3596" y="8169"/>
                      <a:pt x="3311" y="8066"/>
                      <a:pt x="3233" y="8040"/>
                    </a:cubicBezTo>
                    <a:cubicBezTo>
                      <a:pt x="3155" y="8014"/>
                      <a:pt x="2431" y="7759"/>
                      <a:pt x="1625" y="7468"/>
                    </a:cubicBezTo>
                    <a:lnTo>
                      <a:pt x="162" y="6940"/>
                    </a:lnTo>
                    <a:lnTo>
                      <a:pt x="78" y="7127"/>
                    </a:lnTo>
                    <a:cubicBezTo>
                      <a:pt x="-26" y="7372"/>
                      <a:pt x="60" y="7510"/>
                      <a:pt x="331" y="7523"/>
                    </a:cubicBezTo>
                    <a:cubicBezTo>
                      <a:pt x="439" y="7528"/>
                      <a:pt x="565" y="7578"/>
                      <a:pt x="627" y="7644"/>
                    </a:cubicBezTo>
                    <a:cubicBezTo>
                      <a:pt x="688" y="7707"/>
                      <a:pt x="777" y="7744"/>
                      <a:pt x="824" y="7726"/>
                    </a:cubicBezTo>
                    <a:cubicBezTo>
                      <a:pt x="870" y="7709"/>
                      <a:pt x="1233" y="7813"/>
                      <a:pt x="1631" y="7958"/>
                    </a:cubicBezTo>
                    <a:cubicBezTo>
                      <a:pt x="2316" y="8206"/>
                      <a:pt x="2794" y="8375"/>
                      <a:pt x="3435" y="8601"/>
                    </a:cubicBezTo>
                    <a:cubicBezTo>
                      <a:pt x="4242" y="8887"/>
                      <a:pt x="4393" y="8942"/>
                      <a:pt x="4668" y="9042"/>
                    </a:cubicBezTo>
                    <a:cubicBezTo>
                      <a:pt x="4832" y="9101"/>
                      <a:pt x="5324" y="9276"/>
                      <a:pt x="5760" y="9432"/>
                    </a:cubicBezTo>
                    <a:cubicBezTo>
                      <a:pt x="6893" y="9837"/>
                      <a:pt x="6911" y="9844"/>
                      <a:pt x="6915" y="9906"/>
                    </a:cubicBezTo>
                    <a:cubicBezTo>
                      <a:pt x="6919" y="9979"/>
                      <a:pt x="6487" y="9953"/>
                      <a:pt x="5985" y="9851"/>
                    </a:cubicBezTo>
                    <a:cubicBezTo>
                      <a:pt x="5766" y="9806"/>
                      <a:pt x="5345" y="9732"/>
                      <a:pt x="5049" y="9686"/>
                    </a:cubicBezTo>
                    <a:cubicBezTo>
                      <a:pt x="4752" y="9639"/>
                      <a:pt x="4307" y="9565"/>
                      <a:pt x="4057" y="9521"/>
                    </a:cubicBezTo>
                    <a:cubicBezTo>
                      <a:pt x="2808" y="9299"/>
                      <a:pt x="1553" y="9083"/>
                      <a:pt x="975" y="8987"/>
                    </a:cubicBezTo>
                    <a:cubicBezTo>
                      <a:pt x="621" y="8927"/>
                      <a:pt x="273" y="8861"/>
                      <a:pt x="202" y="8844"/>
                    </a:cubicBezTo>
                    <a:cubicBezTo>
                      <a:pt x="89" y="8816"/>
                      <a:pt x="68" y="8839"/>
                      <a:pt x="34" y="9020"/>
                    </a:cubicBezTo>
                    <a:cubicBezTo>
                      <a:pt x="-15" y="9273"/>
                      <a:pt x="0" y="9284"/>
                      <a:pt x="527" y="9372"/>
                    </a:cubicBezTo>
                    <a:cubicBezTo>
                      <a:pt x="751" y="9409"/>
                      <a:pt x="1202" y="9490"/>
                      <a:pt x="1530" y="9548"/>
                    </a:cubicBezTo>
                    <a:cubicBezTo>
                      <a:pt x="2239" y="9674"/>
                      <a:pt x="3458" y="9883"/>
                      <a:pt x="4399" y="10043"/>
                    </a:cubicBezTo>
                    <a:cubicBezTo>
                      <a:pt x="5580" y="10245"/>
                      <a:pt x="6428" y="10391"/>
                      <a:pt x="6797" y="10456"/>
                    </a:cubicBezTo>
                    <a:cubicBezTo>
                      <a:pt x="7630" y="10603"/>
                      <a:pt x="7157" y="10634"/>
                      <a:pt x="3586" y="10649"/>
                    </a:cubicBezTo>
                    <a:lnTo>
                      <a:pt x="0" y="10660"/>
                    </a:lnTo>
                    <a:lnTo>
                      <a:pt x="0" y="10885"/>
                    </a:lnTo>
                    <a:lnTo>
                      <a:pt x="0" y="11105"/>
                    </a:lnTo>
                    <a:lnTo>
                      <a:pt x="3390" y="11122"/>
                    </a:lnTo>
                    <a:cubicBezTo>
                      <a:pt x="5612" y="11131"/>
                      <a:pt x="6777" y="11151"/>
                      <a:pt x="6769" y="11188"/>
                    </a:cubicBezTo>
                    <a:cubicBezTo>
                      <a:pt x="6763" y="11219"/>
                      <a:pt x="6571" y="11280"/>
                      <a:pt x="6343" y="11320"/>
                    </a:cubicBezTo>
                    <a:cubicBezTo>
                      <a:pt x="4723" y="11607"/>
                      <a:pt x="4446" y="11650"/>
                      <a:pt x="4371" y="11650"/>
                    </a:cubicBezTo>
                    <a:cubicBezTo>
                      <a:pt x="4324" y="11650"/>
                      <a:pt x="4027" y="11699"/>
                      <a:pt x="3715" y="11760"/>
                    </a:cubicBezTo>
                    <a:cubicBezTo>
                      <a:pt x="3403" y="11821"/>
                      <a:pt x="2827" y="11930"/>
                      <a:pt x="2437" y="11997"/>
                    </a:cubicBezTo>
                    <a:cubicBezTo>
                      <a:pt x="2047" y="12064"/>
                      <a:pt x="1404" y="12176"/>
                      <a:pt x="1003" y="12250"/>
                    </a:cubicBezTo>
                    <a:cubicBezTo>
                      <a:pt x="602" y="12324"/>
                      <a:pt x="209" y="12388"/>
                      <a:pt x="134" y="12388"/>
                    </a:cubicBezTo>
                    <a:cubicBezTo>
                      <a:pt x="-8" y="12388"/>
                      <a:pt x="-22" y="12434"/>
                      <a:pt x="34" y="12707"/>
                    </a:cubicBezTo>
                    <a:lnTo>
                      <a:pt x="67" y="12872"/>
                    </a:lnTo>
                    <a:lnTo>
                      <a:pt x="359" y="12822"/>
                    </a:lnTo>
                    <a:cubicBezTo>
                      <a:pt x="519" y="12795"/>
                      <a:pt x="922" y="12723"/>
                      <a:pt x="1250" y="12663"/>
                    </a:cubicBezTo>
                    <a:cubicBezTo>
                      <a:pt x="1577" y="12603"/>
                      <a:pt x="1991" y="12543"/>
                      <a:pt x="2169" y="12531"/>
                    </a:cubicBezTo>
                    <a:cubicBezTo>
                      <a:pt x="2346" y="12518"/>
                      <a:pt x="2522" y="12488"/>
                      <a:pt x="2561" y="12465"/>
                    </a:cubicBezTo>
                    <a:cubicBezTo>
                      <a:pt x="2600" y="12441"/>
                      <a:pt x="2966" y="12369"/>
                      <a:pt x="3373" y="12300"/>
                    </a:cubicBezTo>
                    <a:cubicBezTo>
                      <a:pt x="4490" y="12111"/>
                      <a:pt x="5695" y="11900"/>
                      <a:pt x="6298" y="11793"/>
                    </a:cubicBezTo>
                    <a:cubicBezTo>
                      <a:pt x="6595" y="11741"/>
                      <a:pt x="6886" y="11697"/>
                      <a:pt x="6948" y="11694"/>
                    </a:cubicBezTo>
                    <a:cubicBezTo>
                      <a:pt x="7166" y="11686"/>
                      <a:pt x="7096" y="11796"/>
                      <a:pt x="6825" y="11887"/>
                    </a:cubicBezTo>
                    <a:cubicBezTo>
                      <a:pt x="6675" y="11937"/>
                      <a:pt x="6262" y="12084"/>
                      <a:pt x="5906" y="12212"/>
                    </a:cubicBezTo>
                    <a:cubicBezTo>
                      <a:pt x="5540" y="12343"/>
                      <a:pt x="5216" y="12429"/>
                      <a:pt x="5155" y="12410"/>
                    </a:cubicBezTo>
                    <a:cubicBezTo>
                      <a:pt x="5090" y="12389"/>
                      <a:pt x="5050" y="12404"/>
                      <a:pt x="5060" y="12443"/>
                    </a:cubicBezTo>
                    <a:cubicBezTo>
                      <a:pt x="5073" y="12494"/>
                      <a:pt x="4145" y="12867"/>
                      <a:pt x="3407" y="13109"/>
                    </a:cubicBezTo>
                    <a:cubicBezTo>
                      <a:pt x="3329" y="13134"/>
                      <a:pt x="3045" y="13237"/>
                      <a:pt x="2779" y="13334"/>
                    </a:cubicBezTo>
                    <a:cubicBezTo>
                      <a:pt x="2514" y="13431"/>
                      <a:pt x="2198" y="13546"/>
                      <a:pt x="2073" y="13587"/>
                    </a:cubicBezTo>
                    <a:cubicBezTo>
                      <a:pt x="1948" y="13629"/>
                      <a:pt x="1664" y="13727"/>
                      <a:pt x="1446" y="13807"/>
                    </a:cubicBezTo>
                    <a:cubicBezTo>
                      <a:pt x="1227" y="13888"/>
                      <a:pt x="911" y="14003"/>
                      <a:pt x="740" y="14061"/>
                    </a:cubicBezTo>
                    <a:cubicBezTo>
                      <a:pt x="68" y="14286"/>
                      <a:pt x="-5" y="14328"/>
                      <a:pt x="17" y="14490"/>
                    </a:cubicBezTo>
                    <a:cubicBezTo>
                      <a:pt x="28" y="14571"/>
                      <a:pt x="75" y="14658"/>
                      <a:pt x="123" y="14688"/>
                    </a:cubicBezTo>
                    <a:cubicBezTo>
                      <a:pt x="202" y="14737"/>
                      <a:pt x="1472" y="14316"/>
                      <a:pt x="3771" y="13472"/>
                    </a:cubicBezTo>
                    <a:cubicBezTo>
                      <a:pt x="3990" y="13392"/>
                      <a:pt x="4237" y="13304"/>
                      <a:pt x="4315" y="13279"/>
                    </a:cubicBezTo>
                    <a:cubicBezTo>
                      <a:pt x="4393" y="13254"/>
                      <a:pt x="4629" y="13166"/>
                      <a:pt x="4847" y="13087"/>
                    </a:cubicBezTo>
                    <a:cubicBezTo>
                      <a:pt x="5065" y="13007"/>
                      <a:pt x="5290" y="12959"/>
                      <a:pt x="5346" y="12977"/>
                    </a:cubicBezTo>
                    <a:cubicBezTo>
                      <a:pt x="5407" y="12996"/>
                      <a:pt x="5445" y="12982"/>
                      <a:pt x="5435" y="12943"/>
                    </a:cubicBezTo>
                    <a:cubicBezTo>
                      <a:pt x="5418" y="12870"/>
                      <a:pt x="6456" y="12480"/>
                      <a:pt x="6562" y="12520"/>
                    </a:cubicBezTo>
                    <a:cubicBezTo>
                      <a:pt x="6600" y="12534"/>
                      <a:pt x="6620" y="12591"/>
                      <a:pt x="6612" y="12646"/>
                    </a:cubicBezTo>
                    <a:cubicBezTo>
                      <a:pt x="6595" y="12764"/>
                      <a:pt x="5516" y="13402"/>
                      <a:pt x="5402" y="13362"/>
                    </a:cubicBezTo>
                    <a:cubicBezTo>
                      <a:pt x="5361" y="13347"/>
                      <a:pt x="5340" y="13356"/>
                      <a:pt x="5357" y="13384"/>
                    </a:cubicBezTo>
                    <a:cubicBezTo>
                      <a:pt x="5374" y="13411"/>
                      <a:pt x="5245" y="13517"/>
                      <a:pt x="5066" y="13615"/>
                    </a:cubicBezTo>
                    <a:cubicBezTo>
                      <a:pt x="4886" y="13713"/>
                      <a:pt x="4501" y="13932"/>
                      <a:pt x="4214" y="14099"/>
                    </a:cubicBezTo>
                    <a:cubicBezTo>
                      <a:pt x="3915" y="14273"/>
                      <a:pt x="3664" y="14387"/>
                      <a:pt x="3625" y="14363"/>
                    </a:cubicBezTo>
                    <a:cubicBezTo>
                      <a:pt x="3584" y="14338"/>
                      <a:pt x="3573" y="14342"/>
                      <a:pt x="3597" y="14380"/>
                    </a:cubicBezTo>
                    <a:cubicBezTo>
                      <a:pt x="3643" y="14453"/>
                      <a:pt x="3318" y="14635"/>
                      <a:pt x="3233" y="14583"/>
                    </a:cubicBezTo>
                    <a:cubicBezTo>
                      <a:pt x="3202" y="14565"/>
                      <a:pt x="3180" y="14579"/>
                      <a:pt x="3188" y="14611"/>
                    </a:cubicBezTo>
                    <a:cubicBezTo>
                      <a:pt x="3197" y="14643"/>
                      <a:pt x="2735" y="14935"/>
                      <a:pt x="2157" y="15260"/>
                    </a:cubicBezTo>
                    <a:cubicBezTo>
                      <a:pt x="1580" y="15586"/>
                      <a:pt x="1089" y="15870"/>
                      <a:pt x="1065" y="15893"/>
                    </a:cubicBezTo>
                    <a:cubicBezTo>
                      <a:pt x="1017" y="15937"/>
                      <a:pt x="1191" y="16289"/>
                      <a:pt x="1261" y="16289"/>
                    </a:cubicBezTo>
                    <a:cubicBezTo>
                      <a:pt x="1303" y="16290"/>
                      <a:pt x="1388" y="16241"/>
                      <a:pt x="2084" y="15844"/>
                    </a:cubicBezTo>
                    <a:cubicBezTo>
                      <a:pt x="2313" y="15713"/>
                      <a:pt x="2524" y="15628"/>
                      <a:pt x="2561" y="15651"/>
                    </a:cubicBezTo>
                    <a:cubicBezTo>
                      <a:pt x="2600" y="15675"/>
                      <a:pt x="2611" y="15669"/>
                      <a:pt x="2589" y="15635"/>
                    </a:cubicBezTo>
                    <a:cubicBezTo>
                      <a:pt x="2555" y="15581"/>
                      <a:pt x="2883" y="15377"/>
                      <a:pt x="3799" y="14881"/>
                    </a:cubicBezTo>
                    <a:cubicBezTo>
                      <a:pt x="3971" y="14788"/>
                      <a:pt x="4175" y="14668"/>
                      <a:pt x="4253" y="14616"/>
                    </a:cubicBezTo>
                    <a:cubicBezTo>
                      <a:pt x="4707" y="14317"/>
                      <a:pt x="5855" y="13724"/>
                      <a:pt x="5912" y="13758"/>
                    </a:cubicBezTo>
                    <a:cubicBezTo>
                      <a:pt x="5951" y="13782"/>
                      <a:pt x="5962" y="13771"/>
                      <a:pt x="5940" y="13736"/>
                    </a:cubicBezTo>
                    <a:cubicBezTo>
                      <a:pt x="5894" y="13663"/>
                      <a:pt x="6399" y="13377"/>
                      <a:pt x="6483" y="13428"/>
                    </a:cubicBezTo>
                    <a:cubicBezTo>
                      <a:pt x="6516" y="13448"/>
                      <a:pt x="6527" y="13434"/>
                      <a:pt x="6506" y="13400"/>
                    </a:cubicBezTo>
                    <a:cubicBezTo>
                      <a:pt x="6445" y="13304"/>
                      <a:pt x="6797" y="13156"/>
                      <a:pt x="6926" y="13224"/>
                    </a:cubicBezTo>
                    <a:cubicBezTo>
                      <a:pt x="6985" y="13255"/>
                      <a:pt x="7032" y="13294"/>
                      <a:pt x="7032" y="13307"/>
                    </a:cubicBezTo>
                    <a:cubicBezTo>
                      <a:pt x="7032" y="13359"/>
                      <a:pt x="5248" y="14804"/>
                      <a:pt x="5183" y="14804"/>
                    </a:cubicBezTo>
                    <a:cubicBezTo>
                      <a:pt x="5145" y="14804"/>
                      <a:pt x="5116" y="14822"/>
                      <a:pt x="5122" y="14848"/>
                    </a:cubicBezTo>
                    <a:cubicBezTo>
                      <a:pt x="5139" y="14922"/>
                      <a:pt x="4131" y="15728"/>
                      <a:pt x="4068" y="15690"/>
                    </a:cubicBezTo>
                    <a:cubicBezTo>
                      <a:pt x="4037" y="15671"/>
                      <a:pt x="4026" y="15680"/>
                      <a:pt x="4046" y="15712"/>
                    </a:cubicBezTo>
                    <a:cubicBezTo>
                      <a:pt x="4066" y="15743"/>
                      <a:pt x="3676" y="16105"/>
                      <a:pt x="3177" y="16510"/>
                    </a:cubicBezTo>
                    <a:cubicBezTo>
                      <a:pt x="2678" y="16914"/>
                      <a:pt x="2269" y="17263"/>
                      <a:pt x="2269" y="17286"/>
                    </a:cubicBezTo>
                    <a:cubicBezTo>
                      <a:pt x="2269" y="17308"/>
                      <a:pt x="2344" y="17395"/>
                      <a:pt x="2432" y="17478"/>
                    </a:cubicBezTo>
                    <a:lnTo>
                      <a:pt x="2589" y="17627"/>
                    </a:lnTo>
                    <a:lnTo>
                      <a:pt x="2919" y="17346"/>
                    </a:lnTo>
                    <a:cubicBezTo>
                      <a:pt x="3099" y="17192"/>
                      <a:pt x="3272" y="17083"/>
                      <a:pt x="3306" y="17104"/>
                    </a:cubicBezTo>
                    <a:cubicBezTo>
                      <a:pt x="3341" y="17125"/>
                      <a:pt x="3350" y="17116"/>
                      <a:pt x="3328" y="17082"/>
                    </a:cubicBezTo>
                    <a:cubicBezTo>
                      <a:pt x="3284" y="17011"/>
                      <a:pt x="3567" y="16778"/>
                      <a:pt x="3642" y="16823"/>
                    </a:cubicBezTo>
                    <a:cubicBezTo>
                      <a:pt x="3671" y="16840"/>
                      <a:pt x="3684" y="16827"/>
                      <a:pt x="3676" y="16796"/>
                    </a:cubicBezTo>
                    <a:cubicBezTo>
                      <a:pt x="3654" y="16716"/>
                      <a:pt x="4263" y="16231"/>
                      <a:pt x="4332" y="16273"/>
                    </a:cubicBezTo>
                    <a:cubicBezTo>
                      <a:pt x="4362" y="16291"/>
                      <a:pt x="4369" y="16278"/>
                      <a:pt x="4348" y="16245"/>
                    </a:cubicBezTo>
                    <a:cubicBezTo>
                      <a:pt x="4303" y="16173"/>
                      <a:pt x="4732" y="15825"/>
                      <a:pt x="4797" y="15882"/>
                    </a:cubicBezTo>
                    <a:cubicBezTo>
                      <a:pt x="4822" y="15904"/>
                      <a:pt x="4823" y="15896"/>
                      <a:pt x="4802" y="15860"/>
                    </a:cubicBezTo>
                    <a:cubicBezTo>
                      <a:pt x="4757" y="15782"/>
                      <a:pt x="4984" y="15607"/>
                      <a:pt x="5066" y="15657"/>
                    </a:cubicBezTo>
                    <a:cubicBezTo>
                      <a:pt x="5097" y="15675"/>
                      <a:pt x="5103" y="15662"/>
                      <a:pt x="5082" y="15629"/>
                    </a:cubicBezTo>
                    <a:cubicBezTo>
                      <a:pt x="5039" y="15560"/>
                      <a:pt x="5271" y="15386"/>
                      <a:pt x="5346" y="15431"/>
                    </a:cubicBezTo>
                    <a:cubicBezTo>
                      <a:pt x="5373" y="15447"/>
                      <a:pt x="5388" y="15435"/>
                      <a:pt x="5379" y="15403"/>
                    </a:cubicBezTo>
                    <a:cubicBezTo>
                      <a:pt x="5358" y="15323"/>
                      <a:pt x="6476" y="14388"/>
                      <a:pt x="6545" y="14429"/>
                    </a:cubicBezTo>
                    <a:cubicBezTo>
                      <a:pt x="6576" y="14448"/>
                      <a:pt x="6583" y="14441"/>
                      <a:pt x="6562" y="14407"/>
                    </a:cubicBezTo>
                    <a:cubicBezTo>
                      <a:pt x="6523" y="14346"/>
                      <a:pt x="6736" y="14189"/>
                      <a:pt x="6825" y="14215"/>
                    </a:cubicBezTo>
                    <a:cubicBezTo>
                      <a:pt x="6851" y="14222"/>
                      <a:pt x="6860" y="14206"/>
                      <a:pt x="6842" y="14176"/>
                    </a:cubicBezTo>
                    <a:cubicBezTo>
                      <a:pt x="6799" y="14108"/>
                      <a:pt x="7036" y="13938"/>
                      <a:pt x="7111" y="13984"/>
                    </a:cubicBezTo>
                    <a:cubicBezTo>
                      <a:pt x="7142" y="14002"/>
                      <a:pt x="7148" y="13994"/>
                      <a:pt x="7128" y="13962"/>
                    </a:cubicBezTo>
                    <a:cubicBezTo>
                      <a:pt x="7107" y="13929"/>
                      <a:pt x="7156" y="13845"/>
                      <a:pt x="7240" y="13780"/>
                    </a:cubicBezTo>
                    <a:cubicBezTo>
                      <a:pt x="7373" y="13677"/>
                      <a:pt x="7409" y="13676"/>
                      <a:pt x="7481" y="13747"/>
                    </a:cubicBezTo>
                    <a:cubicBezTo>
                      <a:pt x="7553" y="13818"/>
                      <a:pt x="7522" y="13871"/>
                      <a:pt x="7234" y="14204"/>
                    </a:cubicBezTo>
                    <a:cubicBezTo>
                      <a:pt x="7053" y="14413"/>
                      <a:pt x="6879" y="14580"/>
                      <a:pt x="6853" y="14572"/>
                    </a:cubicBezTo>
                    <a:cubicBezTo>
                      <a:pt x="6827" y="14565"/>
                      <a:pt x="6817" y="14580"/>
                      <a:pt x="6825" y="14605"/>
                    </a:cubicBezTo>
                    <a:cubicBezTo>
                      <a:pt x="6849" y="14683"/>
                      <a:pt x="4464" y="17454"/>
                      <a:pt x="4404" y="17418"/>
                    </a:cubicBezTo>
                    <a:cubicBezTo>
                      <a:pt x="4374" y="17399"/>
                      <a:pt x="4367" y="17413"/>
                      <a:pt x="4388" y="17445"/>
                    </a:cubicBezTo>
                    <a:cubicBezTo>
                      <a:pt x="4408" y="17477"/>
                      <a:pt x="4221" y="17732"/>
                      <a:pt x="3973" y="18017"/>
                    </a:cubicBezTo>
                    <a:cubicBezTo>
                      <a:pt x="3540" y="18514"/>
                      <a:pt x="3527" y="18544"/>
                      <a:pt x="3620" y="18645"/>
                    </a:cubicBezTo>
                    <a:cubicBezTo>
                      <a:pt x="3845" y="18889"/>
                      <a:pt x="3893" y="18874"/>
                      <a:pt x="4231" y="18474"/>
                    </a:cubicBezTo>
                    <a:cubicBezTo>
                      <a:pt x="4406" y="18267"/>
                      <a:pt x="4575" y="18103"/>
                      <a:pt x="4606" y="18111"/>
                    </a:cubicBezTo>
                    <a:cubicBezTo>
                      <a:pt x="4637" y="18119"/>
                      <a:pt x="4645" y="18105"/>
                      <a:pt x="4629" y="18078"/>
                    </a:cubicBezTo>
                    <a:cubicBezTo>
                      <a:pt x="4612" y="18051"/>
                      <a:pt x="4822" y="17768"/>
                      <a:pt x="5094" y="17451"/>
                    </a:cubicBezTo>
                    <a:cubicBezTo>
                      <a:pt x="5366" y="17133"/>
                      <a:pt x="6007" y="16387"/>
                      <a:pt x="6517" y="15789"/>
                    </a:cubicBezTo>
                    <a:cubicBezTo>
                      <a:pt x="7027" y="15190"/>
                      <a:pt x="7473" y="14700"/>
                      <a:pt x="7509" y="14699"/>
                    </a:cubicBezTo>
                    <a:cubicBezTo>
                      <a:pt x="7545" y="14698"/>
                      <a:pt x="7566" y="14666"/>
                      <a:pt x="7559" y="14633"/>
                    </a:cubicBezTo>
                    <a:cubicBezTo>
                      <a:pt x="7553" y="14600"/>
                      <a:pt x="7633" y="14482"/>
                      <a:pt x="7733" y="14369"/>
                    </a:cubicBezTo>
                    <a:cubicBezTo>
                      <a:pt x="7899" y="14182"/>
                      <a:pt x="7925" y="14170"/>
                      <a:pt x="8024" y="14242"/>
                    </a:cubicBezTo>
                    <a:cubicBezTo>
                      <a:pt x="8131" y="14320"/>
                      <a:pt x="8127" y="14328"/>
                      <a:pt x="7985" y="14468"/>
                    </a:cubicBezTo>
                    <a:cubicBezTo>
                      <a:pt x="7905" y="14547"/>
                      <a:pt x="7853" y="14619"/>
                      <a:pt x="7867" y="14633"/>
                    </a:cubicBezTo>
                    <a:cubicBezTo>
                      <a:pt x="7910" y="14675"/>
                      <a:pt x="7718" y="15008"/>
                      <a:pt x="7632" y="15040"/>
                    </a:cubicBezTo>
                    <a:cubicBezTo>
                      <a:pt x="7589" y="15056"/>
                      <a:pt x="7564" y="15098"/>
                      <a:pt x="7576" y="15134"/>
                    </a:cubicBezTo>
                    <a:cubicBezTo>
                      <a:pt x="7606" y="15221"/>
                      <a:pt x="6942" y="16317"/>
                      <a:pt x="6870" y="16300"/>
                    </a:cubicBezTo>
                    <a:cubicBezTo>
                      <a:pt x="6839" y="16293"/>
                      <a:pt x="6821" y="16336"/>
                      <a:pt x="6825" y="16388"/>
                    </a:cubicBezTo>
                    <a:cubicBezTo>
                      <a:pt x="6835" y="16515"/>
                      <a:pt x="6543" y="16991"/>
                      <a:pt x="6433" y="17032"/>
                    </a:cubicBezTo>
                    <a:cubicBezTo>
                      <a:pt x="6385" y="17050"/>
                      <a:pt x="6364" y="17090"/>
                      <a:pt x="6382" y="17120"/>
                    </a:cubicBezTo>
                    <a:cubicBezTo>
                      <a:pt x="6430" y="17196"/>
                      <a:pt x="6247" y="17524"/>
                      <a:pt x="6181" y="17484"/>
                    </a:cubicBezTo>
                    <a:cubicBezTo>
                      <a:pt x="6151" y="17466"/>
                      <a:pt x="6143" y="17482"/>
                      <a:pt x="6158" y="17522"/>
                    </a:cubicBezTo>
                    <a:cubicBezTo>
                      <a:pt x="6192" y="17610"/>
                      <a:pt x="5986" y="17957"/>
                      <a:pt x="5901" y="17957"/>
                    </a:cubicBezTo>
                    <a:cubicBezTo>
                      <a:pt x="5867" y="17957"/>
                      <a:pt x="5852" y="17985"/>
                      <a:pt x="5873" y="18017"/>
                    </a:cubicBezTo>
                    <a:cubicBezTo>
                      <a:pt x="5893" y="18050"/>
                      <a:pt x="5847" y="18172"/>
                      <a:pt x="5766" y="18293"/>
                    </a:cubicBezTo>
                    <a:cubicBezTo>
                      <a:pt x="5685" y="18413"/>
                      <a:pt x="5615" y="18537"/>
                      <a:pt x="5615" y="18568"/>
                    </a:cubicBezTo>
                    <a:cubicBezTo>
                      <a:pt x="5615" y="18598"/>
                      <a:pt x="5556" y="18667"/>
                      <a:pt x="5480" y="18716"/>
                    </a:cubicBezTo>
                    <a:cubicBezTo>
                      <a:pt x="5404" y="18765"/>
                      <a:pt x="5352" y="18835"/>
                      <a:pt x="5368" y="18876"/>
                    </a:cubicBezTo>
                    <a:cubicBezTo>
                      <a:pt x="5407" y="18976"/>
                      <a:pt x="5225" y="19246"/>
                      <a:pt x="5150" y="19201"/>
                    </a:cubicBezTo>
                    <a:cubicBezTo>
                      <a:pt x="5116" y="19180"/>
                      <a:pt x="5105" y="19192"/>
                      <a:pt x="5127" y="19228"/>
                    </a:cubicBezTo>
                    <a:cubicBezTo>
                      <a:pt x="5173" y="19301"/>
                      <a:pt x="5010" y="19646"/>
                      <a:pt x="4948" y="19608"/>
                    </a:cubicBezTo>
                    <a:cubicBezTo>
                      <a:pt x="4925" y="19594"/>
                      <a:pt x="4905" y="19682"/>
                      <a:pt x="4903" y="19800"/>
                    </a:cubicBezTo>
                    <a:cubicBezTo>
                      <a:pt x="4901" y="19919"/>
                      <a:pt x="4917" y="20003"/>
                      <a:pt x="4942" y="19988"/>
                    </a:cubicBezTo>
                    <a:cubicBezTo>
                      <a:pt x="4968" y="19972"/>
                      <a:pt x="5048" y="19990"/>
                      <a:pt x="5116" y="20026"/>
                    </a:cubicBezTo>
                    <a:cubicBezTo>
                      <a:pt x="5220" y="20081"/>
                      <a:pt x="5251" y="20069"/>
                      <a:pt x="5318" y="19982"/>
                    </a:cubicBezTo>
                    <a:cubicBezTo>
                      <a:pt x="5361" y="19925"/>
                      <a:pt x="5427" y="19886"/>
                      <a:pt x="5458" y="19894"/>
                    </a:cubicBezTo>
                    <a:cubicBezTo>
                      <a:pt x="5489" y="19902"/>
                      <a:pt x="5494" y="19887"/>
                      <a:pt x="5475" y="19855"/>
                    </a:cubicBezTo>
                    <a:cubicBezTo>
                      <a:pt x="5430" y="19785"/>
                      <a:pt x="5828" y="19075"/>
                      <a:pt x="5934" y="19036"/>
                    </a:cubicBezTo>
                    <a:cubicBezTo>
                      <a:pt x="5977" y="19019"/>
                      <a:pt x="5997" y="18982"/>
                      <a:pt x="5979" y="18953"/>
                    </a:cubicBezTo>
                    <a:cubicBezTo>
                      <a:pt x="5961" y="18924"/>
                      <a:pt x="6010" y="18803"/>
                      <a:pt x="6091" y="18683"/>
                    </a:cubicBezTo>
                    <a:cubicBezTo>
                      <a:pt x="6172" y="18563"/>
                      <a:pt x="6242" y="18438"/>
                      <a:pt x="6242" y="18408"/>
                    </a:cubicBezTo>
                    <a:cubicBezTo>
                      <a:pt x="6242" y="18379"/>
                      <a:pt x="6283" y="18322"/>
                      <a:pt x="6338" y="18282"/>
                    </a:cubicBezTo>
                    <a:cubicBezTo>
                      <a:pt x="6392" y="18242"/>
                      <a:pt x="6447" y="18168"/>
                      <a:pt x="6455" y="18116"/>
                    </a:cubicBezTo>
                    <a:cubicBezTo>
                      <a:pt x="6477" y="17990"/>
                      <a:pt x="6845" y="17389"/>
                      <a:pt x="6948" y="17313"/>
                    </a:cubicBezTo>
                    <a:cubicBezTo>
                      <a:pt x="6994" y="17279"/>
                      <a:pt x="7016" y="17236"/>
                      <a:pt x="6999" y="17219"/>
                    </a:cubicBezTo>
                    <a:cubicBezTo>
                      <a:pt x="6954" y="17176"/>
                      <a:pt x="7547" y="16169"/>
                      <a:pt x="7638" y="16135"/>
                    </a:cubicBezTo>
                    <a:cubicBezTo>
                      <a:pt x="7679" y="16120"/>
                      <a:pt x="7700" y="16086"/>
                      <a:pt x="7683" y="16058"/>
                    </a:cubicBezTo>
                    <a:cubicBezTo>
                      <a:pt x="7635" y="15982"/>
                      <a:pt x="7887" y="15614"/>
                      <a:pt x="7957" y="15657"/>
                    </a:cubicBezTo>
                    <a:cubicBezTo>
                      <a:pt x="7993" y="15678"/>
                      <a:pt x="7998" y="15667"/>
                      <a:pt x="7974" y="15629"/>
                    </a:cubicBezTo>
                    <a:cubicBezTo>
                      <a:pt x="7952" y="15594"/>
                      <a:pt x="8078" y="15313"/>
                      <a:pt x="8254" y="15007"/>
                    </a:cubicBezTo>
                    <a:cubicBezTo>
                      <a:pt x="8539" y="14513"/>
                      <a:pt x="8590" y="14456"/>
                      <a:pt x="8686" y="14506"/>
                    </a:cubicBezTo>
                    <a:cubicBezTo>
                      <a:pt x="8815" y="14574"/>
                      <a:pt x="8824" y="14661"/>
                      <a:pt x="8708" y="14705"/>
                    </a:cubicBezTo>
                    <a:cubicBezTo>
                      <a:pt x="8661" y="14722"/>
                      <a:pt x="8641" y="14760"/>
                      <a:pt x="8658" y="14787"/>
                    </a:cubicBezTo>
                    <a:cubicBezTo>
                      <a:pt x="8690" y="14839"/>
                      <a:pt x="8588" y="15164"/>
                      <a:pt x="8422" y="15535"/>
                    </a:cubicBezTo>
                    <a:cubicBezTo>
                      <a:pt x="8367" y="15658"/>
                      <a:pt x="8318" y="15780"/>
                      <a:pt x="8316" y="15811"/>
                    </a:cubicBezTo>
                    <a:cubicBezTo>
                      <a:pt x="8303" y="15968"/>
                      <a:pt x="7912" y="16916"/>
                      <a:pt x="7851" y="16939"/>
                    </a:cubicBezTo>
                    <a:cubicBezTo>
                      <a:pt x="7811" y="16954"/>
                      <a:pt x="7794" y="16999"/>
                      <a:pt x="7811" y="17043"/>
                    </a:cubicBezTo>
                    <a:cubicBezTo>
                      <a:pt x="7840" y="17117"/>
                      <a:pt x="7788" y="17282"/>
                      <a:pt x="7593" y="17764"/>
                    </a:cubicBezTo>
                    <a:cubicBezTo>
                      <a:pt x="7556" y="17856"/>
                      <a:pt x="7523" y="17954"/>
                      <a:pt x="7514" y="17984"/>
                    </a:cubicBezTo>
                    <a:cubicBezTo>
                      <a:pt x="7506" y="18015"/>
                      <a:pt x="7416" y="18252"/>
                      <a:pt x="7318" y="18513"/>
                    </a:cubicBezTo>
                    <a:cubicBezTo>
                      <a:pt x="7221" y="18773"/>
                      <a:pt x="7114" y="19072"/>
                      <a:pt x="7083" y="19173"/>
                    </a:cubicBezTo>
                    <a:cubicBezTo>
                      <a:pt x="7052" y="19274"/>
                      <a:pt x="6998" y="19368"/>
                      <a:pt x="6960" y="19382"/>
                    </a:cubicBezTo>
                    <a:cubicBezTo>
                      <a:pt x="6921" y="19397"/>
                      <a:pt x="6884" y="19492"/>
                      <a:pt x="6881" y="19591"/>
                    </a:cubicBezTo>
                    <a:cubicBezTo>
                      <a:pt x="6874" y="19853"/>
                      <a:pt x="6713" y="20202"/>
                      <a:pt x="6623" y="20153"/>
                    </a:cubicBezTo>
                    <a:cubicBezTo>
                      <a:pt x="6569" y="20122"/>
                      <a:pt x="6569" y="20134"/>
                      <a:pt x="6618" y="20186"/>
                    </a:cubicBezTo>
                    <a:cubicBezTo>
                      <a:pt x="6666" y="20237"/>
                      <a:pt x="6653" y="20323"/>
                      <a:pt x="6573" y="20538"/>
                    </a:cubicBezTo>
                    <a:cubicBezTo>
                      <a:pt x="6438" y="20901"/>
                      <a:pt x="6438" y="20888"/>
                      <a:pt x="6623" y="20984"/>
                    </a:cubicBezTo>
                    <a:cubicBezTo>
                      <a:pt x="6709" y="21028"/>
                      <a:pt x="6797" y="21068"/>
                      <a:pt x="6820" y="21072"/>
                    </a:cubicBezTo>
                    <a:cubicBezTo>
                      <a:pt x="6875" y="21080"/>
                      <a:pt x="6976" y="20887"/>
                      <a:pt x="7061" y="20609"/>
                    </a:cubicBezTo>
                    <a:cubicBezTo>
                      <a:pt x="7100" y="20481"/>
                      <a:pt x="7161" y="20386"/>
                      <a:pt x="7201" y="20395"/>
                    </a:cubicBezTo>
                    <a:cubicBezTo>
                      <a:pt x="7247" y="20405"/>
                      <a:pt x="7258" y="20373"/>
                      <a:pt x="7234" y="20301"/>
                    </a:cubicBezTo>
                    <a:cubicBezTo>
                      <a:pt x="7214" y="20239"/>
                      <a:pt x="7258" y="20043"/>
                      <a:pt x="7335" y="19844"/>
                    </a:cubicBezTo>
                    <a:cubicBezTo>
                      <a:pt x="7632" y="19085"/>
                      <a:pt x="8002" y="18079"/>
                      <a:pt x="8002" y="18023"/>
                    </a:cubicBezTo>
                    <a:cubicBezTo>
                      <a:pt x="8002" y="17991"/>
                      <a:pt x="8041" y="17941"/>
                      <a:pt x="8092" y="17913"/>
                    </a:cubicBezTo>
                    <a:cubicBezTo>
                      <a:pt x="8147" y="17883"/>
                      <a:pt x="8192" y="17769"/>
                      <a:pt x="8204" y="17632"/>
                    </a:cubicBezTo>
                    <a:cubicBezTo>
                      <a:pt x="8214" y="17507"/>
                      <a:pt x="8290" y="17251"/>
                      <a:pt x="8372" y="17060"/>
                    </a:cubicBezTo>
                    <a:cubicBezTo>
                      <a:pt x="8454" y="16869"/>
                      <a:pt x="8528" y="16673"/>
                      <a:pt x="8540" y="16625"/>
                    </a:cubicBezTo>
                    <a:cubicBezTo>
                      <a:pt x="8572" y="16492"/>
                      <a:pt x="8891" y="15634"/>
                      <a:pt x="8932" y="15569"/>
                    </a:cubicBezTo>
                    <a:cubicBezTo>
                      <a:pt x="8977" y="15497"/>
                      <a:pt x="9302" y="15646"/>
                      <a:pt x="9302" y="15739"/>
                    </a:cubicBezTo>
                    <a:cubicBezTo>
                      <a:pt x="9302" y="15811"/>
                      <a:pt x="9076" y="17024"/>
                      <a:pt x="8899" y="17902"/>
                    </a:cubicBezTo>
                    <a:cubicBezTo>
                      <a:pt x="8833" y="18224"/>
                      <a:pt x="8784" y="18539"/>
                      <a:pt x="8786" y="18601"/>
                    </a:cubicBezTo>
                    <a:cubicBezTo>
                      <a:pt x="8788" y="18662"/>
                      <a:pt x="8751" y="18863"/>
                      <a:pt x="8708" y="19047"/>
                    </a:cubicBezTo>
                    <a:cubicBezTo>
                      <a:pt x="8665" y="19230"/>
                      <a:pt x="8604" y="19590"/>
                      <a:pt x="8568" y="19850"/>
                    </a:cubicBezTo>
                    <a:cubicBezTo>
                      <a:pt x="8532" y="20110"/>
                      <a:pt x="8463" y="20366"/>
                      <a:pt x="8417" y="20417"/>
                    </a:cubicBezTo>
                    <a:cubicBezTo>
                      <a:pt x="8367" y="20471"/>
                      <a:pt x="8357" y="20524"/>
                      <a:pt x="8389" y="20543"/>
                    </a:cubicBezTo>
                    <a:cubicBezTo>
                      <a:pt x="8422" y="20564"/>
                      <a:pt x="8423" y="20659"/>
                      <a:pt x="8394" y="20786"/>
                    </a:cubicBezTo>
                    <a:cubicBezTo>
                      <a:pt x="8368" y="20900"/>
                      <a:pt x="8349" y="20999"/>
                      <a:pt x="8355" y="21006"/>
                    </a:cubicBezTo>
                    <a:cubicBezTo>
                      <a:pt x="8361" y="21012"/>
                      <a:pt x="8473" y="21023"/>
                      <a:pt x="8596" y="21033"/>
                    </a:cubicBezTo>
                    <a:lnTo>
                      <a:pt x="8814" y="21050"/>
                    </a:lnTo>
                    <a:lnTo>
                      <a:pt x="8887" y="20659"/>
                    </a:lnTo>
                    <a:cubicBezTo>
                      <a:pt x="8927" y="20444"/>
                      <a:pt x="9015" y="20007"/>
                      <a:pt x="9078" y="19685"/>
                    </a:cubicBezTo>
                    <a:cubicBezTo>
                      <a:pt x="9141" y="19363"/>
                      <a:pt x="9202" y="18998"/>
                      <a:pt x="9218" y="18876"/>
                    </a:cubicBezTo>
                    <a:cubicBezTo>
                      <a:pt x="9233" y="18753"/>
                      <a:pt x="9299" y="18364"/>
                      <a:pt x="9364" y="18012"/>
                    </a:cubicBezTo>
                    <a:cubicBezTo>
                      <a:pt x="9428" y="17660"/>
                      <a:pt x="9530" y="17088"/>
                      <a:pt x="9593" y="16735"/>
                    </a:cubicBezTo>
                    <a:cubicBezTo>
                      <a:pt x="9902" y="15012"/>
                      <a:pt x="9970" y="14703"/>
                      <a:pt x="10019" y="14716"/>
                    </a:cubicBezTo>
                    <a:cubicBezTo>
                      <a:pt x="10051" y="14724"/>
                      <a:pt x="10078" y="15962"/>
                      <a:pt x="10086" y="17830"/>
                    </a:cubicBezTo>
                    <a:cubicBezTo>
                      <a:pt x="10095" y="19539"/>
                      <a:pt x="10111" y="20967"/>
                      <a:pt x="10126" y="21006"/>
                    </a:cubicBezTo>
                    <a:cubicBezTo>
                      <a:pt x="10141" y="21047"/>
                      <a:pt x="10252" y="21077"/>
                      <a:pt x="10406" y="21077"/>
                    </a:cubicBezTo>
                    <a:lnTo>
                      <a:pt x="10664" y="21077"/>
                    </a:lnTo>
                    <a:lnTo>
                      <a:pt x="10680" y="17863"/>
                    </a:lnTo>
                    <a:cubicBezTo>
                      <a:pt x="10693" y="15047"/>
                      <a:pt x="10707" y="14644"/>
                      <a:pt x="10781" y="14644"/>
                    </a:cubicBezTo>
                    <a:cubicBezTo>
                      <a:pt x="10843" y="14644"/>
                      <a:pt x="10865" y="14705"/>
                      <a:pt x="10865" y="14875"/>
                    </a:cubicBezTo>
                    <a:cubicBezTo>
                      <a:pt x="10865" y="15004"/>
                      <a:pt x="10894" y="15145"/>
                      <a:pt x="10933" y="15183"/>
                    </a:cubicBezTo>
                    <a:cubicBezTo>
                      <a:pt x="10972" y="15222"/>
                      <a:pt x="11005" y="15321"/>
                      <a:pt x="11005" y="15403"/>
                    </a:cubicBezTo>
                    <a:cubicBezTo>
                      <a:pt x="11005" y="15486"/>
                      <a:pt x="11058" y="15795"/>
                      <a:pt x="11123" y="16097"/>
                    </a:cubicBezTo>
                    <a:cubicBezTo>
                      <a:pt x="11189" y="16399"/>
                      <a:pt x="11250" y="16798"/>
                      <a:pt x="11258" y="16983"/>
                    </a:cubicBezTo>
                    <a:cubicBezTo>
                      <a:pt x="11265" y="17168"/>
                      <a:pt x="11299" y="17368"/>
                      <a:pt x="11330" y="17429"/>
                    </a:cubicBezTo>
                    <a:cubicBezTo>
                      <a:pt x="11362" y="17489"/>
                      <a:pt x="11418" y="17712"/>
                      <a:pt x="11454" y="17918"/>
                    </a:cubicBezTo>
                    <a:cubicBezTo>
                      <a:pt x="11489" y="18125"/>
                      <a:pt x="11544" y="18452"/>
                      <a:pt x="11577" y="18645"/>
                    </a:cubicBezTo>
                    <a:cubicBezTo>
                      <a:pt x="11611" y="18837"/>
                      <a:pt x="11635" y="19017"/>
                      <a:pt x="11627" y="19047"/>
                    </a:cubicBezTo>
                    <a:cubicBezTo>
                      <a:pt x="11620" y="19076"/>
                      <a:pt x="11638" y="19164"/>
                      <a:pt x="11672" y="19245"/>
                    </a:cubicBezTo>
                    <a:cubicBezTo>
                      <a:pt x="11706" y="19325"/>
                      <a:pt x="11744" y="19529"/>
                      <a:pt x="11756" y="19696"/>
                    </a:cubicBezTo>
                    <a:cubicBezTo>
                      <a:pt x="11769" y="19863"/>
                      <a:pt x="11801" y="20028"/>
                      <a:pt x="11824" y="20065"/>
                    </a:cubicBezTo>
                    <a:cubicBezTo>
                      <a:pt x="11847" y="20101"/>
                      <a:pt x="11859" y="20189"/>
                      <a:pt x="11852" y="20257"/>
                    </a:cubicBezTo>
                    <a:cubicBezTo>
                      <a:pt x="11845" y="20326"/>
                      <a:pt x="11872" y="20452"/>
                      <a:pt x="11908" y="20538"/>
                    </a:cubicBezTo>
                    <a:cubicBezTo>
                      <a:pt x="11944" y="20624"/>
                      <a:pt x="11969" y="20769"/>
                      <a:pt x="11969" y="20857"/>
                    </a:cubicBezTo>
                    <a:cubicBezTo>
                      <a:pt x="11969" y="21057"/>
                      <a:pt x="12015" y="21085"/>
                      <a:pt x="12272" y="21044"/>
                    </a:cubicBezTo>
                    <a:cubicBezTo>
                      <a:pt x="12455" y="21015"/>
                      <a:pt x="12473" y="20994"/>
                      <a:pt x="12451" y="20863"/>
                    </a:cubicBezTo>
                    <a:cubicBezTo>
                      <a:pt x="12407" y="20598"/>
                      <a:pt x="12198" y="19446"/>
                      <a:pt x="12109" y="18980"/>
                    </a:cubicBezTo>
                    <a:cubicBezTo>
                      <a:pt x="12018" y="18500"/>
                      <a:pt x="11987" y="18331"/>
                      <a:pt x="11936" y="18012"/>
                    </a:cubicBezTo>
                    <a:cubicBezTo>
                      <a:pt x="11918" y="17905"/>
                      <a:pt x="11860" y="17558"/>
                      <a:pt x="11801" y="17236"/>
                    </a:cubicBezTo>
                    <a:cubicBezTo>
                      <a:pt x="11699" y="16673"/>
                      <a:pt x="11482" y="15471"/>
                      <a:pt x="11431" y="15167"/>
                    </a:cubicBezTo>
                    <a:cubicBezTo>
                      <a:pt x="11406" y="15017"/>
                      <a:pt x="11587" y="14780"/>
                      <a:pt x="11650" y="14881"/>
                    </a:cubicBezTo>
                    <a:cubicBezTo>
                      <a:pt x="11726" y="15001"/>
                      <a:pt x="11863" y="15458"/>
                      <a:pt x="11835" y="15502"/>
                    </a:cubicBezTo>
                    <a:cubicBezTo>
                      <a:pt x="11818" y="15529"/>
                      <a:pt x="11833" y="15564"/>
                      <a:pt x="11874" y="15580"/>
                    </a:cubicBezTo>
                    <a:cubicBezTo>
                      <a:pt x="11954" y="15610"/>
                      <a:pt x="12111" y="16057"/>
                      <a:pt x="12059" y="16108"/>
                    </a:cubicBezTo>
                    <a:cubicBezTo>
                      <a:pt x="12042" y="16125"/>
                      <a:pt x="12066" y="16162"/>
                      <a:pt x="12109" y="16196"/>
                    </a:cubicBezTo>
                    <a:cubicBezTo>
                      <a:pt x="12153" y="16230"/>
                      <a:pt x="12225" y="16384"/>
                      <a:pt x="12272" y="16537"/>
                    </a:cubicBezTo>
                    <a:cubicBezTo>
                      <a:pt x="12319" y="16690"/>
                      <a:pt x="12411" y="16952"/>
                      <a:pt x="12479" y="17120"/>
                    </a:cubicBezTo>
                    <a:cubicBezTo>
                      <a:pt x="12548" y="17289"/>
                      <a:pt x="12657" y="17580"/>
                      <a:pt x="12720" y="17764"/>
                    </a:cubicBezTo>
                    <a:cubicBezTo>
                      <a:pt x="12784" y="17948"/>
                      <a:pt x="12870" y="18173"/>
                      <a:pt x="12911" y="18265"/>
                    </a:cubicBezTo>
                    <a:cubicBezTo>
                      <a:pt x="12951" y="18357"/>
                      <a:pt x="13000" y="18509"/>
                      <a:pt x="13023" y="18601"/>
                    </a:cubicBezTo>
                    <a:cubicBezTo>
                      <a:pt x="13045" y="18693"/>
                      <a:pt x="13085" y="18792"/>
                      <a:pt x="13112" y="18826"/>
                    </a:cubicBezTo>
                    <a:cubicBezTo>
                      <a:pt x="13183" y="18915"/>
                      <a:pt x="13333" y="19417"/>
                      <a:pt x="13303" y="19465"/>
                    </a:cubicBezTo>
                    <a:cubicBezTo>
                      <a:pt x="13289" y="19487"/>
                      <a:pt x="13310" y="19520"/>
                      <a:pt x="13353" y="19536"/>
                    </a:cubicBezTo>
                    <a:cubicBezTo>
                      <a:pt x="13418" y="19561"/>
                      <a:pt x="13514" y="19878"/>
                      <a:pt x="13510" y="20059"/>
                    </a:cubicBezTo>
                    <a:cubicBezTo>
                      <a:pt x="13510" y="20083"/>
                      <a:pt x="13546" y="20140"/>
                      <a:pt x="13589" y="20186"/>
                    </a:cubicBezTo>
                    <a:cubicBezTo>
                      <a:pt x="13631" y="20232"/>
                      <a:pt x="13706" y="20396"/>
                      <a:pt x="13757" y="20549"/>
                    </a:cubicBezTo>
                    <a:cubicBezTo>
                      <a:pt x="13924" y="21056"/>
                      <a:pt x="13936" y="21073"/>
                      <a:pt x="14172" y="21006"/>
                    </a:cubicBezTo>
                    <a:cubicBezTo>
                      <a:pt x="14285" y="20973"/>
                      <a:pt x="14387" y="20940"/>
                      <a:pt x="14396" y="20934"/>
                    </a:cubicBezTo>
                    <a:cubicBezTo>
                      <a:pt x="14405" y="20929"/>
                      <a:pt x="14362" y="20791"/>
                      <a:pt x="14295" y="20626"/>
                    </a:cubicBezTo>
                    <a:cubicBezTo>
                      <a:pt x="14228" y="20461"/>
                      <a:pt x="14140" y="20226"/>
                      <a:pt x="14099" y="20103"/>
                    </a:cubicBezTo>
                    <a:cubicBezTo>
                      <a:pt x="14058" y="19981"/>
                      <a:pt x="13957" y="19707"/>
                      <a:pt x="13875" y="19492"/>
                    </a:cubicBezTo>
                    <a:cubicBezTo>
                      <a:pt x="13792" y="19278"/>
                      <a:pt x="13687" y="18998"/>
                      <a:pt x="13645" y="18876"/>
                    </a:cubicBezTo>
                    <a:cubicBezTo>
                      <a:pt x="13603" y="18753"/>
                      <a:pt x="13503" y="18480"/>
                      <a:pt x="13421" y="18265"/>
                    </a:cubicBezTo>
                    <a:cubicBezTo>
                      <a:pt x="13338" y="18051"/>
                      <a:pt x="13208" y="17710"/>
                      <a:pt x="13135" y="17511"/>
                    </a:cubicBezTo>
                    <a:cubicBezTo>
                      <a:pt x="12832" y="16682"/>
                      <a:pt x="12543" y="15898"/>
                      <a:pt x="12373" y="15453"/>
                    </a:cubicBezTo>
                    <a:cubicBezTo>
                      <a:pt x="12273" y="15192"/>
                      <a:pt x="12183" y="14934"/>
                      <a:pt x="12171" y="14881"/>
                    </a:cubicBezTo>
                    <a:cubicBezTo>
                      <a:pt x="12159" y="14827"/>
                      <a:pt x="12134" y="14757"/>
                      <a:pt x="12115" y="14727"/>
                    </a:cubicBezTo>
                    <a:cubicBezTo>
                      <a:pt x="12041" y="14609"/>
                      <a:pt x="12149" y="14559"/>
                      <a:pt x="12289" y="14649"/>
                    </a:cubicBezTo>
                    <a:cubicBezTo>
                      <a:pt x="12420" y="14734"/>
                      <a:pt x="12734" y="15235"/>
                      <a:pt x="12737" y="15365"/>
                    </a:cubicBezTo>
                    <a:cubicBezTo>
                      <a:pt x="12738" y="15396"/>
                      <a:pt x="12781" y="15456"/>
                      <a:pt x="12838" y="15497"/>
                    </a:cubicBezTo>
                    <a:cubicBezTo>
                      <a:pt x="12894" y="15538"/>
                      <a:pt x="12965" y="15629"/>
                      <a:pt x="12995" y="15695"/>
                    </a:cubicBezTo>
                    <a:cubicBezTo>
                      <a:pt x="13024" y="15761"/>
                      <a:pt x="13125" y="15938"/>
                      <a:pt x="13219" y="16091"/>
                    </a:cubicBezTo>
                    <a:cubicBezTo>
                      <a:pt x="13313" y="16245"/>
                      <a:pt x="13421" y="16433"/>
                      <a:pt x="13460" y="16510"/>
                    </a:cubicBezTo>
                    <a:cubicBezTo>
                      <a:pt x="13499" y="16586"/>
                      <a:pt x="13644" y="16830"/>
                      <a:pt x="13779" y="17054"/>
                    </a:cubicBezTo>
                    <a:cubicBezTo>
                      <a:pt x="13915" y="17279"/>
                      <a:pt x="14007" y="17474"/>
                      <a:pt x="13992" y="17489"/>
                    </a:cubicBezTo>
                    <a:cubicBezTo>
                      <a:pt x="13977" y="17504"/>
                      <a:pt x="14042" y="17601"/>
                      <a:pt x="14132" y="17698"/>
                    </a:cubicBezTo>
                    <a:cubicBezTo>
                      <a:pt x="14223" y="17796"/>
                      <a:pt x="14285" y="17902"/>
                      <a:pt x="14272" y="17935"/>
                    </a:cubicBezTo>
                    <a:cubicBezTo>
                      <a:pt x="14259" y="17968"/>
                      <a:pt x="14301" y="18024"/>
                      <a:pt x="14362" y="18061"/>
                    </a:cubicBezTo>
                    <a:cubicBezTo>
                      <a:pt x="14423" y="18099"/>
                      <a:pt x="14462" y="18174"/>
                      <a:pt x="14452" y="18227"/>
                    </a:cubicBezTo>
                    <a:cubicBezTo>
                      <a:pt x="14441" y="18279"/>
                      <a:pt x="14477" y="18357"/>
                      <a:pt x="14530" y="18403"/>
                    </a:cubicBezTo>
                    <a:cubicBezTo>
                      <a:pt x="14584" y="18449"/>
                      <a:pt x="14675" y="18564"/>
                      <a:pt x="14732" y="18661"/>
                    </a:cubicBezTo>
                    <a:cubicBezTo>
                      <a:pt x="14788" y="18758"/>
                      <a:pt x="14985" y="19099"/>
                      <a:pt x="15169" y="19415"/>
                    </a:cubicBezTo>
                    <a:cubicBezTo>
                      <a:pt x="15353" y="19732"/>
                      <a:pt x="15516" y="20002"/>
                      <a:pt x="15528" y="20015"/>
                    </a:cubicBezTo>
                    <a:cubicBezTo>
                      <a:pt x="15539" y="20028"/>
                      <a:pt x="15634" y="19996"/>
                      <a:pt x="15746" y="19944"/>
                    </a:cubicBezTo>
                    <a:cubicBezTo>
                      <a:pt x="15901" y="19871"/>
                      <a:pt x="15945" y="19824"/>
                      <a:pt x="15914" y="19751"/>
                    </a:cubicBezTo>
                    <a:cubicBezTo>
                      <a:pt x="15892" y="19698"/>
                      <a:pt x="15868" y="19621"/>
                      <a:pt x="15864" y="19575"/>
                    </a:cubicBezTo>
                    <a:cubicBezTo>
                      <a:pt x="15860" y="19529"/>
                      <a:pt x="15827" y="19471"/>
                      <a:pt x="15791" y="19448"/>
                    </a:cubicBezTo>
                    <a:cubicBezTo>
                      <a:pt x="15682" y="19379"/>
                      <a:pt x="15310" y="18684"/>
                      <a:pt x="15348" y="18623"/>
                    </a:cubicBezTo>
                    <a:cubicBezTo>
                      <a:pt x="15368" y="18592"/>
                      <a:pt x="15356" y="18576"/>
                      <a:pt x="15320" y="18584"/>
                    </a:cubicBezTo>
                    <a:cubicBezTo>
                      <a:pt x="15285" y="18593"/>
                      <a:pt x="15186" y="18483"/>
                      <a:pt x="15102" y="18342"/>
                    </a:cubicBezTo>
                    <a:cubicBezTo>
                      <a:pt x="14627" y="17543"/>
                      <a:pt x="14306" y="16975"/>
                      <a:pt x="14289" y="16906"/>
                    </a:cubicBezTo>
                    <a:cubicBezTo>
                      <a:pt x="14279" y="16863"/>
                      <a:pt x="14223" y="16777"/>
                      <a:pt x="14166" y="16719"/>
                    </a:cubicBezTo>
                    <a:cubicBezTo>
                      <a:pt x="14109" y="16660"/>
                      <a:pt x="14076" y="16575"/>
                      <a:pt x="14093" y="16532"/>
                    </a:cubicBezTo>
                    <a:cubicBezTo>
                      <a:pt x="14110" y="16488"/>
                      <a:pt x="14096" y="16458"/>
                      <a:pt x="14065" y="16466"/>
                    </a:cubicBezTo>
                    <a:cubicBezTo>
                      <a:pt x="14017" y="16477"/>
                      <a:pt x="12824" y="14540"/>
                      <a:pt x="12821" y="14446"/>
                    </a:cubicBezTo>
                    <a:cubicBezTo>
                      <a:pt x="12821" y="14429"/>
                      <a:pt x="12852" y="14369"/>
                      <a:pt x="12894" y="14314"/>
                    </a:cubicBezTo>
                    <a:cubicBezTo>
                      <a:pt x="12963" y="14221"/>
                      <a:pt x="13000" y="14246"/>
                      <a:pt x="13325" y="14633"/>
                    </a:cubicBezTo>
                    <a:cubicBezTo>
                      <a:pt x="13520" y="14865"/>
                      <a:pt x="13677" y="15064"/>
                      <a:pt x="13673" y="15073"/>
                    </a:cubicBezTo>
                    <a:cubicBezTo>
                      <a:pt x="13669" y="15083"/>
                      <a:pt x="13794" y="15219"/>
                      <a:pt x="13953" y="15381"/>
                    </a:cubicBezTo>
                    <a:cubicBezTo>
                      <a:pt x="14112" y="15543"/>
                      <a:pt x="14227" y="15702"/>
                      <a:pt x="14211" y="15728"/>
                    </a:cubicBezTo>
                    <a:cubicBezTo>
                      <a:pt x="14194" y="15754"/>
                      <a:pt x="14242" y="15812"/>
                      <a:pt x="14317" y="15860"/>
                    </a:cubicBezTo>
                    <a:cubicBezTo>
                      <a:pt x="14436" y="15936"/>
                      <a:pt x="14839" y="16390"/>
                      <a:pt x="15757" y="17489"/>
                    </a:cubicBezTo>
                    <a:cubicBezTo>
                      <a:pt x="15888" y="17646"/>
                      <a:pt x="15979" y="17789"/>
                      <a:pt x="15959" y="17808"/>
                    </a:cubicBezTo>
                    <a:cubicBezTo>
                      <a:pt x="15939" y="17828"/>
                      <a:pt x="15960" y="17846"/>
                      <a:pt x="16004" y="17847"/>
                    </a:cubicBezTo>
                    <a:cubicBezTo>
                      <a:pt x="16048" y="17847"/>
                      <a:pt x="16270" y="18072"/>
                      <a:pt x="16503" y="18348"/>
                    </a:cubicBezTo>
                    <a:cubicBezTo>
                      <a:pt x="16735" y="18623"/>
                      <a:pt x="16943" y="18848"/>
                      <a:pt x="16962" y="18848"/>
                    </a:cubicBezTo>
                    <a:cubicBezTo>
                      <a:pt x="16981" y="18848"/>
                      <a:pt x="17074" y="18775"/>
                      <a:pt x="17164" y="18683"/>
                    </a:cubicBezTo>
                    <a:lnTo>
                      <a:pt x="17326" y="18513"/>
                    </a:lnTo>
                    <a:lnTo>
                      <a:pt x="17170" y="18359"/>
                    </a:lnTo>
                    <a:cubicBezTo>
                      <a:pt x="17085" y="18272"/>
                      <a:pt x="17039" y="18181"/>
                      <a:pt x="17063" y="18155"/>
                    </a:cubicBezTo>
                    <a:cubicBezTo>
                      <a:pt x="17087" y="18129"/>
                      <a:pt x="17076" y="18124"/>
                      <a:pt x="17041" y="18144"/>
                    </a:cubicBezTo>
                    <a:cubicBezTo>
                      <a:pt x="16964" y="18187"/>
                      <a:pt x="16438" y="17547"/>
                      <a:pt x="16497" y="17484"/>
                    </a:cubicBezTo>
                    <a:cubicBezTo>
                      <a:pt x="16519" y="17459"/>
                      <a:pt x="16509" y="17454"/>
                      <a:pt x="16475" y="17473"/>
                    </a:cubicBezTo>
                    <a:cubicBezTo>
                      <a:pt x="16423" y="17502"/>
                      <a:pt x="16214" y="17294"/>
                      <a:pt x="16172" y="17170"/>
                    </a:cubicBezTo>
                    <a:cubicBezTo>
                      <a:pt x="16165" y="17149"/>
                      <a:pt x="16032" y="17005"/>
                      <a:pt x="15875" y="16851"/>
                    </a:cubicBezTo>
                    <a:cubicBezTo>
                      <a:pt x="15718" y="16697"/>
                      <a:pt x="15608" y="16543"/>
                      <a:pt x="15629" y="16510"/>
                    </a:cubicBezTo>
                    <a:cubicBezTo>
                      <a:pt x="15649" y="16477"/>
                      <a:pt x="15643" y="16457"/>
                      <a:pt x="15612" y="16466"/>
                    </a:cubicBezTo>
                    <a:cubicBezTo>
                      <a:pt x="15528" y="16488"/>
                      <a:pt x="15030" y="15897"/>
                      <a:pt x="15074" y="15827"/>
                    </a:cubicBezTo>
                    <a:cubicBezTo>
                      <a:pt x="15095" y="15794"/>
                      <a:pt x="15079" y="15785"/>
                      <a:pt x="15046" y="15805"/>
                    </a:cubicBezTo>
                    <a:cubicBezTo>
                      <a:pt x="14980" y="15845"/>
                      <a:pt x="14370" y="15137"/>
                      <a:pt x="14396" y="15051"/>
                    </a:cubicBezTo>
                    <a:cubicBezTo>
                      <a:pt x="14404" y="15022"/>
                      <a:pt x="14386" y="15011"/>
                      <a:pt x="14356" y="15029"/>
                    </a:cubicBezTo>
                    <a:cubicBezTo>
                      <a:pt x="14287" y="15071"/>
                      <a:pt x="14120" y="14839"/>
                      <a:pt x="14166" y="14765"/>
                    </a:cubicBezTo>
                    <a:cubicBezTo>
                      <a:pt x="14185" y="14735"/>
                      <a:pt x="14172" y="14728"/>
                      <a:pt x="14138" y="14749"/>
                    </a:cubicBezTo>
                    <a:cubicBezTo>
                      <a:pt x="14084" y="14781"/>
                      <a:pt x="13890" y="14568"/>
                      <a:pt x="13835" y="14418"/>
                    </a:cubicBezTo>
                    <a:cubicBezTo>
                      <a:pt x="13824" y="14388"/>
                      <a:pt x="13798" y="14368"/>
                      <a:pt x="13779" y="14374"/>
                    </a:cubicBezTo>
                    <a:cubicBezTo>
                      <a:pt x="13761" y="14380"/>
                      <a:pt x="13602" y="14215"/>
                      <a:pt x="13426" y="14006"/>
                    </a:cubicBezTo>
                    <a:cubicBezTo>
                      <a:pt x="13167" y="13696"/>
                      <a:pt x="13123" y="13611"/>
                      <a:pt x="13185" y="13560"/>
                    </a:cubicBezTo>
                    <a:cubicBezTo>
                      <a:pt x="13246" y="13511"/>
                      <a:pt x="13357" y="13583"/>
                      <a:pt x="13706" y="13879"/>
                    </a:cubicBezTo>
                    <a:cubicBezTo>
                      <a:pt x="13952" y="14087"/>
                      <a:pt x="14338" y="14404"/>
                      <a:pt x="14564" y="14583"/>
                    </a:cubicBezTo>
                    <a:cubicBezTo>
                      <a:pt x="14790" y="14763"/>
                      <a:pt x="14962" y="14930"/>
                      <a:pt x="14945" y="14958"/>
                    </a:cubicBezTo>
                    <a:cubicBezTo>
                      <a:pt x="14928" y="14985"/>
                      <a:pt x="14952" y="15007"/>
                      <a:pt x="14995" y="15007"/>
                    </a:cubicBezTo>
                    <a:cubicBezTo>
                      <a:pt x="15086" y="15007"/>
                      <a:pt x="16633" y="16254"/>
                      <a:pt x="16620" y="16317"/>
                    </a:cubicBezTo>
                    <a:cubicBezTo>
                      <a:pt x="16616" y="16340"/>
                      <a:pt x="16689" y="16392"/>
                      <a:pt x="16777" y="16433"/>
                    </a:cubicBezTo>
                    <a:cubicBezTo>
                      <a:pt x="16865" y="16474"/>
                      <a:pt x="17225" y="16756"/>
                      <a:pt x="17584" y="17060"/>
                    </a:cubicBezTo>
                    <a:lnTo>
                      <a:pt x="18240" y="17616"/>
                    </a:lnTo>
                    <a:lnTo>
                      <a:pt x="18408" y="17451"/>
                    </a:lnTo>
                    <a:lnTo>
                      <a:pt x="18582" y="17280"/>
                    </a:lnTo>
                    <a:lnTo>
                      <a:pt x="18324" y="17060"/>
                    </a:lnTo>
                    <a:cubicBezTo>
                      <a:pt x="18183" y="16939"/>
                      <a:pt x="18074" y="16817"/>
                      <a:pt x="18083" y="16785"/>
                    </a:cubicBezTo>
                    <a:cubicBezTo>
                      <a:pt x="18091" y="16753"/>
                      <a:pt x="18078" y="16740"/>
                      <a:pt x="18049" y="16757"/>
                    </a:cubicBezTo>
                    <a:cubicBezTo>
                      <a:pt x="17978" y="16800"/>
                      <a:pt x="16305" y="15404"/>
                      <a:pt x="16329" y="15321"/>
                    </a:cubicBezTo>
                    <a:cubicBezTo>
                      <a:pt x="16339" y="15285"/>
                      <a:pt x="16329" y="15277"/>
                      <a:pt x="16307" y="15299"/>
                    </a:cubicBezTo>
                    <a:cubicBezTo>
                      <a:pt x="16253" y="15351"/>
                      <a:pt x="15942" y="15129"/>
                      <a:pt x="15959" y="15051"/>
                    </a:cubicBezTo>
                    <a:cubicBezTo>
                      <a:pt x="15966" y="15019"/>
                      <a:pt x="15927" y="14983"/>
                      <a:pt x="15875" y="14974"/>
                    </a:cubicBezTo>
                    <a:cubicBezTo>
                      <a:pt x="15759" y="14955"/>
                      <a:pt x="14267" y="13725"/>
                      <a:pt x="14267" y="13648"/>
                    </a:cubicBezTo>
                    <a:cubicBezTo>
                      <a:pt x="14267" y="13618"/>
                      <a:pt x="14220" y="13590"/>
                      <a:pt x="14160" y="13582"/>
                    </a:cubicBezTo>
                    <a:cubicBezTo>
                      <a:pt x="14101" y="13573"/>
                      <a:pt x="14005" y="13518"/>
                      <a:pt x="13947" y="13461"/>
                    </a:cubicBezTo>
                    <a:cubicBezTo>
                      <a:pt x="13855" y="13370"/>
                      <a:pt x="13850" y="13344"/>
                      <a:pt x="13919" y="13252"/>
                    </a:cubicBezTo>
                    <a:cubicBezTo>
                      <a:pt x="13995" y="13150"/>
                      <a:pt x="14029" y="13165"/>
                      <a:pt x="14726" y="13565"/>
                    </a:cubicBezTo>
                    <a:cubicBezTo>
                      <a:pt x="15128" y="13796"/>
                      <a:pt x="16182" y="14393"/>
                      <a:pt x="17063" y="14892"/>
                    </a:cubicBezTo>
                    <a:cubicBezTo>
                      <a:pt x="17944" y="15390"/>
                      <a:pt x="18649" y="15816"/>
                      <a:pt x="18632" y="15844"/>
                    </a:cubicBezTo>
                    <a:cubicBezTo>
                      <a:pt x="18615" y="15871"/>
                      <a:pt x="18624" y="15902"/>
                      <a:pt x="18649" y="15904"/>
                    </a:cubicBezTo>
                    <a:cubicBezTo>
                      <a:pt x="18674" y="15907"/>
                      <a:pt x="18746" y="15913"/>
                      <a:pt x="18811" y="15921"/>
                    </a:cubicBezTo>
                    <a:cubicBezTo>
                      <a:pt x="18877" y="15928"/>
                      <a:pt x="19065" y="16010"/>
                      <a:pt x="19226" y="16108"/>
                    </a:cubicBezTo>
                    <a:cubicBezTo>
                      <a:pt x="19560" y="16309"/>
                      <a:pt x="19605" y="16323"/>
                      <a:pt x="19652" y="16201"/>
                    </a:cubicBezTo>
                    <a:cubicBezTo>
                      <a:pt x="19671" y="16153"/>
                      <a:pt x="19705" y="16126"/>
                      <a:pt x="19730" y="16141"/>
                    </a:cubicBezTo>
                    <a:cubicBezTo>
                      <a:pt x="19770" y="16165"/>
                      <a:pt x="19779" y="15918"/>
                      <a:pt x="19742" y="15844"/>
                    </a:cubicBezTo>
                    <a:cubicBezTo>
                      <a:pt x="19734" y="15828"/>
                      <a:pt x="19732" y="15792"/>
                      <a:pt x="19736" y="15767"/>
                    </a:cubicBezTo>
                    <a:cubicBezTo>
                      <a:pt x="19740" y="15741"/>
                      <a:pt x="19722" y="15737"/>
                      <a:pt x="19691" y="15756"/>
                    </a:cubicBezTo>
                    <a:cubicBezTo>
                      <a:pt x="19607" y="15807"/>
                      <a:pt x="19275" y="15625"/>
                      <a:pt x="19321" y="15552"/>
                    </a:cubicBezTo>
                    <a:cubicBezTo>
                      <a:pt x="19345" y="15515"/>
                      <a:pt x="19337" y="15507"/>
                      <a:pt x="19299" y="15530"/>
                    </a:cubicBezTo>
                    <a:cubicBezTo>
                      <a:pt x="19217" y="15580"/>
                      <a:pt x="18880" y="15407"/>
                      <a:pt x="18923" y="15337"/>
                    </a:cubicBezTo>
                    <a:cubicBezTo>
                      <a:pt x="18942" y="15308"/>
                      <a:pt x="18919" y="15295"/>
                      <a:pt x="18879" y="15310"/>
                    </a:cubicBezTo>
                    <a:cubicBezTo>
                      <a:pt x="18780" y="15345"/>
                      <a:pt x="16757" y="14190"/>
                      <a:pt x="16777" y="14110"/>
                    </a:cubicBezTo>
                    <a:cubicBezTo>
                      <a:pt x="16786" y="14076"/>
                      <a:pt x="16771" y="14068"/>
                      <a:pt x="16738" y="14088"/>
                    </a:cubicBezTo>
                    <a:cubicBezTo>
                      <a:pt x="16661" y="14135"/>
                      <a:pt x="15536" y="13505"/>
                      <a:pt x="15578" y="13439"/>
                    </a:cubicBezTo>
                    <a:cubicBezTo>
                      <a:pt x="15595" y="13412"/>
                      <a:pt x="15574" y="13402"/>
                      <a:pt x="15533" y="13417"/>
                    </a:cubicBezTo>
                    <a:cubicBezTo>
                      <a:pt x="15423" y="13456"/>
                      <a:pt x="14222" y="12754"/>
                      <a:pt x="14205" y="12641"/>
                    </a:cubicBezTo>
                    <a:cubicBezTo>
                      <a:pt x="14197" y="12588"/>
                      <a:pt x="14227" y="12535"/>
                      <a:pt x="14267" y="12520"/>
                    </a:cubicBezTo>
                    <a:cubicBezTo>
                      <a:pt x="14330" y="12496"/>
                      <a:pt x="14672" y="12612"/>
                      <a:pt x="16222" y="13175"/>
                    </a:cubicBezTo>
                    <a:cubicBezTo>
                      <a:pt x="16739" y="13362"/>
                      <a:pt x="16794" y="13386"/>
                      <a:pt x="16794" y="13433"/>
                    </a:cubicBezTo>
                    <a:cubicBezTo>
                      <a:pt x="16794" y="13458"/>
                      <a:pt x="16877" y="13480"/>
                      <a:pt x="16979" y="13483"/>
                    </a:cubicBezTo>
                    <a:cubicBezTo>
                      <a:pt x="17202" y="13489"/>
                      <a:pt x="17608" y="13650"/>
                      <a:pt x="17567" y="13714"/>
                    </a:cubicBezTo>
                    <a:cubicBezTo>
                      <a:pt x="17552" y="13739"/>
                      <a:pt x="17619" y="13758"/>
                      <a:pt x="17719" y="13758"/>
                    </a:cubicBezTo>
                    <a:cubicBezTo>
                      <a:pt x="17818" y="13758"/>
                      <a:pt x="18040" y="13808"/>
                      <a:pt x="18212" y="13874"/>
                    </a:cubicBezTo>
                    <a:cubicBezTo>
                      <a:pt x="18383" y="13939"/>
                      <a:pt x="18662" y="14043"/>
                      <a:pt x="18834" y="14105"/>
                    </a:cubicBezTo>
                    <a:cubicBezTo>
                      <a:pt x="19005" y="14166"/>
                      <a:pt x="19463" y="14334"/>
                      <a:pt x="19848" y="14473"/>
                    </a:cubicBezTo>
                    <a:cubicBezTo>
                      <a:pt x="20735" y="14796"/>
                      <a:pt x="20710" y="14793"/>
                      <a:pt x="20784" y="14490"/>
                    </a:cubicBezTo>
                    <a:cubicBezTo>
                      <a:pt x="20825" y="14323"/>
                      <a:pt x="20770" y="14291"/>
                      <a:pt x="20083" y="14061"/>
                    </a:cubicBezTo>
                    <a:cubicBezTo>
                      <a:pt x="19912" y="14003"/>
                      <a:pt x="19603" y="13893"/>
                      <a:pt x="19400" y="13818"/>
                    </a:cubicBezTo>
                    <a:cubicBezTo>
                      <a:pt x="18755" y="13581"/>
                      <a:pt x="17735" y="13214"/>
                      <a:pt x="17500" y="13136"/>
                    </a:cubicBezTo>
                    <a:cubicBezTo>
                      <a:pt x="16646" y="12854"/>
                      <a:pt x="15744" y="12496"/>
                      <a:pt x="15757" y="12443"/>
                    </a:cubicBezTo>
                    <a:cubicBezTo>
                      <a:pt x="15767" y="12404"/>
                      <a:pt x="15732" y="12390"/>
                      <a:pt x="15668" y="12410"/>
                    </a:cubicBezTo>
                    <a:cubicBezTo>
                      <a:pt x="15610" y="12428"/>
                      <a:pt x="15323" y="12361"/>
                      <a:pt x="15029" y="12256"/>
                    </a:cubicBezTo>
                    <a:cubicBezTo>
                      <a:pt x="14117" y="11929"/>
                      <a:pt x="14163" y="11951"/>
                      <a:pt x="14244" y="11854"/>
                    </a:cubicBezTo>
                    <a:cubicBezTo>
                      <a:pt x="14326" y="11758"/>
                      <a:pt x="14325" y="11757"/>
                      <a:pt x="15544" y="11975"/>
                    </a:cubicBezTo>
                    <a:cubicBezTo>
                      <a:pt x="16450" y="12136"/>
                      <a:pt x="17402" y="12302"/>
                      <a:pt x="17954" y="12393"/>
                    </a:cubicBezTo>
                    <a:cubicBezTo>
                      <a:pt x="18172" y="12429"/>
                      <a:pt x="18374" y="12471"/>
                      <a:pt x="18402" y="12487"/>
                    </a:cubicBezTo>
                    <a:cubicBezTo>
                      <a:pt x="18431" y="12503"/>
                      <a:pt x="18573" y="12525"/>
                      <a:pt x="18716" y="12536"/>
                    </a:cubicBezTo>
                    <a:cubicBezTo>
                      <a:pt x="18859" y="12547"/>
                      <a:pt x="19116" y="12583"/>
                      <a:pt x="19288" y="12619"/>
                    </a:cubicBezTo>
                    <a:cubicBezTo>
                      <a:pt x="19735" y="12711"/>
                      <a:pt x="19727" y="12710"/>
                      <a:pt x="20224" y="12778"/>
                    </a:cubicBezTo>
                    <a:cubicBezTo>
                      <a:pt x="20472" y="12812"/>
                      <a:pt x="20692" y="12852"/>
                      <a:pt x="20717" y="12866"/>
                    </a:cubicBezTo>
                    <a:cubicBezTo>
                      <a:pt x="20741" y="12881"/>
                      <a:pt x="20761" y="12820"/>
                      <a:pt x="20761" y="12729"/>
                    </a:cubicBezTo>
                    <a:cubicBezTo>
                      <a:pt x="20761" y="12638"/>
                      <a:pt x="20776" y="12524"/>
                      <a:pt x="20795" y="12476"/>
                    </a:cubicBezTo>
                    <a:cubicBezTo>
                      <a:pt x="20822" y="12408"/>
                      <a:pt x="20797" y="12388"/>
                      <a:pt x="20666" y="12388"/>
                    </a:cubicBezTo>
                    <a:cubicBezTo>
                      <a:pt x="20574" y="12388"/>
                      <a:pt x="20181" y="12327"/>
                      <a:pt x="19798" y="12250"/>
                    </a:cubicBezTo>
                    <a:cubicBezTo>
                      <a:pt x="19415" y="12173"/>
                      <a:pt x="19034" y="12107"/>
                      <a:pt x="18951" y="12107"/>
                    </a:cubicBezTo>
                    <a:cubicBezTo>
                      <a:pt x="18869" y="12107"/>
                      <a:pt x="18746" y="12067"/>
                      <a:pt x="18677" y="12019"/>
                    </a:cubicBezTo>
                    <a:cubicBezTo>
                      <a:pt x="18608" y="11971"/>
                      <a:pt x="18524" y="11950"/>
                      <a:pt x="18492" y="11969"/>
                    </a:cubicBezTo>
                    <a:cubicBezTo>
                      <a:pt x="18426" y="12010"/>
                      <a:pt x="16699" y="11735"/>
                      <a:pt x="16559" y="11661"/>
                    </a:cubicBezTo>
                    <a:cubicBezTo>
                      <a:pt x="16508" y="11635"/>
                      <a:pt x="16452" y="11623"/>
                      <a:pt x="16435" y="11639"/>
                    </a:cubicBezTo>
                    <a:cubicBezTo>
                      <a:pt x="16419" y="11656"/>
                      <a:pt x="16117" y="11616"/>
                      <a:pt x="15763" y="11551"/>
                    </a:cubicBezTo>
                    <a:cubicBezTo>
                      <a:pt x="15409" y="11486"/>
                      <a:pt x="14865" y="11389"/>
                      <a:pt x="14553" y="11337"/>
                    </a:cubicBezTo>
                    <a:cubicBezTo>
                      <a:pt x="14241" y="11284"/>
                      <a:pt x="13990" y="11219"/>
                      <a:pt x="13998" y="11188"/>
                    </a:cubicBezTo>
                    <a:cubicBezTo>
                      <a:pt x="14007" y="11152"/>
                      <a:pt x="15206" y="11131"/>
                      <a:pt x="17416" y="11122"/>
                    </a:cubicBezTo>
                    <a:lnTo>
                      <a:pt x="20818" y="11105"/>
                    </a:lnTo>
                    <a:lnTo>
                      <a:pt x="20818" y="10885"/>
                    </a:lnTo>
                    <a:lnTo>
                      <a:pt x="20818" y="10660"/>
                    </a:lnTo>
                    <a:lnTo>
                      <a:pt x="17500" y="10660"/>
                    </a:lnTo>
                    <a:cubicBezTo>
                      <a:pt x="14300" y="10660"/>
                      <a:pt x="13890" y="10639"/>
                      <a:pt x="13981" y="10495"/>
                    </a:cubicBezTo>
                    <a:cubicBezTo>
                      <a:pt x="13997" y="10469"/>
                      <a:pt x="14135" y="10432"/>
                      <a:pt x="14284" y="10412"/>
                    </a:cubicBezTo>
                    <a:cubicBezTo>
                      <a:pt x="14432" y="10392"/>
                      <a:pt x="14831" y="10324"/>
                      <a:pt x="15175" y="10263"/>
                    </a:cubicBezTo>
                    <a:cubicBezTo>
                      <a:pt x="16798" y="9975"/>
                      <a:pt x="17733" y="9816"/>
                      <a:pt x="19344" y="9543"/>
                    </a:cubicBezTo>
                    <a:cubicBezTo>
                      <a:pt x="19734" y="9476"/>
                      <a:pt x="20222" y="9392"/>
                      <a:pt x="20425" y="9355"/>
                    </a:cubicBezTo>
                    <a:lnTo>
                      <a:pt x="20789" y="9289"/>
                    </a:lnTo>
                    <a:lnTo>
                      <a:pt x="20778" y="9075"/>
                    </a:lnTo>
                    <a:cubicBezTo>
                      <a:pt x="20771" y="8957"/>
                      <a:pt x="20759" y="8852"/>
                      <a:pt x="20750" y="8844"/>
                    </a:cubicBezTo>
                    <a:cubicBezTo>
                      <a:pt x="20742" y="8835"/>
                      <a:pt x="20554" y="8864"/>
                      <a:pt x="20336" y="8904"/>
                    </a:cubicBezTo>
                    <a:cubicBezTo>
                      <a:pt x="20117" y="8944"/>
                      <a:pt x="19634" y="9027"/>
                      <a:pt x="19260" y="9091"/>
                    </a:cubicBezTo>
                    <a:cubicBezTo>
                      <a:pt x="18885" y="9155"/>
                      <a:pt x="18210" y="9271"/>
                      <a:pt x="17758" y="9350"/>
                    </a:cubicBezTo>
                    <a:cubicBezTo>
                      <a:pt x="17305" y="9429"/>
                      <a:pt x="16655" y="9544"/>
                      <a:pt x="16312" y="9603"/>
                    </a:cubicBezTo>
                    <a:cubicBezTo>
                      <a:pt x="15969" y="9662"/>
                      <a:pt x="15455" y="9750"/>
                      <a:pt x="15169" y="9801"/>
                    </a:cubicBezTo>
                    <a:cubicBezTo>
                      <a:pt x="14636" y="9896"/>
                      <a:pt x="14418" y="9868"/>
                      <a:pt x="14603" y="9735"/>
                    </a:cubicBezTo>
                    <a:cubicBezTo>
                      <a:pt x="14657" y="9697"/>
                      <a:pt x="14695" y="9645"/>
                      <a:pt x="14687" y="9620"/>
                    </a:cubicBezTo>
                    <a:cubicBezTo>
                      <a:pt x="14675" y="9579"/>
                      <a:pt x="15457" y="9278"/>
                      <a:pt x="16452" y="8937"/>
                    </a:cubicBezTo>
                    <a:cubicBezTo>
                      <a:pt x="16624" y="8878"/>
                      <a:pt x="17011" y="8742"/>
                      <a:pt x="17315" y="8634"/>
                    </a:cubicBezTo>
                    <a:cubicBezTo>
                      <a:pt x="17619" y="8527"/>
                      <a:pt x="17870" y="8450"/>
                      <a:pt x="17870" y="8464"/>
                    </a:cubicBezTo>
                    <a:cubicBezTo>
                      <a:pt x="17870" y="8478"/>
                      <a:pt x="17929" y="8453"/>
                      <a:pt x="17999" y="8409"/>
                    </a:cubicBezTo>
                    <a:cubicBezTo>
                      <a:pt x="18069" y="8365"/>
                      <a:pt x="18240" y="8291"/>
                      <a:pt x="18380" y="8244"/>
                    </a:cubicBezTo>
                    <a:cubicBezTo>
                      <a:pt x="18520" y="8197"/>
                      <a:pt x="18854" y="8081"/>
                      <a:pt x="19120" y="7985"/>
                    </a:cubicBezTo>
                    <a:cubicBezTo>
                      <a:pt x="19385" y="7889"/>
                      <a:pt x="19855" y="7720"/>
                      <a:pt x="20167" y="7611"/>
                    </a:cubicBezTo>
                    <a:cubicBezTo>
                      <a:pt x="20479" y="7501"/>
                      <a:pt x="20754" y="7395"/>
                      <a:pt x="20778" y="7374"/>
                    </a:cubicBezTo>
                    <a:cubicBezTo>
                      <a:pt x="20830" y="7330"/>
                      <a:pt x="20716" y="6971"/>
                      <a:pt x="20633" y="6918"/>
                    </a:cubicBezTo>
                    <a:cubicBezTo>
                      <a:pt x="20600" y="6897"/>
                      <a:pt x="20542" y="6916"/>
                      <a:pt x="20509" y="6956"/>
                    </a:cubicBezTo>
                    <a:cubicBezTo>
                      <a:pt x="20436" y="7046"/>
                      <a:pt x="20048" y="7170"/>
                      <a:pt x="19977" y="7127"/>
                    </a:cubicBezTo>
                    <a:cubicBezTo>
                      <a:pt x="19948" y="7109"/>
                      <a:pt x="19914" y="7125"/>
                      <a:pt x="19899" y="7165"/>
                    </a:cubicBezTo>
                    <a:cubicBezTo>
                      <a:pt x="19862" y="7258"/>
                      <a:pt x="19444" y="7382"/>
                      <a:pt x="19321" y="7336"/>
                    </a:cubicBezTo>
                    <a:cubicBezTo>
                      <a:pt x="19263" y="7314"/>
                      <a:pt x="19233" y="7327"/>
                      <a:pt x="19243" y="7369"/>
                    </a:cubicBezTo>
                    <a:cubicBezTo>
                      <a:pt x="19262" y="7448"/>
                      <a:pt x="18076" y="7886"/>
                      <a:pt x="17960" y="7842"/>
                    </a:cubicBezTo>
                    <a:cubicBezTo>
                      <a:pt x="17917" y="7826"/>
                      <a:pt x="17871" y="7851"/>
                      <a:pt x="17853" y="7897"/>
                    </a:cubicBezTo>
                    <a:cubicBezTo>
                      <a:pt x="17835" y="7943"/>
                      <a:pt x="17738" y="8005"/>
                      <a:pt x="17635" y="8035"/>
                    </a:cubicBezTo>
                    <a:cubicBezTo>
                      <a:pt x="17531" y="8065"/>
                      <a:pt x="17227" y="8164"/>
                      <a:pt x="16962" y="8260"/>
                    </a:cubicBezTo>
                    <a:cubicBezTo>
                      <a:pt x="16697" y="8357"/>
                      <a:pt x="16381" y="8471"/>
                      <a:pt x="16256" y="8513"/>
                    </a:cubicBezTo>
                    <a:cubicBezTo>
                      <a:pt x="15841" y="8654"/>
                      <a:pt x="14787" y="9030"/>
                      <a:pt x="14373" y="9185"/>
                    </a:cubicBezTo>
                    <a:cubicBezTo>
                      <a:pt x="14003" y="9323"/>
                      <a:pt x="13684" y="9337"/>
                      <a:pt x="13819" y="9212"/>
                    </a:cubicBezTo>
                    <a:cubicBezTo>
                      <a:pt x="13872" y="9162"/>
                      <a:pt x="14912" y="8568"/>
                      <a:pt x="17276" y="7231"/>
                    </a:cubicBezTo>
                    <a:cubicBezTo>
                      <a:pt x="20020" y="5679"/>
                      <a:pt x="19794" y="5822"/>
                      <a:pt x="19781" y="5646"/>
                    </a:cubicBezTo>
                    <a:cubicBezTo>
                      <a:pt x="19774" y="5560"/>
                      <a:pt x="19754" y="5500"/>
                      <a:pt x="19730" y="5514"/>
                    </a:cubicBezTo>
                    <a:cubicBezTo>
                      <a:pt x="19707" y="5528"/>
                      <a:pt x="19671" y="5502"/>
                      <a:pt x="19652" y="5454"/>
                    </a:cubicBezTo>
                    <a:cubicBezTo>
                      <a:pt x="19623" y="5379"/>
                      <a:pt x="19569" y="5391"/>
                      <a:pt x="19310" y="5536"/>
                    </a:cubicBezTo>
                    <a:cubicBezTo>
                      <a:pt x="19142" y="5630"/>
                      <a:pt x="18977" y="5690"/>
                      <a:pt x="18940" y="5668"/>
                    </a:cubicBezTo>
                    <a:cubicBezTo>
                      <a:pt x="18901" y="5644"/>
                      <a:pt x="18890" y="5655"/>
                      <a:pt x="18912" y="5690"/>
                    </a:cubicBezTo>
                    <a:cubicBezTo>
                      <a:pt x="18958" y="5762"/>
                      <a:pt x="18233" y="6170"/>
                      <a:pt x="18150" y="6120"/>
                    </a:cubicBezTo>
                    <a:cubicBezTo>
                      <a:pt x="18118" y="6100"/>
                      <a:pt x="18102" y="6112"/>
                      <a:pt x="18111" y="6147"/>
                    </a:cubicBezTo>
                    <a:cubicBezTo>
                      <a:pt x="18120" y="6182"/>
                      <a:pt x="18023" y="6268"/>
                      <a:pt x="17898" y="6340"/>
                    </a:cubicBezTo>
                    <a:cubicBezTo>
                      <a:pt x="16256" y="7276"/>
                      <a:pt x="15317" y="7789"/>
                      <a:pt x="15163" y="7831"/>
                    </a:cubicBezTo>
                    <a:cubicBezTo>
                      <a:pt x="15060" y="7859"/>
                      <a:pt x="14989" y="7903"/>
                      <a:pt x="15007" y="7930"/>
                    </a:cubicBezTo>
                    <a:cubicBezTo>
                      <a:pt x="15041" y="7986"/>
                      <a:pt x="14814" y="8126"/>
                      <a:pt x="14766" y="8079"/>
                    </a:cubicBezTo>
                    <a:cubicBezTo>
                      <a:pt x="14749" y="8062"/>
                      <a:pt x="14690" y="8096"/>
                      <a:pt x="14637" y="8161"/>
                    </a:cubicBezTo>
                    <a:cubicBezTo>
                      <a:pt x="14583" y="8226"/>
                      <a:pt x="14482" y="8285"/>
                      <a:pt x="14407" y="8293"/>
                    </a:cubicBezTo>
                    <a:cubicBezTo>
                      <a:pt x="14332" y="8301"/>
                      <a:pt x="14247" y="8313"/>
                      <a:pt x="14222" y="8315"/>
                    </a:cubicBezTo>
                    <a:cubicBezTo>
                      <a:pt x="14197" y="8318"/>
                      <a:pt x="14192" y="8347"/>
                      <a:pt x="14211" y="8376"/>
                    </a:cubicBezTo>
                    <a:cubicBezTo>
                      <a:pt x="14253" y="8443"/>
                      <a:pt x="13920" y="8616"/>
                      <a:pt x="13841" y="8568"/>
                    </a:cubicBezTo>
                    <a:cubicBezTo>
                      <a:pt x="13804" y="8546"/>
                      <a:pt x="13800" y="8511"/>
                      <a:pt x="13835" y="8469"/>
                    </a:cubicBezTo>
                    <a:cubicBezTo>
                      <a:pt x="13865" y="8434"/>
                      <a:pt x="13892" y="8379"/>
                      <a:pt x="13897" y="8348"/>
                    </a:cubicBezTo>
                    <a:cubicBezTo>
                      <a:pt x="13912" y="8249"/>
                      <a:pt x="17310" y="5477"/>
                      <a:pt x="17371" y="5514"/>
                    </a:cubicBezTo>
                    <a:cubicBezTo>
                      <a:pt x="17404" y="5534"/>
                      <a:pt x="17419" y="5524"/>
                      <a:pt x="17399" y="5492"/>
                    </a:cubicBezTo>
                    <a:cubicBezTo>
                      <a:pt x="17356" y="5423"/>
                      <a:pt x="17728" y="5132"/>
                      <a:pt x="17786" y="5190"/>
                    </a:cubicBezTo>
                    <a:cubicBezTo>
                      <a:pt x="17808" y="5211"/>
                      <a:pt x="17813" y="5201"/>
                      <a:pt x="17803" y="5167"/>
                    </a:cubicBezTo>
                    <a:cubicBezTo>
                      <a:pt x="17792" y="5134"/>
                      <a:pt x="17956" y="4959"/>
                      <a:pt x="18167" y="4782"/>
                    </a:cubicBezTo>
                    <a:cubicBezTo>
                      <a:pt x="18378" y="4605"/>
                      <a:pt x="18554" y="4446"/>
                      <a:pt x="18554" y="4425"/>
                    </a:cubicBezTo>
                    <a:cubicBezTo>
                      <a:pt x="18554" y="4403"/>
                      <a:pt x="18478" y="4319"/>
                      <a:pt x="18391" y="4237"/>
                    </a:cubicBezTo>
                    <a:lnTo>
                      <a:pt x="18240" y="4089"/>
                    </a:lnTo>
                    <a:lnTo>
                      <a:pt x="17719" y="4518"/>
                    </a:lnTo>
                    <a:cubicBezTo>
                      <a:pt x="17435" y="4755"/>
                      <a:pt x="16852" y="5240"/>
                      <a:pt x="16419" y="5597"/>
                    </a:cubicBezTo>
                    <a:cubicBezTo>
                      <a:pt x="15985" y="5953"/>
                      <a:pt x="15147" y="6641"/>
                      <a:pt x="14558" y="7127"/>
                    </a:cubicBezTo>
                    <a:cubicBezTo>
                      <a:pt x="13970" y="7613"/>
                      <a:pt x="13464" y="8013"/>
                      <a:pt x="13432" y="8013"/>
                    </a:cubicBezTo>
                    <a:cubicBezTo>
                      <a:pt x="13399" y="8013"/>
                      <a:pt x="13362" y="7966"/>
                      <a:pt x="13353" y="7908"/>
                    </a:cubicBezTo>
                    <a:cubicBezTo>
                      <a:pt x="13334" y="7781"/>
                      <a:pt x="13775" y="7247"/>
                      <a:pt x="13858" y="7297"/>
                    </a:cubicBezTo>
                    <a:cubicBezTo>
                      <a:pt x="13890" y="7317"/>
                      <a:pt x="13899" y="7311"/>
                      <a:pt x="13880" y="7281"/>
                    </a:cubicBezTo>
                    <a:cubicBezTo>
                      <a:pt x="13834" y="7207"/>
                      <a:pt x="14007" y="6975"/>
                      <a:pt x="14076" y="7017"/>
                    </a:cubicBezTo>
                    <a:cubicBezTo>
                      <a:pt x="14106" y="7035"/>
                      <a:pt x="14124" y="7023"/>
                      <a:pt x="14116" y="6995"/>
                    </a:cubicBezTo>
                    <a:cubicBezTo>
                      <a:pt x="14089" y="6907"/>
                      <a:pt x="15035" y="5809"/>
                      <a:pt x="15102" y="5850"/>
                    </a:cubicBezTo>
                    <a:cubicBezTo>
                      <a:pt x="15139" y="5873"/>
                      <a:pt x="15149" y="5861"/>
                      <a:pt x="15124" y="5822"/>
                    </a:cubicBezTo>
                    <a:cubicBezTo>
                      <a:pt x="15079" y="5751"/>
                      <a:pt x="16044" y="4608"/>
                      <a:pt x="16127" y="4634"/>
                    </a:cubicBezTo>
                    <a:cubicBezTo>
                      <a:pt x="16155" y="4642"/>
                      <a:pt x="16166" y="4627"/>
                      <a:pt x="16150" y="4601"/>
                    </a:cubicBezTo>
                    <a:cubicBezTo>
                      <a:pt x="16110" y="4537"/>
                      <a:pt x="16721" y="3832"/>
                      <a:pt x="16800" y="3852"/>
                    </a:cubicBezTo>
                    <a:cubicBezTo>
                      <a:pt x="16833" y="3861"/>
                      <a:pt x="16840" y="3842"/>
                      <a:pt x="16822" y="3814"/>
                    </a:cubicBezTo>
                    <a:cubicBezTo>
                      <a:pt x="16804" y="3785"/>
                      <a:pt x="16906" y="3628"/>
                      <a:pt x="17046" y="3467"/>
                    </a:cubicBezTo>
                    <a:cubicBezTo>
                      <a:pt x="17276" y="3203"/>
                      <a:pt x="17296" y="3165"/>
                      <a:pt x="17220" y="3082"/>
                    </a:cubicBezTo>
                    <a:cubicBezTo>
                      <a:pt x="17173" y="3031"/>
                      <a:pt x="17139" y="2979"/>
                      <a:pt x="17147" y="2966"/>
                    </a:cubicBezTo>
                    <a:cubicBezTo>
                      <a:pt x="17155" y="2953"/>
                      <a:pt x="17149" y="2953"/>
                      <a:pt x="17136" y="2961"/>
                    </a:cubicBezTo>
                    <a:cubicBezTo>
                      <a:pt x="17123" y="2968"/>
                      <a:pt x="17075" y="2938"/>
                      <a:pt x="17029" y="2900"/>
                    </a:cubicBezTo>
                    <a:cubicBezTo>
                      <a:pt x="16961" y="2844"/>
                      <a:pt x="16920" y="2868"/>
                      <a:pt x="16794" y="3016"/>
                    </a:cubicBezTo>
                    <a:cubicBezTo>
                      <a:pt x="16710" y="3115"/>
                      <a:pt x="16612" y="3197"/>
                      <a:pt x="16576" y="3197"/>
                    </a:cubicBezTo>
                    <a:cubicBezTo>
                      <a:pt x="16539" y="3197"/>
                      <a:pt x="16513" y="3213"/>
                      <a:pt x="16519" y="3236"/>
                    </a:cubicBezTo>
                    <a:cubicBezTo>
                      <a:pt x="16541" y="3305"/>
                      <a:pt x="16330" y="3583"/>
                      <a:pt x="16256" y="3583"/>
                    </a:cubicBezTo>
                    <a:cubicBezTo>
                      <a:pt x="16218" y="3583"/>
                      <a:pt x="16189" y="3618"/>
                      <a:pt x="16189" y="3660"/>
                    </a:cubicBezTo>
                    <a:cubicBezTo>
                      <a:pt x="16189" y="3764"/>
                      <a:pt x="15815" y="4192"/>
                      <a:pt x="15724" y="4193"/>
                    </a:cubicBezTo>
                    <a:cubicBezTo>
                      <a:pt x="15683" y="4194"/>
                      <a:pt x="15666" y="4219"/>
                      <a:pt x="15685" y="4248"/>
                    </a:cubicBezTo>
                    <a:cubicBezTo>
                      <a:pt x="15703" y="4278"/>
                      <a:pt x="15643" y="4357"/>
                      <a:pt x="15550" y="4425"/>
                    </a:cubicBezTo>
                    <a:cubicBezTo>
                      <a:pt x="15457" y="4492"/>
                      <a:pt x="15389" y="4571"/>
                      <a:pt x="15404" y="4595"/>
                    </a:cubicBezTo>
                    <a:cubicBezTo>
                      <a:pt x="15419" y="4619"/>
                      <a:pt x="15385" y="4670"/>
                      <a:pt x="15326" y="4711"/>
                    </a:cubicBezTo>
                    <a:cubicBezTo>
                      <a:pt x="15267" y="4751"/>
                      <a:pt x="15211" y="4807"/>
                      <a:pt x="15203" y="4837"/>
                    </a:cubicBezTo>
                    <a:cubicBezTo>
                      <a:pt x="15173" y="4945"/>
                      <a:pt x="14823" y="5311"/>
                      <a:pt x="14749" y="5311"/>
                    </a:cubicBezTo>
                    <a:cubicBezTo>
                      <a:pt x="14708" y="5311"/>
                      <a:pt x="14690" y="5330"/>
                      <a:pt x="14710" y="5349"/>
                    </a:cubicBezTo>
                    <a:cubicBezTo>
                      <a:pt x="14766" y="5404"/>
                      <a:pt x="14645" y="5591"/>
                      <a:pt x="14553" y="5591"/>
                    </a:cubicBezTo>
                    <a:cubicBezTo>
                      <a:pt x="14507" y="5591"/>
                      <a:pt x="14470" y="5607"/>
                      <a:pt x="14474" y="5630"/>
                    </a:cubicBezTo>
                    <a:cubicBezTo>
                      <a:pt x="14493" y="5748"/>
                      <a:pt x="14454" y="5818"/>
                      <a:pt x="14328" y="5883"/>
                    </a:cubicBezTo>
                    <a:cubicBezTo>
                      <a:pt x="14252" y="5922"/>
                      <a:pt x="14189" y="5970"/>
                      <a:pt x="14188" y="5993"/>
                    </a:cubicBezTo>
                    <a:cubicBezTo>
                      <a:pt x="14184" y="6076"/>
                      <a:pt x="13595" y="6758"/>
                      <a:pt x="13527" y="6758"/>
                    </a:cubicBezTo>
                    <a:cubicBezTo>
                      <a:pt x="13489" y="6758"/>
                      <a:pt x="13461" y="6805"/>
                      <a:pt x="13465" y="6857"/>
                    </a:cubicBezTo>
                    <a:cubicBezTo>
                      <a:pt x="13470" y="6909"/>
                      <a:pt x="13421" y="6973"/>
                      <a:pt x="13359" y="7006"/>
                    </a:cubicBezTo>
                    <a:cubicBezTo>
                      <a:pt x="13297" y="7038"/>
                      <a:pt x="13247" y="7104"/>
                      <a:pt x="13247" y="7149"/>
                    </a:cubicBezTo>
                    <a:cubicBezTo>
                      <a:pt x="13247" y="7268"/>
                      <a:pt x="12988" y="7385"/>
                      <a:pt x="12894" y="7308"/>
                    </a:cubicBezTo>
                    <a:cubicBezTo>
                      <a:pt x="12834" y="7260"/>
                      <a:pt x="12853" y="7185"/>
                      <a:pt x="12995" y="6934"/>
                    </a:cubicBezTo>
                    <a:cubicBezTo>
                      <a:pt x="13091" y="6762"/>
                      <a:pt x="13216" y="6582"/>
                      <a:pt x="13275" y="6532"/>
                    </a:cubicBezTo>
                    <a:cubicBezTo>
                      <a:pt x="13334" y="6482"/>
                      <a:pt x="13370" y="6427"/>
                      <a:pt x="13353" y="6411"/>
                    </a:cubicBezTo>
                    <a:cubicBezTo>
                      <a:pt x="13327" y="6385"/>
                      <a:pt x="13418" y="6200"/>
                      <a:pt x="13589" y="5932"/>
                    </a:cubicBezTo>
                    <a:cubicBezTo>
                      <a:pt x="13620" y="5883"/>
                      <a:pt x="13717" y="5717"/>
                      <a:pt x="13807" y="5564"/>
                    </a:cubicBezTo>
                    <a:cubicBezTo>
                      <a:pt x="13898" y="5411"/>
                      <a:pt x="14091" y="5084"/>
                      <a:pt x="14233" y="4843"/>
                    </a:cubicBezTo>
                    <a:cubicBezTo>
                      <a:pt x="14375" y="4602"/>
                      <a:pt x="14520" y="4395"/>
                      <a:pt x="14558" y="4381"/>
                    </a:cubicBezTo>
                    <a:cubicBezTo>
                      <a:pt x="14597" y="4366"/>
                      <a:pt x="14618" y="4325"/>
                      <a:pt x="14603" y="4287"/>
                    </a:cubicBezTo>
                    <a:cubicBezTo>
                      <a:pt x="14588" y="4249"/>
                      <a:pt x="14633" y="4134"/>
                      <a:pt x="14704" y="4028"/>
                    </a:cubicBezTo>
                    <a:cubicBezTo>
                      <a:pt x="14775" y="3923"/>
                      <a:pt x="14909" y="3696"/>
                      <a:pt x="15001" y="3528"/>
                    </a:cubicBezTo>
                    <a:cubicBezTo>
                      <a:pt x="15317" y="2947"/>
                      <a:pt x="15474" y="2719"/>
                      <a:pt x="15544" y="2735"/>
                    </a:cubicBezTo>
                    <a:cubicBezTo>
                      <a:pt x="15586" y="2744"/>
                      <a:pt x="15602" y="2721"/>
                      <a:pt x="15584" y="2675"/>
                    </a:cubicBezTo>
                    <a:cubicBezTo>
                      <a:pt x="15567" y="2631"/>
                      <a:pt x="15651" y="2425"/>
                      <a:pt x="15774" y="2218"/>
                    </a:cubicBezTo>
                    <a:cubicBezTo>
                      <a:pt x="15897" y="2011"/>
                      <a:pt x="15996" y="1834"/>
                      <a:pt x="15987" y="1827"/>
                    </a:cubicBezTo>
                    <a:cubicBezTo>
                      <a:pt x="15938" y="1787"/>
                      <a:pt x="15601" y="1634"/>
                      <a:pt x="15561" y="1634"/>
                    </a:cubicBezTo>
                    <a:cubicBezTo>
                      <a:pt x="15535" y="1634"/>
                      <a:pt x="15482" y="1704"/>
                      <a:pt x="15444" y="1789"/>
                    </a:cubicBezTo>
                    <a:cubicBezTo>
                      <a:pt x="15350" y="1993"/>
                      <a:pt x="15112" y="2402"/>
                      <a:pt x="14973" y="2609"/>
                    </a:cubicBezTo>
                    <a:cubicBezTo>
                      <a:pt x="14911" y="2700"/>
                      <a:pt x="14825" y="2852"/>
                      <a:pt x="14777" y="2944"/>
                    </a:cubicBezTo>
                    <a:cubicBezTo>
                      <a:pt x="14728" y="3036"/>
                      <a:pt x="14620" y="3229"/>
                      <a:pt x="14536" y="3373"/>
                    </a:cubicBezTo>
                    <a:cubicBezTo>
                      <a:pt x="14452" y="3518"/>
                      <a:pt x="14223" y="3914"/>
                      <a:pt x="14026" y="4254"/>
                    </a:cubicBezTo>
                    <a:cubicBezTo>
                      <a:pt x="13829" y="4594"/>
                      <a:pt x="13632" y="4887"/>
                      <a:pt x="13589" y="4903"/>
                    </a:cubicBezTo>
                    <a:cubicBezTo>
                      <a:pt x="13546" y="4919"/>
                      <a:pt x="13522" y="4966"/>
                      <a:pt x="13538" y="5008"/>
                    </a:cubicBezTo>
                    <a:cubicBezTo>
                      <a:pt x="13555" y="5050"/>
                      <a:pt x="13510" y="5144"/>
                      <a:pt x="13437" y="5217"/>
                    </a:cubicBezTo>
                    <a:cubicBezTo>
                      <a:pt x="13364" y="5290"/>
                      <a:pt x="13296" y="5391"/>
                      <a:pt x="13286" y="5443"/>
                    </a:cubicBezTo>
                    <a:cubicBezTo>
                      <a:pt x="13277" y="5495"/>
                      <a:pt x="13206" y="5629"/>
                      <a:pt x="13129" y="5740"/>
                    </a:cubicBezTo>
                    <a:cubicBezTo>
                      <a:pt x="13053" y="5850"/>
                      <a:pt x="12989" y="5963"/>
                      <a:pt x="12989" y="5993"/>
                    </a:cubicBezTo>
                    <a:cubicBezTo>
                      <a:pt x="12989" y="6023"/>
                      <a:pt x="12927" y="6122"/>
                      <a:pt x="12849" y="6213"/>
                    </a:cubicBezTo>
                    <a:cubicBezTo>
                      <a:pt x="12771" y="6304"/>
                      <a:pt x="12709" y="6413"/>
                      <a:pt x="12709" y="6455"/>
                    </a:cubicBezTo>
                    <a:cubicBezTo>
                      <a:pt x="12709" y="6497"/>
                      <a:pt x="12659" y="6567"/>
                      <a:pt x="12597" y="6609"/>
                    </a:cubicBezTo>
                    <a:cubicBezTo>
                      <a:pt x="12535" y="6652"/>
                      <a:pt x="12495" y="6702"/>
                      <a:pt x="12513" y="6719"/>
                    </a:cubicBezTo>
                    <a:cubicBezTo>
                      <a:pt x="12551" y="6757"/>
                      <a:pt x="12393" y="7071"/>
                      <a:pt x="12311" y="7121"/>
                    </a:cubicBezTo>
                    <a:cubicBezTo>
                      <a:pt x="12280" y="7140"/>
                      <a:pt x="12227" y="7095"/>
                      <a:pt x="12193" y="7022"/>
                    </a:cubicBezTo>
                    <a:cubicBezTo>
                      <a:pt x="12146" y="6920"/>
                      <a:pt x="12149" y="6843"/>
                      <a:pt x="12216" y="6686"/>
                    </a:cubicBezTo>
                    <a:cubicBezTo>
                      <a:pt x="12264" y="6574"/>
                      <a:pt x="12332" y="6483"/>
                      <a:pt x="12367" y="6483"/>
                    </a:cubicBezTo>
                    <a:cubicBezTo>
                      <a:pt x="12403" y="6483"/>
                      <a:pt x="12419" y="6436"/>
                      <a:pt x="12401" y="6378"/>
                    </a:cubicBezTo>
                    <a:cubicBezTo>
                      <a:pt x="12382" y="6319"/>
                      <a:pt x="12549" y="5783"/>
                      <a:pt x="12799" y="5112"/>
                    </a:cubicBezTo>
                    <a:cubicBezTo>
                      <a:pt x="13037" y="4472"/>
                      <a:pt x="13292" y="3782"/>
                      <a:pt x="13365" y="3583"/>
                    </a:cubicBezTo>
                    <a:cubicBezTo>
                      <a:pt x="13437" y="3383"/>
                      <a:pt x="13563" y="3049"/>
                      <a:pt x="13645" y="2834"/>
                    </a:cubicBezTo>
                    <a:cubicBezTo>
                      <a:pt x="13727" y="2620"/>
                      <a:pt x="13827" y="2340"/>
                      <a:pt x="13869" y="2218"/>
                    </a:cubicBezTo>
                    <a:cubicBezTo>
                      <a:pt x="13949" y="1986"/>
                      <a:pt x="14236" y="1218"/>
                      <a:pt x="14345" y="947"/>
                    </a:cubicBezTo>
                    <a:cubicBezTo>
                      <a:pt x="14405" y="799"/>
                      <a:pt x="14398" y="789"/>
                      <a:pt x="14205" y="710"/>
                    </a:cubicBezTo>
                    <a:cubicBezTo>
                      <a:pt x="14017" y="633"/>
                      <a:pt x="13997" y="634"/>
                      <a:pt x="13925" y="726"/>
                    </a:cubicBezTo>
                    <a:cubicBezTo>
                      <a:pt x="13882" y="782"/>
                      <a:pt x="13848" y="867"/>
                      <a:pt x="13847" y="919"/>
                    </a:cubicBezTo>
                    <a:cubicBezTo>
                      <a:pt x="13846" y="971"/>
                      <a:pt x="13816" y="1032"/>
                      <a:pt x="13785" y="1051"/>
                    </a:cubicBezTo>
                    <a:cubicBezTo>
                      <a:pt x="13754" y="1070"/>
                      <a:pt x="13729" y="1143"/>
                      <a:pt x="13729" y="1211"/>
                    </a:cubicBezTo>
                    <a:cubicBezTo>
                      <a:pt x="13729" y="1279"/>
                      <a:pt x="13686" y="1390"/>
                      <a:pt x="13634" y="1464"/>
                    </a:cubicBezTo>
                    <a:cubicBezTo>
                      <a:pt x="13581" y="1537"/>
                      <a:pt x="13531" y="1669"/>
                      <a:pt x="13522" y="1756"/>
                    </a:cubicBezTo>
                    <a:cubicBezTo>
                      <a:pt x="13512" y="1842"/>
                      <a:pt x="13453" y="2021"/>
                      <a:pt x="13393" y="2152"/>
                    </a:cubicBezTo>
                    <a:cubicBezTo>
                      <a:pt x="13333" y="2282"/>
                      <a:pt x="13254" y="2486"/>
                      <a:pt x="13213" y="2609"/>
                    </a:cubicBezTo>
                    <a:cubicBezTo>
                      <a:pt x="13173" y="2731"/>
                      <a:pt x="13122" y="2859"/>
                      <a:pt x="13101" y="2889"/>
                    </a:cubicBezTo>
                    <a:cubicBezTo>
                      <a:pt x="13081" y="2920"/>
                      <a:pt x="13045" y="3018"/>
                      <a:pt x="13023" y="3109"/>
                    </a:cubicBezTo>
                    <a:cubicBezTo>
                      <a:pt x="13000" y="3201"/>
                      <a:pt x="12951" y="3310"/>
                      <a:pt x="12916" y="3351"/>
                    </a:cubicBezTo>
                    <a:cubicBezTo>
                      <a:pt x="12881" y="3393"/>
                      <a:pt x="12851" y="3472"/>
                      <a:pt x="12843" y="3522"/>
                    </a:cubicBezTo>
                    <a:cubicBezTo>
                      <a:pt x="12819" y="3693"/>
                      <a:pt x="12687" y="4057"/>
                      <a:pt x="12603" y="4188"/>
                    </a:cubicBezTo>
                    <a:cubicBezTo>
                      <a:pt x="12557" y="4260"/>
                      <a:pt x="12511" y="4389"/>
                      <a:pt x="12502" y="4474"/>
                    </a:cubicBezTo>
                    <a:cubicBezTo>
                      <a:pt x="12479" y="4679"/>
                      <a:pt x="12380" y="4920"/>
                      <a:pt x="12322" y="4920"/>
                    </a:cubicBezTo>
                    <a:cubicBezTo>
                      <a:pt x="12297" y="4920"/>
                      <a:pt x="12273" y="4994"/>
                      <a:pt x="12266" y="5085"/>
                    </a:cubicBezTo>
                    <a:cubicBezTo>
                      <a:pt x="12250" y="5291"/>
                      <a:pt x="12160" y="5536"/>
                      <a:pt x="12098" y="5536"/>
                    </a:cubicBezTo>
                    <a:cubicBezTo>
                      <a:pt x="12073" y="5536"/>
                      <a:pt x="12044" y="5612"/>
                      <a:pt x="12037" y="5707"/>
                    </a:cubicBezTo>
                    <a:cubicBezTo>
                      <a:pt x="12029" y="5801"/>
                      <a:pt x="11969" y="5981"/>
                      <a:pt x="11902" y="6109"/>
                    </a:cubicBezTo>
                    <a:cubicBezTo>
                      <a:pt x="11835" y="6236"/>
                      <a:pt x="11776" y="6407"/>
                      <a:pt x="11768" y="6483"/>
                    </a:cubicBezTo>
                    <a:cubicBezTo>
                      <a:pt x="11759" y="6559"/>
                      <a:pt x="11724" y="6669"/>
                      <a:pt x="11695" y="6730"/>
                    </a:cubicBezTo>
                    <a:cubicBezTo>
                      <a:pt x="11665" y="6792"/>
                      <a:pt x="11626" y="6895"/>
                      <a:pt x="11605" y="6956"/>
                    </a:cubicBezTo>
                    <a:cubicBezTo>
                      <a:pt x="11568" y="7067"/>
                      <a:pt x="11567" y="7067"/>
                      <a:pt x="11482" y="6956"/>
                    </a:cubicBezTo>
                    <a:cubicBezTo>
                      <a:pt x="11385" y="6830"/>
                      <a:pt x="11396" y="6644"/>
                      <a:pt x="11571" y="5701"/>
                    </a:cubicBezTo>
                    <a:cubicBezTo>
                      <a:pt x="11696" y="5035"/>
                      <a:pt x="11846" y="4196"/>
                      <a:pt x="12053" y="3027"/>
                    </a:cubicBezTo>
                    <a:cubicBezTo>
                      <a:pt x="12217" y="2105"/>
                      <a:pt x="12420" y="996"/>
                      <a:pt x="12457" y="814"/>
                    </a:cubicBezTo>
                    <a:cubicBezTo>
                      <a:pt x="12478" y="712"/>
                      <a:pt x="12452" y="685"/>
                      <a:pt x="12289" y="655"/>
                    </a:cubicBezTo>
                    <a:cubicBezTo>
                      <a:pt x="12050" y="611"/>
                      <a:pt x="11969" y="653"/>
                      <a:pt x="11969" y="825"/>
                    </a:cubicBezTo>
                    <a:cubicBezTo>
                      <a:pt x="11969" y="898"/>
                      <a:pt x="11933" y="1141"/>
                      <a:pt x="11885" y="1365"/>
                    </a:cubicBezTo>
                    <a:cubicBezTo>
                      <a:pt x="11837" y="1589"/>
                      <a:pt x="11766" y="1960"/>
                      <a:pt x="11734" y="2190"/>
                    </a:cubicBezTo>
                    <a:cubicBezTo>
                      <a:pt x="11702" y="2420"/>
                      <a:pt x="11641" y="2651"/>
                      <a:pt x="11594" y="2702"/>
                    </a:cubicBezTo>
                    <a:cubicBezTo>
                      <a:pt x="11545" y="2755"/>
                      <a:pt x="11524" y="2845"/>
                      <a:pt x="11543" y="2906"/>
                    </a:cubicBezTo>
                    <a:cubicBezTo>
                      <a:pt x="11599" y="3078"/>
                      <a:pt x="11230" y="5211"/>
                      <a:pt x="11123" y="5338"/>
                    </a:cubicBezTo>
                    <a:cubicBezTo>
                      <a:pt x="11095" y="5372"/>
                      <a:pt x="11075" y="5465"/>
                      <a:pt x="11084" y="5547"/>
                    </a:cubicBezTo>
                    <a:cubicBezTo>
                      <a:pt x="11102" y="5706"/>
                      <a:pt x="10973" y="6449"/>
                      <a:pt x="10910" y="6549"/>
                    </a:cubicBezTo>
                    <a:cubicBezTo>
                      <a:pt x="10890" y="6582"/>
                      <a:pt x="10869" y="6755"/>
                      <a:pt x="10860" y="6934"/>
                    </a:cubicBezTo>
                    <a:cubicBezTo>
                      <a:pt x="10843" y="7282"/>
                      <a:pt x="10805" y="7393"/>
                      <a:pt x="10720" y="7341"/>
                    </a:cubicBezTo>
                    <a:cubicBezTo>
                      <a:pt x="10688" y="7322"/>
                      <a:pt x="10664" y="5974"/>
                      <a:pt x="10664" y="3973"/>
                    </a:cubicBezTo>
                    <a:lnTo>
                      <a:pt x="10664" y="633"/>
                    </a:lnTo>
                    <a:lnTo>
                      <a:pt x="10411" y="633"/>
                    </a:lnTo>
                    <a:lnTo>
                      <a:pt x="10154" y="633"/>
                    </a:lnTo>
                    <a:close/>
                    <a:moveTo>
                      <a:pt x="16183" y="726"/>
                    </a:moveTo>
                    <a:lnTo>
                      <a:pt x="16183" y="732"/>
                    </a:lnTo>
                    <a:cubicBezTo>
                      <a:pt x="16181" y="731"/>
                      <a:pt x="16184" y="729"/>
                      <a:pt x="16183" y="726"/>
                    </a:cubicBezTo>
                    <a:close/>
                    <a:moveTo>
                      <a:pt x="16402" y="947"/>
                    </a:moveTo>
                    <a:lnTo>
                      <a:pt x="16413" y="958"/>
                    </a:lnTo>
                    <a:cubicBezTo>
                      <a:pt x="16401" y="961"/>
                      <a:pt x="16396" y="956"/>
                      <a:pt x="16402" y="947"/>
                    </a:cubicBezTo>
                    <a:close/>
                    <a:moveTo>
                      <a:pt x="4360" y="1007"/>
                    </a:moveTo>
                    <a:cubicBezTo>
                      <a:pt x="4363" y="1018"/>
                      <a:pt x="4358" y="1018"/>
                      <a:pt x="4348" y="1013"/>
                    </a:cubicBezTo>
                    <a:lnTo>
                      <a:pt x="4360" y="1007"/>
                    </a:lnTo>
                    <a:close/>
                    <a:moveTo>
                      <a:pt x="16688" y="1227"/>
                    </a:moveTo>
                    <a:lnTo>
                      <a:pt x="16699" y="1233"/>
                    </a:lnTo>
                    <a:cubicBezTo>
                      <a:pt x="16689" y="1236"/>
                      <a:pt x="16683" y="1235"/>
                      <a:pt x="16688" y="1227"/>
                    </a:cubicBezTo>
                    <a:close/>
                    <a:moveTo>
                      <a:pt x="16917" y="1447"/>
                    </a:moveTo>
                    <a:lnTo>
                      <a:pt x="16923" y="1458"/>
                    </a:lnTo>
                    <a:cubicBezTo>
                      <a:pt x="16913" y="1461"/>
                      <a:pt x="16913" y="1455"/>
                      <a:pt x="16917" y="1447"/>
                    </a:cubicBezTo>
                    <a:close/>
                    <a:moveTo>
                      <a:pt x="3900" y="1453"/>
                    </a:moveTo>
                    <a:cubicBezTo>
                      <a:pt x="3902" y="1461"/>
                      <a:pt x="3906" y="1461"/>
                      <a:pt x="3900" y="1458"/>
                    </a:cubicBezTo>
                    <a:lnTo>
                      <a:pt x="3900" y="1453"/>
                    </a:lnTo>
                    <a:close/>
                    <a:moveTo>
                      <a:pt x="3222" y="2119"/>
                    </a:moveTo>
                    <a:cubicBezTo>
                      <a:pt x="3225" y="2128"/>
                      <a:pt x="3224" y="2133"/>
                      <a:pt x="3216" y="2130"/>
                    </a:cubicBezTo>
                    <a:lnTo>
                      <a:pt x="3222" y="2119"/>
                    </a:lnTo>
                    <a:close/>
                    <a:moveTo>
                      <a:pt x="17651" y="2174"/>
                    </a:moveTo>
                    <a:lnTo>
                      <a:pt x="17663" y="2179"/>
                    </a:lnTo>
                    <a:cubicBezTo>
                      <a:pt x="17658" y="2179"/>
                      <a:pt x="17652" y="2178"/>
                      <a:pt x="17651" y="2174"/>
                    </a:cubicBezTo>
                    <a:close/>
                    <a:moveTo>
                      <a:pt x="17881" y="2394"/>
                    </a:moveTo>
                    <a:lnTo>
                      <a:pt x="17887" y="2405"/>
                    </a:lnTo>
                    <a:cubicBezTo>
                      <a:pt x="17877" y="2408"/>
                      <a:pt x="17876" y="2402"/>
                      <a:pt x="17881" y="2394"/>
                    </a:cubicBezTo>
                    <a:close/>
                    <a:moveTo>
                      <a:pt x="19579" y="4067"/>
                    </a:moveTo>
                    <a:lnTo>
                      <a:pt x="19590" y="4078"/>
                    </a:lnTo>
                    <a:cubicBezTo>
                      <a:pt x="19580" y="4081"/>
                      <a:pt x="19574" y="4075"/>
                      <a:pt x="19579" y="4067"/>
                    </a:cubicBezTo>
                    <a:close/>
                    <a:moveTo>
                      <a:pt x="20089" y="4568"/>
                    </a:moveTo>
                    <a:lnTo>
                      <a:pt x="20100" y="4579"/>
                    </a:lnTo>
                    <a:cubicBezTo>
                      <a:pt x="20089" y="4582"/>
                      <a:pt x="20083" y="4577"/>
                      <a:pt x="20089" y="4568"/>
                    </a:cubicBezTo>
                    <a:close/>
                    <a:moveTo>
                      <a:pt x="20605" y="5074"/>
                    </a:moveTo>
                    <a:lnTo>
                      <a:pt x="20610" y="5079"/>
                    </a:lnTo>
                    <a:cubicBezTo>
                      <a:pt x="20608" y="5079"/>
                      <a:pt x="20605" y="5076"/>
                      <a:pt x="20605" y="5074"/>
                    </a:cubicBezTo>
                    <a:close/>
                    <a:moveTo>
                      <a:pt x="20829" y="5294"/>
                    </a:moveTo>
                    <a:lnTo>
                      <a:pt x="20840" y="5300"/>
                    </a:lnTo>
                    <a:cubicBezTo>
                      <a:pt x="20830" y="5303"/>
                      <a:pt x="20824" y="5302"/>
                      <a:pt x="20829" y="5294"/>
                    </a:cubicBezTo>
                    <a:close/>
                    <a:moveTo>
                      <a:pt x="21058" y="5514"/>
                    </a:moveTo>
                    <a:lnTo>
                      <a:pt x="21064" y="5525"/>
                    </a:lnTo>
                    <a:cubicBezTo>
                      <a:pt x="21054" y="5528"/>
                      <a:pt x="21054" y="5522"/>
                      <a:pt x="21058" y="5514"/>
                    </a:cubicBezTo>
                    <a:close/>
                    <a:moveTo>
                      <a:pt x="21568" y="6020"/>
                    </a:moveTo>
                    <a:lnTo>
                      <a:pt x="21574" y="6026"/>
                    </a:lnTo>
                    <a:cubicBezTo>
                      <a:pt x="21572" y="6025"/>
                      <a:pt x="21569" y="6023"/>
                      <a:pt x="21568" y="6020"/>
                    </a:cubicBezTo>
                    <a:close/>
                    <a:moveTo>
                      <a:pt x="2320" y="18689"/>
                    </a:moveTo>
                    <a:cubicBezTo>
                      <a:pt x="2319" y="18688"/>
                      <a:pt x="2311" y="18694"/>
                      <a:pt x="2309" y="18694"/>
                    </a:cubicBezTo>
                    <a:lnTo>
                      <a:pt x="2314" y="18700"/>
                    </a:lnTo>
                    <a:cubicBezTo>
                      <a:pt x="2314" y="18698"/>
                      <a:pt x="2321" y="18690"/>
                      <a:pt x="2320" y="18689"/>
                    </a:cubicBezTo>
                    <a:close/>
                    <a:moveTo>
                      <a:pt x="3345" y="19690"/>
                    </a:moveTo>
                    <a:cubicBezTo>
                      <a:pt x="3344" y="19689"/>
                      <a:pt x="3334" y="19694"/>
                      <a:pt x="3328" y="19696"/>
                    </a:cubicBezTo>
                    <a:lnTo>
                      <a:pt x="3340" y="19707"/>
                    </a:lnTo>
                    <a:cubicBezTo>
                      <a:pt x="3343" y="19702"/>
                      <a:pt x="3347" y="19692"/>
                      <a:pt x="3345" y="19690"/>
                    </a:cubicBezTo>
                    <a:close/>
                    <a:moveTo>
                      <a:pt x="3569" y="19916"/>
                    </a:moveTo>
                    <a:cubicBezTo>
                      <a:pt x="3568" y="19915"/>
                      <a:pt x="3562" y="19920"/>
                      <a:pt x="3558" y="19922"/>
                    </a:cubicBezTo>
                    <a:lnTo>
                      <a:pt x="3564" y="19927"/>
                    </a:lnTo>
                    <a:cubicBezTo>
                      <a:pt x="3567" y="19922"/>
                      <a:pt x="3572" y="19917"/>
                      <a:pt x="3569" y="19916"/>
                    </a:cubicBezTo>
                    <a:close/>
                    <a:moveTo>
                      <a:pt x="4253" y="20582"/>
                    </a:moveTo>
                    <a:cubicBezTo>
                      <a:pt x="4252" y="20581"/>
                      <a:pt x="4246" y="20586"/>
                      <a:pt x="4242" y="20587"/>
                    </a:cubicBezTo>
                    <a:lnTo>
                      <a:pt x="4247" y="20598"/>
                    </a:lnTo>
                    <a:cubicBezTo>
                      <a:pt x="4250" y="20594"/>
                      <a:pt x="4255" y="20583"/>
                      <a:pt x="4253" y="20582"/>
                    </a:cubicBezTo>
                    <a:close/>
                    <a:moveTo>
                      <a:pt x="5273" y="21583"/>
                    </a:moveTo>
                    <a:cubicBezTo>
                      <a:pt x="5271" y="21582"/>
                      <a:pt x="5262" y="21587"/>
                      <a:pt x="5256" y="21589"/>
                    </a:cubicBezTo>
                    <a:lnTo>
                      <a:pt x="5267" y="21600"/>
                    </a:lnTo>
                    <a:cubicBezTo>
                      <a:pt x="5270" y="21595"/>
                      <a:pt x="5275" y="21585"/>
                      <a:pt x="5273" y="215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85" name="Figure"/>
              <p:cNvSpPr/>
              <p:nvPr/>
            </p:nvSpPr>
            <p:spPr>
              <a:xfrm>
                <a:off x="1316312" y="680976"/>
                <a:ext cx="444501" cy="622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17175"/>
                    </a:lnTo>
                    <a:lnTo>
                      <a:pt x="25" y="459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4200"/>
                </a:pPr>
                <a:endParaRPr/>
              </a:p>
            </p:txBody>
          </p:sp>
          <p:grpSp>
            <p:nvGrpSpPr>
              <p:cNvPr id="86" name="Grouper"/>
              <p:cNvGrpSpPr/>
              <p:nvPr/>
            </p:nvGrpSpPr>
            <p:grpSpPr>
              <a:xfrm>
                <a:off x="1391996" y="719394"/>
                <a:ext cx="310119" cy="551379"/>
                <a:chOff x="0" y="0"/>
                <a:chExt cx="310118" cy="551378"/>
              </a:xfrm>
            </p:grpSpPr>
            <p:sp>
              <p:nvSpPr>
                <p:cNvPr id="89" name="Ligne"/>
                <p:cNvSpPr/>
                <p:nvPr/>
              </p:nvSpPr>
              <p:spPr>
                <a:xfrm>
                  <a:off x="304800" y="0"/>
                  <a:ext cx="5319" cy="551379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0" name="Ligne"/>
                <p:cNvSpPr/>
                <p:nvPr/>
              </p:nvSpPr>
              <p:spPr>
                <a:xfrm>
                  <a:off x="228600" y="12700"/>
                  <a:ext cx="5319" cy="520701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1" name="Ligne"/>
                <p:cNvSpPr/>
                <p:nvPr/>
              </p:nvSpPr>
              <p:spPr>
                <a:xfrm>
                  <a:off x="152400" y="38100"/>
                  <a:ext cx="5319" cy="469900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2" name="Ligne"/>
                <p:cNvSpPr/>
                <p:nvPr/>
              </p:nvSpPr>
              <p:spPr>
                <a:xfrm>
                  <a:off x="76200" y="63500"/>
                  <a:ext cx="5319" cy="419100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3" name="Ligne"/>
                <p:cNvSpPr/>
                <p:nvPr/>
              </p:nvSpPr>
              <p:spPr>
                <a:xfrm>
                  <a:off x="0" y="88900"/>
                  <a:ext cx="5319" cy="368301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sp>
            <p:nvSpPr>
              <p:cNvPr id="87" name="Ligne"/>
              <p:cNvSpPr/>
              <p:nvPr/>
            </p:nvSpPr>
            <p:spPr>
              <a:xfrm flipH="1">
                <a:off x="927692" y="546555"/>
                <a:ext cx="3360580" cy="495897"/>
              </a:xfrm>
              <a:prstGeom prst="line">
                <a:avLst/>
              </a:prstGeom>
              <a:noFill/>
              <a:ln w="38100" cap="flat">
                <a:solidFill>
                  <a:srgbClr val="9421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8" name="Ligne"/>
              <p:cNvSpPr/>
              <p:nvPr/>
            </p:nvSpPr>
            <p:spPr>
              <a:xfrm flipH="1" flipV="1">
                <a:off x="945314" y="884492"/>
                <a:ext cx="3327956" cy="393703"/>
              </a:xfrm>
              <a:prstGeom prst="line">
                <a:avLst/>
              </a:prstGeom>
              <a:noFill/>
              <a:ln w="38100" cap="flat">
                <a:solidFill>
                  <a:srgbClr val="9421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81" name="Grouper"/>
            <p:cNvGrpSpPr/>
            <p:nvPr/>
          </p:nvGrpSpPr>
          <p:grpSpPr>
            <a:xfrm>
              <a:off x="1012314" y="-204038"/>
              <a:ext cx="1795866" cy="960770"/>
              <a:chOff x="-24082" y="-204038"/>
              <a:chExt cx="1795864" cy="960770"/>
            </a:xfrm>
          </p:grpSpPr>
          <p:sp>
            <p:nvSpPr>
              <p:cNvPr id="82" name="Rectangle aux angles arrondis"/>
              <p:cNvSpPr/>
              <p:nvPr/>
            </p:nvSpPr>
            <p:spPr>
              <a:xfrm>
                <a:off x="-24082" y="-174962"/>
                <a:ext cx="1771782" cy="931694"/>
              </a:xfrm>
              <a:prstGeom prst="roundRect">
                <a:avLst>
                  <a:gd name="adj" fmla="val 28846"/>
                </a:avLst>
              </a:prstGeom>
              <a:solidFill>
                <a:srgbClr val="000000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83" name="MFT"/>
              <p:cNvSpPr/>
              <p:nvPr/>
            </p:nvSpPr>
            <p:spPr>
              <a:xfrm>
                <a:off x="114300" y="-204038"/>
                <a:ext cx="1657482" cy="9338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3600" i="1">
                    <a:solidFill>
                      <a:srgbClr val="F5EC00"/>
                    </a:solidFill>
                    <a:effectLst>
                      <a:outerShdw blurRad="12700" dist="38100" dir="2700000" rotWithShape="0">
                        <a:srgbClr val="000000">
                          <a:alpha val="75000"/>
                        </a:srgbClr>
                      </a:outerShdw>
                    </a:effectLst>
                  </a:defRPr>
                </a:lvl1pPr>
              </a:lstStyle>
              <a:p>
                <a:r>
                  <a:rPr dirty="0"/>
                  <a:t>MFT</a:t>
                </a:r>
              </a:p>
            </p:txBody>
          </p:sp>
        </p:grpSp>
      </p:grpSp>
      <p:pic>
        <p:nvPicPr>
          <p:cNvPr id="94" name="Alice_KHREC.png" descr="Alice_KHREC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91108" y="4102739"/>
            <a:ext cx="1196578" cy="19803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" name="Grouper"/>
          <p:cNvGrpSpPr/>
          <p:nvPr/>
        </p:nvGrpSpPr>
        <p:grpSpPr>
          <a:xfrm>
            <a:off x="395939" y="3073206"/>
            <a:ext cx="3758691" cy="1080494"/>
            <a:chOff x="0" y="0"/>
            <a:chExt cx="5345692" cy="1536700"/>
          </a:xfrm>
        </p:grpSpPr>
        <p:pic>
          <p:nvPicPr>
            <p:cNvPr id="96" name="ALICE_Blur.jpg" descr="ALICE_Blur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53184" cy="1536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" name="Triangle"/>
            <p:cNvSpPr/>
            <p:nvPr/>
          </p:nvSpPr>
          <p:spPr>
            <a:xfrm rot="4904852">
              <a:off x="2970112" y="-1831673"/>
              <a:ext cx="165101" cy="461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942192">
                <a:alpha val="5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" name="Triangle"/>
            <p:cNvSpPr/>
            <p:nvPr/>
          </p:nvSpPr>
          <p:spPr>
            <a:xfrm rot="5779823">
              <a:off x="2939764" y="-1370996"/>
              <a:ext cx="165101" cy="461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942192">
                <a:alpha val="5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9" name="Grouper"/>
          <p:cNvGrpSpPr/>
          <p:nvPr/>
        </p:nvGrpSpPr>
        <p:grpSpPr>
          <a:xfrm>
            <a:off x="3230436" y="4377506"/>
            <a:ext cx="239349" cy="133945"/>
            <a:chOff x="0" y="0"/>
            <a:chExt cx="340407" cy="190500"/>
          </a:xfrm>
        </p:grpSpPr>
        <p:sp>
          <p:nvSpPr>
            <p:cNvPr id="100" name="Ligne"/>
            <p:cNvSpPr/>
            <p:nvPr/>
          </p:nvSpPr>
          <p:spPr>
            <a:xfrm flipV="1">
              <a:off x="12700" y="75604"/>
              <a:ext cx="30299" cy="596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" name="Ovale"/>
            <p:cNvSpPr/>
            <p:nvPr/>
          </p:nvSpPr>
          <p:spPr>
            <a:xfrm>
              <a:off x="0" y="0"/>
              <a:ext cx="127000" cy="165100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>
              <a:outerShdw blurRad="12700" dist="127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" name="Ligne"/>
            <p:cNvSpPr/>
            <p:nvPr/>
          </p:nvSpPr>
          <p:spPr>
            <a:xfrm>
              <a:off x="266700" y="113158"/>
              <a:ext cx="73708" cy="5669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>
              <a:outerShdw blurRad="12700" dist="127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" name="Ovale"/>
            <p:cNvSpPr/>
            <p:nvPr/>
          </p:nvSpPr>
          <p:spPr>
            <a:xfrm>
              <a:off x="127000" y="25400"/>
              <a:ext cx="127000" cy="165100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>
              <a:outerShdw blurRad="12700" dist="127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cxnSp>
        <p:nvCxnSpPr>
          <p:cNvPr id="48" name="Connecteur droit 47"/>
          <p:cNvCxnSpPr/>
          <p:nvPr/>
        </p:nvCxnSpPr>
        <p:spPr>
          <a:xfrm flipH="1">
            <a:off x="379952" y="3717032"/>
            <a:ext cx="816253" cy="9882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28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5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2" grpId="0" animBg="1"/>
      <p:bldP spid="79" grpId="0" animBg="1" advAuto="0"/>
      <p:bldP spid="95" grpId="0" animBg="1" advAuto="0"/>
      <p:bldP spid="99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>
                <a:sym typeface="Symbol" pitchFamily="18" charset="2"/>
              </a:rPr>
              <a:t></a:t>
            </a:r>
            <a:r>
              <a:rPr lang="en-US" altLang="ja-JP" i="1" dirty="0" err="1"/>
              <a:t>s</a:t>
            </a:r>
            <a:r>
              <a:rPr lang="en-US" altLang="ja-JP" baseline="-25000" dirty="0" err="1"/>
              <a:t>NN</a:t>
            </a:r>
            <a:r>
              <a:rPr lang="en-US" altLang="ja-JP" dirty="0"/>
              <a:t> = 5.02 </a:t>
            </a:r>
            <a:r>
              <a:rPr lang="en-US" altLang="ja-JP" dirty="0" err="1"/>
              <a:t>TeV</a:t>
            </a:r>
            <a:r>
              <a:rPr lang="en-US" altLang="ja-JP" dirty="0"/>
              <a:t> in 2015, 2018</a:t>
            </a:r>
          </a:p>
          <a:p>
            <a:pPr lvl="1"/>
            <a:r>
              <a:rPr lang="en-US" altLang="ja-JP" dirty="0"/>
              <a:t>25 times higher than at RHIC</a:t>
            </a:r>
          </a:p>
          <a:p>
            <a:pPr lvl="1"/>
            <a:r>
              <a:rPr lang="en-US" altLang="ja-JP" dirty="0"/>
              <a:t>design energy at 5.5 </a:t>
            </a:r>
            <a:r>
              <a:rPr lang="en-US" altLang="ja-JP" dirty="0" err="1"/>
              <a:t>TeV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2.76 </a:t>
            </a:r>
            <a:r>
              <a:rPr lang="en-US" altLang="ja-JP" dirty="0" err="1"/>
              <a:t>TeV</a:t>
            </a:r>
            <a:r>
              <a:rPr lang="en-US" altLang="ja-JP" dirty="0"/>
              <a:t> in 2010 and 2011</a:t>
            </a:r>
          </a:p>
          <a:p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3686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Pb-Pb</a:t>
            </a:r>
            <a:r>
              <a:rPr lang="en-US" altLang="ja-JP" dirty="0"/>
              <a:t> at Highest Ever Energy</a:t>
            </a:r>
            <a:endParaRPr lang="ja-JP" altLang="en-US" dirty="0"/>
          </a:p>
        </p:txBody>
      </p:sp>
      <p:pic>
        <p:nvPicPr>
          <p:cNvPr id="36868" name="Picture 5" descr="1011251_01-A4-at-144-dpi"/>
          <p:cNvPicPr>
            <a:picLocks noChangeAspect="1" noChangeArrowheads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54" y="4432117"/>
            <a:ext cx="2160240" cy="158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703925"/>
            <a:ext cx="4932040" cy="2774273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2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36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/>
          <a:p>
            <a:r>
              <a:rPr lang="en-US" altLang="ja-JP" dirty="0"/>
              <a:t>2019–2021, STAR o</a:t>
            </a:r>
            <a:r>
              <a:rPr kumimoji="1" lang="en-US" altLang="ja-JP" dirty="0"/>
              <a:t>nly </a:t>
            </a:r>
          </a:p>
          <a:p>
            <a:r>
              <a:rPr kumimoji="1" lang="ja-JP" altLang="en-US"/>
              <a:t>√</a:t>
            </a:r>
            <a:r>
              <a:rPr kumimoji="1" lang="en-US" altLang="ja-JP" dirty="0" err="1"/>
              <a:t>s</a:t>
            </a:r>
            <a:r>
              <a:rPr kumimoji="1" lang="en-US" altLang="ja-JP" baseline="-25000" dirty="0" err="1"/>
              <a:t>NN</a:t>
            </a:r>
            <a:r>
              <a:rPr kumimoji="1" lang="en-US" altLang="ja-JP" dirty="0"/>
              <a:t> </a:t>
            </a:r>
            <a:r>
              <a:rPr lang="en-US" altLang="ja-JP" dirty="0"/>
              <a:t>= 7.7–19.6 GeV, 3.0–7.7 </a:t>
            </a:r>
            <a:r>
              <a:rPr kumimoji="1" lang="en-US" altLang="ja-JP" dirty="0"/>
              <a:t>GeV (fixed target)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kumimoji="1" lang="en-US" altLang="ja-JP" dirty="0"/>
              <a:t>STAR starting to look into deflection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Another Obvious Stage: RHIC BES-II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29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xmlns="" id="{7E7CF0EE-789C-334F-80D1-C35DF6F0E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194" y="2348880"/>
            <a:ext cx="47625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3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eaLnBrk="1" hangingPunct="1"/>
            <a:r>
              <a:rPr lang="en-US" altLang="ja-JP" dirty="0"/>
              <a:t>wide range of interests; not only LPV/CME(/CVE)</a:t>
            </a:r>
          </a:p>
          <a:p>
            <a:pPr eaLnBrk="1" hangingPunct="1"/>
            <a:r>
              <a:rPr lang="en-US" altLang="ja-JP" dirty="0"/>
              <a:t>field time structure: key for physical significance</a:t>
            </a:r>
          </a:p>
          <a:p>
            <a:pPr lvl="1"/>
            <a:r>
              <a:rPr lang="en-US" altLang="ja-JP" dirty="0"/>
              <a:t>longer-lived participant component in “perfect fluid”?</a:t>
            </a:r>
          </a:p>
          <a:p>
            <a:r>
              <a:rPr lang="en-US" altLang="ja-JP" dirty="0"/>
              <a:t>proposals of experimental detection approaches</a:t>
            </a:r>
          </a:p>
          <a:p>
            <a:pPr lvl="1"/>
            <a:r>
              <a:rPr lang="en-US" altLang="ja-JP" dirty="0"/>
              <a:t>seemingly feasible, statistics permitting</a:t>
            </a:r>
          </a:p>
          <a:p>
            <a:pPr lvl="1"/>
            <a:r>
              <a:rPr lang="en-US" altLang="ja-JP" dirty="0"/>
              <a:t>simulations and real data analysis</a:t>
            </a:r>
          </a:p>
          <a:p>
            <a:pPr lvl="2" eaLnBrk="1" hangingPunct="1"/>
            <a:r>
              <a:rPr lang="en-US" altLang="ja-JP" dirty="0"/>
              <a:t>direct photon polarization</a:t>
            </a:r>
          </a:p>
          <a:p>
            <a:pPr lvl="2" eaLnBrk="1" hangingPunct="1"/>
            <a:r>
              <a:rPr lang="en-US" altLang="ja-JP" dirty="0" err="1"/>
              <a:t>femto</a:t>
            </a:r>
            <a:r>
              <a:rPr lang="en-US" altLang="ja-JP" dirty="0"/>
              <a:t>-spectrometer</a:t>
            </a:r>
          </a:p>
          <a:p>
            <a:pPr eaLnBrk="1" hangingPunct="1"/>
            <a:r>
              <a:rPr lang="en-US" altLang="ja-JP" dirty="0"/>
              <a:t>high prospects in near-future high statistics data</a:t>
            </a:r>
          </a:p>
          <a:p>
            <a:pPr lvl="1" eaLnBrk="1" hangingPunct="1"/>
            <a:r>
              <a:rPr lang="en-US" altLang="ja-JP" dirty="0"/>
              <a:t>both muons and electrons in ALICE run 3 (2021</a:t>
            </a:r>
            <a:r>
              <a:rPr lang="mr-IN" altLang="ja-JP" dirty="0"/>
              <a:t>–</a:t>
            </a:r>
            <a:r>
              <a:rPr lang="en-US" altLang="ja-JP" dirty="0"/>
              <a:t>2023)</a:t>
            </a:r>
          </a:p>
          <a:p>
            <a:pPr lvl="1" eaLnBrk="1" hangingPunct="1"/>
            <a:r>
              <a:rPr lang="en-US" altLang="ja-JP" dirty="0"/>
              <a:t>RHIC BES-II (2019–2021) at STAR</a:t>
            </a:r>
          </a:p>
        </p:txBody>
      </p:sp>
      <p:sp>
        <p:nvSpPr>
          <p:cNvPr id="60419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Summary, Conclusions, and Remarks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30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867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362950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fireball compared to that at RHIC</a:t>
            </a: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energy density </a:t>
            </a:r>
            <a:r>
              <a:rPr lang="en-US" altLang="ja-JP" dirty="0"/>
              <a:t>×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~3, volume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/>
              <a:t>×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~2, life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/>
              <a:t>× 1.2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–1.3</a:t>
            </a:r>
          </a:p>
          <a:p>
            <a:pPr lvl="2"/>
            <a:r>
              <a:rPr lang="en-US" altLang="ja-JP" dirty="0">
                <a:latin typeface="Franklin Gothic Medium" charset="0"/>
                <a:ea typeface="ＭＳ Ｐゴシック" charset="0"/>
              </a:rPr>
              <a:t>~ 16 GeV/fm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(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thermalization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time ~ 1 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fm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>
                <a:latin typeface="Franklin Gothic Medium" charset="0"/>
                <a:ea typeface="ＭＳ Ｐゴシック" charset="0"/>
              </a:rPr>
              <a:t>c)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 eaLnBrk="1" hangingPunct="1"/>
            <a:r>
              <a:rPr lang="en-US" altLang="ja-JP" dirty="0">
                <a:latin typeface="Franklin Gothic Medium" charset="0"/>
                <a:ea typeface="ＭＳ Ｐゴシック" charset="0"/>
              </a:rPr>
              <a:t>~ 300 fm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~ 10 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fm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>
                <a:latin typeface="Franklin Gothic Medium" charset="0"/>
                <a:ea typeface="ＭＳ Ｐゴシック" charset="0"/>
              </a:rPr>
              <a:t>c</a:t>
            </a: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net quark (baryon) density ~ 0</a:t>
            </a: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anti-proton/proton at mid-rapidity</a:t>
            </a:r>
          </a:p>
          <a:p>
            <a:pPr lvl="2"/>
            <a:r>
              <a:rPr lang="en-US" altLang="ja-JP" i="1" dirty="0" err="1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err="1">
                <a:latin typeface="Franklin Gothic Medium" charset="0"/>
                <a:ea typeface="ＭＳ Ｐゴシック" charset="0"/>
                <a:sym typeface="Symbol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 900 GeV</a:t>
            </a:r>
            <a:r>
              <a:rPr lang="ja-JP" altLang="en-US" dirty="0">
                <a:latin typeface="Franklin Gothic Medium" charset="0"/>
                <a:ea typeface="ＭＳ Ｐゴシック" charset="0"/>
                <a:sym typeface="Symbol" charset="0"/>
              </a:rPr>
              <a:t>：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	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0.957 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 0.006 (stat)  0.014 (sys)</a:t>
            </a:r>
          </a:p>
          <a:p>
            <a:pPr lvl="2"/>
            <a:r>
              <a:rPr lang="en-US" altLang="ja-JP" i="1" dirty="0" err="1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err="1">
                <a:latin typeface="Franklin Gothic Medium" charset="0"/>
                <a:ea typeface="ＭＳ Ｐゴシック" charset="0"/>
                <a:sym typeface="Symbol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 7 </a:t>
            </a:r>
            <a:r>
              <a:rPr lang="en-US" altLang="ja-JP" dirty="0" err="1">
                <a:latin typeface="Franklin Gothic Medium" charset="0"/>
                <a:ea typeface="ＭＳ Ｐゴシック" charset="0"/>
                <a:sym typeface="Symbol" charset="0"/>
              </a:rPr>
              <a:t>TeV</a:t>
            </a:r>
            <a:r>
              <a:rPr lang="ja-JP" altLang="en-US" dirty="0">
                <a:latin typeface="Franklin Gothic Medium" charset="0"/>
                <a:ea typeface="ＭＳ Ｐゴシック" charset="0"/>
                <a:sym typeface="Symbol" charset="0"/>
              </a:rPr>
              <a:t>：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	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0.990 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 0.006 (stat)  0.014 (sys)</a:t>
            </a:r>
          </a:p>
          <a:p>
            <a:endParaRPr lang="en-US" altLang="ja-JP" dirty="0">
              <a:latin typeface="Franklin Gothic Medium" charset="0"/>
              <a:ea typeface="ＭＳ Ｐゴシック" charset="0"/>
              <a:sym typeface="Symbol" charset="0"/>
            </a:endParaRPr>
          </a:p>
        </p:txBody>
      </p:sp>
      <p:sp>
        <p:nvSpPr>
          <p:cNvPr id="45058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787208" cy="836613"/>
          </a:xfrm>
        </p:spPr>
        <p:txBody>
          <a:bodyPr/>
          <a:lstStyle/>
          <a:p>
            <a:r>
              <a:rPr lang="en-US" altLang="ja-JP" dirty="0"/>
              <a:t>Hotter, Larger, Longer-Lived, and Purer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949575"/>
            <a:ext cx="258445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2" descr="fig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2871788"/>
            <a:ext cx="25114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fig3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871788"/>
            <a:ext cx="25304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2701925"/>
            <a:ext cx="26130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460875" y="3781425"/>
            <a:ext cx="2487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PLB 696, 328 (2011)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3441700" y="2955925"/>
            <a:ext cx="24876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PRL 105, 072002 (2010)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3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1677633"/>
      </p:ext>
    </p:extLst>
  </p:cSld>
  <p:clrMapOvr>
    <a:masterClrMapping/>
  </p:clrMapOvr>
  <p:transition xmlns:p14="http://schemas.microsoft.com/office/powerpoint/2010/main" spd="slow" advTm="6985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13958 0.0004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err="1"/>
              <a:t>deconfined</a:t>
            </a:r>
            <a:r>
              <a:rPr lang="en-US" altLang="ja-JP" dirty="0"/>
              <a:t> quark/gluon phase now in hand</a:t>
            </a:r>
          </a:p>
          <a:p>
            <a:pPr lvl="2"/>
            <a:endParaRPr lang="en-US" altLang="ja-JP" dirty="0"/>
          </a:p>
          <a:p>
            <a:r>
              <a:rPr lang="en-US" altLang="ja-JP" dirty="0"/>
              <a:t>quark behavior in strong QCD field</a:t>
            </a:r>
          </a:p>
          <a:p>
            <a:pPr lvl="1"/>
            <a:r>
              <a:rPr lang="en-US" altLang="ja-JP" dirty="0"/>
              <a:t>energy loss and redistribution </a:t>
            </a:r>
          </a:p>
          <a:p>
            <a:r>
              <a:rPr kumimoji="1" lang="en-US" altLang="ja-JP" dirty="0"/>
              <a:t>quarks interaction in strong QCD field</a:t>
            </a:r>
          </a:p>
          <a:p>
            <a:pPr lvl="1"/>
            <a:r>
              <a:rPr lang="en-US" altLang="ja-JP" dirty="0"/>
              <a:t>color Debye screening to melt </a:t>
            </a:r>
            <a:r>
              <a:rPr kumimoji="1" lang="en-US" altLang="ja-JP" dirty="0" err="1"/>
              <a:t>quarkonia</a:t>
            </a:r>
            <a:endParaRPr kumimoji="1" lang="en-US" altLang="ja-JP" dirty="0"/>
          </a:p>
          <a:p>
            <a:r>
              <a:rPr kumimoji="1" lang="en-US" altLang="ja-JP" dirty="0"/>
              <a:t>chiral symmetry restoration</a:t>
            </a:r>
          </a:p>
          <a:p>
            <a:pPr lvl="1"/>
            <a:r>
              <a:rPr lang="en-US" altLang="ja-JP" dirty="0"/>
              <a:t>hadron mass modification</a:t>
            </a:r>
          </a:p>
          <a:p>
            <a:r>
              <a:rPr kumimoji="1" lang="en-US" altLang="ja-JP" dirty="0"/>
              <a:t>more exotics</a:t>
            </a:r>
          </a:p>
          <a:p>
            <a:pPr lvl="1"/>
            <a:r>
              <a:rPr lang="en-US" altLang="ja-JP" dirty="0"/>
              <a:t>physics under ultra-intense magnetic field</a:t>
            </a:r>
          </a:p>
          <a:p>
            <a:pPr lvl="1"/>
            <a:r>
              <a:rPr kumimoji="1" lang="is-IS" altLang="ja-JP" dirty="0"/>
              <a:t>…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Playground with Extreme Conditions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4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16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/>
              <a:t>U(1) magnetic field</a:t>
            </a:r>
          </a:p>
          <a:p>
            <a:pPr lvl="1"/>
            <a:r>
              <a:rPr lang="en-US" altLang="ja-JP" dirty="0"/>
              <a:t>naturally expected with moving charged sources (nuclei)</a:t>
            </a:r>
          </a:p>
          <a:p>
            <a:pPr lvl="1"/>
            <a:r>
              <a:rPr lang="en-US" altLang="ja-JP" dirty="0"/>
              <a:t>~ 10</a:t>
            </a:r>
            <a:r>
              <a:rPr lang="en-US" altLang="ja-JP" baseline="30000" dirty="0"/>
              <a:t>15</a:t>
            </a:r>
            <a:r>
              <a:rPr lang="en-US" altLang="ja-JP" dirty="0"/>
              <a:t> T at LHC, ~ 10</a:t>
            </a:r>
            <a:r>
              <a:rPr lang="en-US" altLang="ja-JP" baseline="30000" dirty="0"/>
              <a:t>14</a:t>
            </a:r>
            <a:r>
              <a:rPr lang="en-US" altLang="ja-JP" dirty="0"/>
              <a:t> T at RHIC</a:t>
            </a:r>
          </a:p>
          <a:p>
            <a:pPr lvl="2"/>
            <a:r>
              <a:rPr lang="en-US" altLang="ja-JP" i="1" dirty="0"/>
              <a:t>cf.</a:t>
            </a:r>
            <a:r>
              <a:rPr lang="en-US" altLang="ja-JP" dirty="0"/>
              <a:t> </a:t>
            </a:r>
            <a:r>
              <a:rPr lang="en-US" altLang="ja-JP" dirty="0" err="1"/>
              <a:t>magnetar</a:t>
            </a:r>
            <a:r>
              <a:rPr lang="en-US" altLang="ja-JP" dirty="0"/>
              <a:t> surface ~ 10</a:t>
            </a:r>
            <a:r>
              <a:rPr lang="en-US" altLang="ja-JP" baseline="30000" dirty="0"/>
              <a:t>11</a:t>
            </a:r>
            <a:r>
              <a:rPr lang="en-US" altLang="ja-JP" dirty="0"/>
              <a:t> T</a:t>
            </a:r>
          </a:p>
          <a:p>
            <a:pPr lvl="1"/>
            <a:r>
              <a:rPr lang="en-US" altLang="ja-JP" dirty="0"/>
              <a:t>could be long-lived in “perfect fluid”</a:t>
            </a:r>
          </a:p>
          <a:p>
            <a:r>
              <a:rPr lang="en-US" altLang="ja-JP" dirty="0"/>
              <a:t>possible non-linear QED behaviors</a:t>
            </a:r>
          </a:p>
          <a:p>
            <a:pPr lvl="1"/>
            <a:r>
              <a:rPr lang="en-US" altLang="ja-JP" dirty="0"/>
              <a:t>above electron critical magnetic field </a:t>
            </a:r>
            <a:r>
              <a:rPr lang="en-US" altLang="ja-JP" i="1" dirty="0"/>
              <a:t>e</a:t>
            </a:r>
            <a:r>
              <a:rPr lang="en-US" altLang="ja-JP" dirty="0"/>
              <a:t>m</a:t>
            </a:r>
            <a:r>
              <a:rPr lang="en-US" altLang="ja-JP" baseline="-25000" dirty="0"/>
              <a:t>e</a:t>
            </a:r>
            <a:r>
              <a:rPr lang="en-US" altLang="ja-JP" baseline="30000" dirty="0"/>
              <a:t>2</a:t>
            </a:r>
            <a:r>
              <a:rPr lang="en-US" altLang="ja-JP" dirty="0"/>
              <a:t> = 4×10</a:t>
            </a:r>
            <a:r>
              <a:rPr lang="en-US" altLang="ja-JP" baseline="30000" dirty="0"/>
              <a:t>9</a:t>
            </a:r>
            <a:r>
              <a:rPr lang="en-US" altLang="ja-JP" dirty="0"/>
              <a:t> T</a:t>
            </a:r>
          </a:p>
          <a:p>
            <a:r>
              <a:rPr lang="en-US" altLang="ja-JP" dirty="0"/>
              <a:t>various interesting physics under discussion</a:t>
            </a:r>
          </a:p>
          <a:p>
            <a:pPr lvl="1"/>
            <a:r>
              <a:rPr lang="en-US" altLang="ja-JP" dirty="0"/>
              <a:t>chiral magnetic effects</a:t>
            </a:r>
          </a:p>
          <a:p>
            <a:pPr lvl="1"/>
            <a:r>
              <a:rPr lang="en-US" altLang="ja-JP" dirty="0"/>
              <a:t>quark synchrotron radiation</a:t>
            </a:r>
          </a:p>
          <a:p>
            <a:pPr lvl="1"/>
            <a:r>
              <a:rPr lang="en-US" altLang="ja-JP" dirty="0"/>
              <a:t>lower QCD critical temperature</a:t>
            </a:r>
          </a:p>
        </p:txBody>
      </p:sp>
      <p:sp>
        <p:nvSpPr>
          <p:cNvPr id="5120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Ultra-Intense Magnetic Field</a:t>
            </a:r>
            <a:endParaRPr lang="ja-JP" altLang="en-US" dirty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157413"/>
            <a:ext cx="15843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平行四辺形 10"/>
          <p:cNvSpPr/>
          <p:nvPr/>
        </p:nvSpPr>
        <p:spPr>
          <a:xfrm>
            <a:off x="2339752" y="2416324"/>
            <a:ext cx="3948112" cy="3959225"/>
          </a:xfrm>
          <a:prstGeom prst="parallelogram">
            <a:avLst>
              <a:gd name="adj" fmla="val 53513"/>
            </a:avLst>
          </a:prstGeom>
          <a:solidFill>
            <a:schemeClr val="bg2">
              <a:lumMod val="9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808189" y="3721249"/>
            <a:ext cx="892175" cy="134778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円/楕円 8"/>
          <p:cNvSpPr/>
          <p:nvPr/>
        </p:nvSpPr>
        <p:spPr>
          <a:xfrm>
            <a:off x="5597302" y="2290911"/>
            <a:ext cx="465137" cy="1349375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円/楕円 8"/>
          <p:cNvSpPr/>
          <p:nvPr/>
        </p:nvSpPr>
        <p:spPr>
          <a:xfrm rot="10800000">
            <a:off x="2508027" y="5105549"/>
            <a:ext cx="465137" cy="1347787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4141564" y="3721249"/>
            <a:ext cx="1328738" cy="2317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3073177" y="2967186"/>
            <a:ext cx="1249362" cy="224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爆発 1 16"/>
          <p:cNvSpPr/>
          <p:nvPr/>
        </p:nvSpPr>
        <p:spPr>
          <a:xfrm>
            <a:off x="3903439" y="4108599"/>
            <a:ext cx="701675" cy="581025"/>
          </a:xfrm>
          <a:prstGeom prst="irregularSeal1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8" name="グループ化 43"/>
          <p:cNvGrpSpPr>
            <a:grpSpLocks/>
          </p:cNvGrpSpPr>
          <p:nvPr/>
        </p:nvGrpSpPr>
        <p:grpSpPr bwMode="auto">
          <a:xfrm>
            <a:off x="3235102" y="2117874"/>
            <a:ext cx="2038350" cy="4257675"/>
            <a:chOff x="1278498" y="1757276"/>
            <a:chExt cx="2038708" cy="4257488"/>
          </a:xfrm>
        </p:grpSpPr>
        <p:sp>
          <p:nvSpPr>
            <p:cNvPr id="19" name="円柱 18"/>
            <p:cNvSpPr/>
            <p:nvPr/>
          </p:nvSpPr>
          <p:spPr>
            <a:xfrm>
              <a:off x="1278498" y="1757276"/>
              <a:ext cx="2038708" cy="4257488"/>
            </a:xfrm>
            <a:prstGeom prst="can">
              <a:avLst/>
            </a:prstGeom>
            <a:solidFill>
              <a:srgbClr val="00B0F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上矢印 19"/>
            <p:cNvSpPr/>
            <p:nvPr/>
          </p:nvSpPr>
          <p:spPr>
            <a:xfrm>
              <a:off x="2075563" y="1869983"/>
              <a:ext cx="444578" cy="1409638"/>
            </a:xfrm>
            <a:prstGeom prst="up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1" name="テキスト ボックス 26"/>
            <p:cNvSpPr txBox="1">
              <a:spLocks noChangeArrowheads="1"/>
            </p:cNvSpPr>
            <p:nvPr/>
          </p:nvSpPr>
          <p:spPr bwMode="auto">
            <a:xfrm>
              <a:off x="1623367" y="2411009"/>
              <a:ext cx="1693838" cy="369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solidFill>
                    <a:srgbClr val="FF0000"/>
                  </a:solidFill>
                  <a:latin typeface="+mn-lt"/>
                </a:rPr>
                <a:t>Magnetic Field</a:t>
              </a:r>
              <a:endParaRPr lang="ja-JP" altLang="en-US" sz="1800" b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5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79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critical electric/magnetic field </a:t>
            </a:r>
            <a:r>
              <a:rPr kumimoji="1" lang="en-US" altLang="ja-JP" dirty="0"/>
              <a:t>of electron</a:t>
            </a:r>
          </a:p>
          <a:p>
            <a:pPr lvl="1"/>
            <a:r>
              <a:rPr lang="en-US" altLang="ja-JP" dirty="0"/>
              <a:t>energy within Compton radius </a:t>
            </a:r>
            <a:r>
              <a:rPr lang="en-US" altLang="ja-JP" dirty="0">
                <a:sym typeface="Symbol"/>
              </a:rPr>
              <a:t></a:t>
            </a:r>
            <a:r>
              <a:rPr lang="en-US" altLang="ja-JP" dirty="0"/>
              <a:t> own rest mass</a:t>
            </a:r>
            <a:endParaRPr kumimoji="1" lang="en-US" altLang="ja-JP" dirty="0"/>
          </a:p>
          <a:p>
            <a:pPr lvl="1"/>
            <a:r>
              <a:rPr lang="en-US" altLang="ja-JP" i="1" dirty="0" err="1"/>
              <a:t>e</a:t>
            </a:r>
            <a:r>
              <a:rPr kumimoji="1" lang="en-US" altLang="ja-JP" i="1" dirty="0" err="1"/>
              <a:t>E</a:t>
            </a:r>
            <a:r>
              <a:rPr lang="en-US" altLang="ja-JP" baseline="-25000" dirty="0" err="1"/>
              <a:t>c</a:t>
            </a:r>
            <a:r>
              <a:rPr kumimoji="1" lang="en-US" altLang="ja-JP" i="1" dirty="0" err="1"/>
              <a:t>h</a:t>
            </a:r>
            <a:r>
              <a:rPr kumimoji="1" lang="en-US" altLang="ja-JP" dirty="0"/>
              <a:t>/</a:t>
            </a:r>
            <a:r>
              <a:rPr kumimoji="1" lang="en-US" altLang="ja-JP" i="1" dirty="0" err="1"/>
              <a:t>m</a:t>
            </a:r>
            <a:r>
              <a:rPr kumimoji="1" lang="en-US" altLang="ja-JP" baseline="-25000" dirty="0" err="1"/>
              <a:t>e</a:t>
            </a:r>
            <a:r>
              <a:rPr kumimoji="1" lang="en-US" altLang="ja-JP" i="1" dirty="0" err="1"/>
              <a:t>c</a:t>
            </a:r>
            <a:r>
              <a:rPr kumimoji="1" lang="en-US" altLang="ja-JP" dirty="0"/>
              <a:t> = </a:t>
            </a:r>
            <a:r>
              <a:rPr kumimoji="1" lang="en-US" altLang="ja-JP" i="1" dirty="0"/>
              <a:t>m</a:t>
            </a:r>
            <a:r>
              <a:rPr kumimoji="1" lang="en-US" altLang="ja-JP" baseline="-25000" dirty="0"/>
              <a:t>e</a:t>
            </a:r>
            <a:r>
              <a:rPr kumimoji="1" lang="en-US" altLang="ja-JP" i="1" dirty="0"/>
              <a:t>c</a:t>
            </a:r>
            <a:r>
              <a:rPr kumimoji="1" lang="en-US" altLang="ja-JP" baseline="30000" dirty="0"/>
              <a:t>2</a:t>
            </a:r>
            <a:r>
              <a:rPr lang="en-US" altLang="ja-JP" dirty="0"/>
              <a:t> ;</a:t>
            </a:r>
            <a:r>
              <a:rPr lang="en-US" altLang="ja-JP" i="1" dirty="0"/>
              <a:t>  </a:t>
            </a:r>
            <a:r>
              <a:rPr lang="en-US" altLang="ja-JP" i="1" dirty="0" err="1"/>
              <a:t>E</a:t>
            </a:r>
            <a:r>
              <a:rPr lang="en-US" altLang="ja-JP" baseline="-25000" dirty="0" err="1"/>
              <a:t>c</a:t>
            </a:r>
            <a:r>
              <a:rPr lang="en-US" altLang="ja-JP" i="1" dirty="0"/>
              <a:t> = m</a:t>
            </a:r>
            <a:r>
              <a:rPr lang="en-US" altLang="ja-JP" baseline="-25000" dirty="0"/>
              <a:t>e</a:t>
            </a:r>
            <a:r>
              <a:rPr lang="en-US" altLang="ja-JP" baseline="30000" dirty="0"/>
              <a:t>2</a:t>
            </a:r>
            <a:r>
              <a:rPr lang="en-US" altLang="ja-JP" i="1" dirty="0"/>
              <a:t>c</a:t>
            </a:r>
            <a:r>
              <a:rPr lang="en-US" altLang="ja-JP" baseline="30000" dirty="0"/>
              <a:t>3</a:t>
            </a:r>
            <a:r>
              <a:rPr lang="en-US" altLang="ja-JP" dirty="0"/>
              <a:t>/</a:t>
            </a:r>
            <a:r>
              <a:rPr lang="en-US" altLang="ja-JP" i="1" dirty="0"/>
              <a:t>eh </a:t>
            </a:r>
            <a:r>
              <a:rPr lang="en-US" altLang="ja-JP" dirty="0"/>
              <a:t>~ 10</a:t>
            </a:r>
            <a:r>
              <a:rPr lang="en-US" altLang="ja-JP" baseline="30000" dirty="0"/>
              <a:t>17</a:t>
            </a:r>
            <a:r>
              <a:rPr lang="en-US" altLang="ja-JP" dirty="0"/>
              <a:t> V/m</a:t>
            </a:r>
          </a:p>
          <a:p>
            <a:pPr lvl="1"/>
            <a:r>
              <a:rPr lang="en-US" altLang="ja-JP" i="1" dirty="0" err="1"/>
              <a:t>eB</a:t>
            </a:r>
            <a:r>
              <a:rPr lang="en-US" altLang="ja-JP" baseline="-25000" dirty="0" err="1"/>
              <a:t>c</a:t>
            </a:r>
            <a:r>
              <a:rPr lang="en-US" altLang="ja-JP" i="1" dirty="0" err="1"/>
              <a:t>h</a:t>
            </a:r>
            <a:r>
              <a:rPr lang="en-US" altLang="ja-JP" dirty="0"/>
              <a:t>/</a:t>
            </a:r>
            <a:r>
              <a:rPr lang="en-US" altLang="ja-JP" i="1" dirty="0" err="1"/>
              <a:t>m</a:t>
            </a:r>
            <a:r>
              <a:rPr lang="en-US" altLang="ja-JP" baseline="-25000" dirty="0" err="1"/>
              <a:t>e</a:t>
            </a:r>
            <a:r>
              <a:rPr lang="en-US" altLang="ja-JP" i="1" dirty="0" err="1"/>
              <a:t>c</a:t>
            </a:r>
            <a:r>
              <a:rPr lang="en-US" altLang="ja-JP" dirty="0"/>
              <a:t> = </a:t>
            </a:r>
            <a:r>
              <a:rPr lang="en-US" altLang="ja-JP" i="1" dirty="0" err="1"/>
              <a:t>m</a:t>
            </a:r>
            <a:r>
              <a:rPr lang="en-US" altLang="ja-JP" baseline="-25000" dirty="0" err="1"/>
              <a:t>e</a:t>
            </a:r>
            <a:r>
              <a:rPr lang="en-US" altLang="ja-JP" i="1" dirty="0" err="1"/>
              <a:t>c</a:t>
            </a:r>
            <a:r>
              <a:rPr lang="en-US" altLang="ja-JP" i="1" dirty="0"/>
              <a:t> </a:t>
            </a:r>
            <a:r>
              <a:rPr lang="en-US" altLang="ja-JP" dirty="0"/>
              <a:t>; </a:t>
            </a:r>
            <a:r>
              <a:rPr lang="en-US" altLang="ja-JP" i="1" dirty="0"/>
              <a:t>  </a:t>
            </a:r>
            <a:r>
              <a:rPr lang="en-US" altLang="ja-JP" i="1" dirty="0" err="1"/>
              <a:t>B</a:t>
            </a:r>
            <a:r>
              <a:rPr lang="en-US" altLang="ja-JP" baseline="-25000" dirty="0" err="1"/>
              <a:t>c</a:t>
            </a:r>
            <a:r>
              <a:rPr lang="en-US" altLang="ja-JP" i="1" dirty="0"/>
              <a:t> = m</a:t>
            </a:r>
            <a:r>
              <a:rPr lang="en-US" altLang="ja-JP" baseline="-25000" dirty="0"/>
              <a:t>e</a:t>
            </a:r>
            <a:r>
              <a:rPr lang="en-US" altLang="ja-JP" baseline="30000" dirty="0"/>
              <a:t>2</a:t>
            </a:r>
            <a:r>
              <a:rPr lang="en-US" altLang="ja-JP" i="1" dirty="0"/>
              <a:t>c</a:t>
            </a:r>
            <a:r>
              <a:rPr lang="en-US" altLang="ja-JP" baseline="30000" dirty="0"/>
              <a:t>2</a:t>
            </a:r>
            <a:r>
              <a:rPr lang="en-US" altLang="ja-JP" dirty="0"/>
              <a:t>/</a:t>
            </a:r>
            <a:r>
              <a:rPr lang="en-US" altLang="ja-JP" i="1" dirty="0"/>
              <a:t>eh</a:t>
            </a:r>
            <a:r>
              <a:rPr lang="en-US" altLang="ja-JP" dirty="0"/>
              <a:t> ~ 10</a:t>
            </a:r>
            <a:r>
              <a:rPr lang="en-US" altLang="ja-JP" baseline="30000" dirty="0"/>
              <a:t>9</a:t>
            </a:r>
            <a:r>
              <a:rPr lang="en-US" altLang="ja-JP" dirty="0"/>
              <a:t> T</a:t>
            </a:r>
            <a:endParaRPr lang="en-US" altLang="ja-JP" i="1" dirty="0"/>
          </a:p>
          <a:p>
            <a:r>
              <a:rPr kumimoji="1" lang="en-US" altLang="ja-JP" dirty="0"/>
              <a:t>Schwinger mechanism in case of electric field</a:t>
            </a:r>
          </a:p>
          <a:p>
            <a:pPr lvl="1"/>
            <a:r>
              <a:rPr lang="en-US" altLang="ja-JP" dirty="0" err="1"/>
              <a:t>e</a:t>
            </a:r>
            <a:r>
              <a:rPr lang="en-US" altLang="ja-JP" baseline="30000" dirty="0" err="1">
                <a:latin typeface="Symbol" pitchFamily="18" charset="2"/>
              </a:rPr>
              <a:t>+</a:t>
            </a:r>
            <a:r>
              <a:rPr lang="en-US" altLang="ja-JP" dirty="0" err="1"/>
              <a:t>e</a:t>
            </a:r>
            <a:r>
              <a:rPr lang="en-US" altLang="ja-JP" baseline="30000" dirty="0">
                <a:latin typeface="Symbol" pitchFamily="18" charset="2"/>
              </a:rPr>
              <a:t>-</a:t>
            </a:r>
            <a:r>
              <a:rPr lang="en-US" altLang="ja-JP" dirty="0"/>
              <a:t> pair production</a:t>
            </a:r>
          </a:p>
          <a:p>
            <a:pPr lvl="1"/>
            <a:r>
              <a:rPr lang="en-US" altLang="ja-JP" dirty="0"/>
              <a:t>no sense to consider </a:t>
            </a:r>
            <a:r>
              <a:rPr lang="en-US" altLang="ja-JP" i="1" dirty="0"/>
              <a:t>E</a:t>
            </a:r>
            <a:r>
              <a:rPr lang="en-US" altLang="ja-JP" dirty="0"/>
              <a:t> &gt; </a:t>
            </a:r>
            <a:r>
              <a:rPr lang="en-US" altLang="ja-JP" i="1" dirty="0" err="1"/>
              <a:t>E</a:t>
            </a:r>
            <a:r>
              <a:rPr lang="en-US" altLang="ja-JP" baseline="-25000" dirty="0" err="1"/>
              <a:t>c</a:t>
            </a:r>
            <a:endParaRPr lang="en-US" altLang="ja-JP" baseline="-25000" dirty="0"/>
          </a:p>
          <a:p>
            <a:r>
              <a:rPr lang="en-US" altLang="ja-JP" dirty="0"/>
              <a:t>n</a:t>
            </a:r>
            <a:r>
              <a:rPr kumimoji="1" lang="en-US" altLang="ja-JP" dirty="0"/>
              <a:t>on-linear QED effects in case of magnetic field</a:t>
            </a:r>
          </a:p>
          <a:p>
            <a:pPr lvl="1"/>
            <a:r>
              <a:rPr lang="en-US" altLang="ja-JP" i="1" dirty="0"/>
              <a:t>e.g.</a:t>
            </a:r>
            <a:r>
              <a:rPr lang="en-US" altLang="ja-JP" dirty="0"/>
              <a:t> </a:t>
            </a:r>
            <a:r>
              <a:rPr lang="en-US" altLang="ja-JP" dirty="0">
                <a:latin typeface="Symbol" pitchFamily="18" charset="2"/>
              </a:rPr>
              <a:t>g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</a:t>
            </a:r>
            <a:r>
              <a:rPr lang="en-US" altLang="ja-JP" dirty="0">
                <a:latin typeface="Symbol" pitchFamily="18" charset="2"/>
              </a:rPr>
              <a:t>g g</a:t>
            </a:r>
            <a:r>
              <a:rPr lang="en-US" altLang="ja-JP" dirty="0"/>
              <a:t>, </a:t>
            </a:r>
            <a:r>
              <a:rPr lang="en-US" altLang="ja-JP" dirty="0">
                <a:latin typeface="Symbol" pitchFamily="18" charset="2"/>
              </a:rPr>
              <a:t>g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e</a:t>
            </a:r>
            <a:r>
              <a:rPr lang="en-US" altLang="ja-JP" baseline="30000" dirty="0">
                <a:latin typeface="Symbol" pitchFamily="18" charset="2"/>
              </a:rPr>
              <a:t>+</a:t>
            </a:r>
            <a:r>
              <a:rPr lang="en-US" altLang="ja-JP" dirty="0"/>
              <a:t>e</a:t>
            </a:r>
            <a:r>
              <a:rPr lang="en-US" altLang="ja-JP" baseline="30000" dirty="0">
                <a:latin typeface="Symbol" pitchFamily="18" charset="2"/>
              </a:rPr>
              <a:t>-</a:t>
            </a:r>
            <a:r>
              <a:rPr lang="en-US" altLang="ja-JP" dirty="0"/>
              <a:t>, birefringence, …</a:t>
            </a:r>
            <a:endParaRPr lang="en-US" altLang="ja-JP" baseline="30000" dirty="0">
              <a:latin typeface="Symbol" pitchFamily="18" charset="2"/>
            </a:endParaRPr>
          </a:p>
          <a:p>
            <a:pPr lvl="1"/>
            <a:endParaRPr lang="en-US" altLang="ja-JP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Critical Magnetic Field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6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325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/>
              <a:t>if strong parity violation </a:t>
            </a:r>
            <a:r>
              <a:rPr kumimoji="1" lang="en-US" altLang="ja-JP" i="1" u="sng" dirty="0"/>
              <a:t>and</a:t>
            </a:r>
            <a:r>
              <a:rPr kumimoji="1" lang="en-US" altLang="ja-JP" dirty="0"/>
              <a:t> magnetic field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r>
              <a:rPr kumimoji="1" lang="en-US" altLang="ja-JP" dirty="0"/>
              <a:t>charge separation, observed at RHIC and LHC</a:t>
            </a:r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Chiral Magnetic Effects</a:t>
            </a:r>
            <a:endParaRPr kumimoji="1" lang="ja-JP" altLang="en-US" dirty="0"/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629289"/>
            <a:ext cx="3213547" cy="2016224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4572000" y="1628800"/>
            <a:ext cx="2877084" cy="1872701"/>
            <a:chOff x="137" y="453"/>
            <a:chExt cx="2353" cy="1524"/>
          </a:xfrm>
        </p:grpSpPr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 rot="10800000">
              <a:off x="1897" y="512"/>
              <a:ext cx="259" cy="207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2900" y="0"/>
                  </a:moveTo>
                  <a:lnTo>
                    <a:pt x="5310" y="13161"/>
                  </a:lnTo>
                  <a:lnTo>
                    <a:pt x="0" y="13161"/>
                  </a:lnTo>
                  <a:lnTo>
                    <a:pt x="5040" y="21600"/>
                  </a:lnTo>
                  <a:lnTo>
                    <a:pt x="18930" y="13161"/>
                  </a:lnTo>
                  <a:lnTo>
                    <a:pt x="13950" y="13266"/>
                  </a:lnTo>
                  <a:lnTo>
                    <a:pt x="21600" y="0"/>
                  </a:lnTo>
                  <a:lnTo>
                    <a:pt x="12900" y="0"/>
                  </a:lnTo>
                  <a:close/>
                  <a:moveTo>
                    <a:pt x="12900" y="0"/>
                  </a:moveTo>
                </a:path>
              </a:pathLst>
            </a:cu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H="1">
              <a:off x="554" y="711"/>
              <a:ext cx="469" cy="615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H="1">
              <a:off x="773" y="711"/>
              <a:ext cx="460" cy="606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922" y="839"/>
              <a:ext cx="1475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886" y="1488"/>
              <a:ext cx="1037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>
              <a:off x="146" y="707"/>
              <a:ext cx="2344" cy="1199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8014" y="0"/>
                  </a:moveTo>
                  <a:lnTo>
                    <a:pt x="0" y="21600"/>
                  </a:lnTo>
                  <a:lnTo>
                    <a:pt x="13586" y="21600"/>
                  </a:lnTo>
                  <a:lnTo>
                    <a:pt x="21600" y="0"/>
                  </a:lnTo>
                  <a:close/>
                  <a:moveTo>
                    <a:pt x="8014" y="0"/>
                  </a:moveTo>
                </a:path>
              </a:pathLst>
            </a:custGeom>
            <a:noFill/>
            <a:ln w="2556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>
              <a:off x="137" y="1649"/>
              <a:ext cx="206" cy="260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>
              <a:off x="879" y="711"/>
              <a:ext cx="564" cy="749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 flipH="1">
              <a:off x="866" y="1391"/>
              <a:ext cx="181" cy="476"/>
            </a:xfrm>
            <a:custGeom>
              <a:avLst/>
              <a:gdLst>
                <a:gd name="T0" fmla="*/ 0 w 21361"/>
                <a:gd name="T1" fmla="*/ 0 h 21401"/>
                <a:gd name="T2" fmla="*/ 21361 w 21361"/>
                <a:gd name="T3" fmla="*/ 21401 h 21401"/>
              </a:gdLst>
              <a:ahLst/>
              <a:cxnLst/>
              <a:rect l="T0" t="T1" r="T2" b="T3"/>
              <a:pathLst>
                <a:path w="21361" h="21401">
                  <a:moveTo>
                    <a:pt x="7120" y="19313"/>
                  </a:moveTo>
                  <a:cubicBezTo>
                    <a:pt x="5406" y="18346"/>
                    <a:pt x="3177" y="17047"/>
                    <a:pt x="1977" y="15567"/>
                  </a:cubicBezTo>
                  <a:cubicBezTo>
                    <a:pt x="777" y="14087"/>
                    <a:pt x="-80" y="12063"/>
                    <a:pt x="6" y="10492"/>
                  </a:cubicBezTo>
                  <a:cubicBezTo>
                    <a:pt x="91" y="8921"/>
                    <a:pt x="1120" y="7471"/>
                    <a:pt x="2491" y="6081"/>
                  </a:cubicBezTo>
                  <a:cubicBezTo>
                    <a:pt x="3863" y="4691"/>
                    <a:pt x="6520" y="3090"/>
                    <a:pt x="8491" y="2093"/>
                  </a:cubicBezTo>
                  <a:cubicBezTo>
                    <a:pt x="10463" y="1096"/>
                    <a:pt x="13891" y="-112"/>
                    <a:pt x="14149" y="9"/>
                  </a:cubicBezTo>
                  <a:cubicBezTo>
                    <a:pt x="16891" y="1610"/>
                    <a:pt x="18091" y="3513"/>
                    <a:pt x="19206" y="5054"/>
                  </a:cubicBezTo>
                  <a:cubicBezTo>
                    <a:pt x="20406" y="6715"/>
                    <a:pt x="21006" y="8347"/>
                    <a:pt x="21263" y="10069"/>
                  </a:cubicBezTo>
                  <a:cubicBezTo>
                    <a:pt x="21520" y="11791"/>
                    <a:pt x="21263" y="13905"/>
                    <a:pt x="20577" y="15416"/>
                  </a:cubicBezTo>
                  <a:cubicBezTo>
                    <a:pt x="19891" y="16926"/>
                    <a:pt x="18434" y="18105"/>
                    <a:pt x="16977" y="19101"/>
                  </a:cubicBezTo>
                  <a:cubicBezTo>
                    <a:pt x="15520" y="20098"/>
                    <a:pt x="12091" y="21488"/>
                    <a:pt x="12091" y="21397"/>
                  </a:cubicBezTo>
                  <a:cubicBezTo>
                    <a:pt x="12091" y="21367"/>
                    <a:pt x="8834" y="20280"/>
                    <a:pt x="7120" y="19313"/>
                  </a:cubicBezTo>
                  <a:close/>
                  <a:moveTo>
                    <a:pt x="7120" y="19313"/>
                  </a:moveTo>
                </a:path>
              </a:pathLst>
            </a:custGeom>
            <a:solidFill>
              <a:srgbClr val="FFFFFF"/>
            </a:solidFill>
            <a:ln w="3816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>
              <a:off x="758" y="1350"/>
              <a:ext cx="419" cy="55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0" name="Group 14"/>
            <p:cNvGrpSpPr>
              <a:grpSpLocks/>
            </p:cNvGrpSpPr>
            <p:nvPr/>
          </p:nvGrpSpPr>
          <p:grpSpPr bwMode="auto">
            <a:xfrm>
              <a:off x="1489" y="598"/>
              <a:ext cx="737" cy="662"/>
              <a:chOff x="1489" y="598"/>
              <a:chExt cx="737" cy="662"/>
            </a:xfrm>
          </p:grpSpPr>
          <p:grpSp>
            <p:nvGrpSpPr>
              <p:cNvPr id="90" name="Group 15"/>
              <p:cNvGrpSpPr>
                <a:grpSpLocks/>
              </p:cNvGrpSpPr>
              <p:nvPr/>
            </p:nvGrpSpPr>
            <p:grpSpPr bwMode="auto">
              <a:xfrm>
                <a:off x="1489" y="598"/>
                <a:ext cx="737" cy="662"/>
                <a:chOff x="1489" y="598"/>
                <a:chExt cx="737" cy="662"/>
              </a:xfrm>
            </p:grpSpPr>
            <p:sp>
              <p:nvSpPr>
                <p:cNvPr id="92" name="Oval 16"/>
                <p:cNvSpPr>
                  <a:spLocks noChangeArrowheads="1"/>
                </p:cNvSpPr>
                <p:nvPr/>
              </p:nvSpPr>
              <p:spPr bwMode="auto">
                <a:xfrm>
                  <a:off x="1503" y="599"/>
                  <a:ext cx="705" cy="6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333399"/>
                    </a:gs>
                  </a:gsLst>
                  <a:lin ang="0" scaled="1"/>
                </a:gradFill>
                <a:ln w="126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3" name="Oval 17"/>
                <p:cNvSpPr>
                  <a:spLocks noChangeArrowheads="1"/>
                </p:cNvSpPr>
                <p:nvPr/>
              </p:nvSpPr>
              <p:spPr bwMode="auto">
                <a:xfrm>
                  <a:off x="1503" y="598"/>
                  <a:ext cx="705" cy="654"/>
                </a:xfrm>
                <a:prstGeom prst="ellipse">
                  <a:avLst/>
                </a:prstGeom>
                <a:noFill/>
                <a:ln w="255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4" name="AutoShape 18"/>
                <p:cNvSpPr>
                  <a:spLocks noChangeArrowheads="1"/>
                </p:cNvSpPr>
                <p:nvPr/>
              </p:nvSpPr>
              <p:spPr bwMode="auto">
                <a:xfrm>
                  <a:off x="1489" y="869"/>
                  <a:ext cx="738" cy="391"/>
                </a:xfrm>
                <a:custGeom>
                  <a:avLst/>
                  <a:gdLst>
                    <a:gd name="T0" fmla="*/ 0 w 21580"/>
                    <a:gd name="T1" fmla="*/ 0 h 21198"/>
                    <a:gd name="T2" fmla="*/ 21580 w 21580"/>
                    <a:gd name="T3" fmla="*/ 21198 h 21198"/>
                  </a:gdLst>
                  <a:ahLst/>
                  <a:cxnLst/>
                  <a:rect l="T0" t="T1" r="T2" b="T3"/>
                  <a:pathLst>
                    <a:path w="21580" h="21198">
                      <a:moveTo>
                        <a:pt x="885" y="4138"/>
                      </a:moveTo>
                      <a:cubicBezTo>
                        <a:pt x="1264" y="4606"/>
                        <a:pt x="1748" y="5470"/>
                        <a:pt x="2506" y="6226"/>
                      </a:cubicBezTo>
                      <a:cubicBezTo>
                        <a:pt x="3264" y="6982"/>
                        <a:pt x="4401" y="8098"/>
                        <a:pt x="5496" y="8710"/>
                      </a:cubicBezTo>
                      <a:cubicBezTo>
                        <a:pt x="6591" y="9322"/>
                        <a:pt x="7769" y="9754"/>
                        <a:pt x="9075" y="9790"/>
                      </a:cubicBezTo>
                      <a:cubicBezTo>
                        <a:pt x="10380" y="9826"/>
                        <a:pt x="12043" y="9502"/>
                        <a:pt x="13327" y="9034"/>
                      </a:cubicBezTo>
                      <a:cubicBezTo>
                        <a:pt x="14612" y="8566"/>
                        <a:pt x="15748" y="7954"/>
                        <a:pt x="16801" y="6946"/>
                      </a:cubicBezTo>
                      <a:cubicBezTo>
                        <a:pt x="17854" y="5938"/>
                        <a:pt x="18906" y="4102"/>
                        <a:pt x="19706" y="2950"/>
                      </a:cubicBezTo>
                      <a:cubicBezTo>
                        <a:pt x="20506" y="1798"/>
                        <a:pt x="21285" y="-290"/>
                        <a:pt x="21580" y="34"/>
                      </a:cubicBezTo>
                      <a:cubicBezTo>
                        <a:pt x="21475" y="178"/>
                        <a:pt x="21559" y="3346"/>
                        <a:pt x="21433" y="4894"/>
                      </a:cubicBezTo>
                      <a:cubicBezTo>
                        <a:pt x="21306" y="6442"/>
                        <a:pt x="21180" y="7882"/>
                        <a:pt x="20864" y="9322"/>
                      </a:cubicBezTo>
                      <a:cubicBezTo>
                        <a:pt x="20569" y="10762"/>
                        <a:pt x="20022" y="12346"/>
                        <a:pt x="19538" y="13534"/>
                      </a:cubicBezTo>
                      <a:cubicBezTo>
                        <a:pt x="19075" y="14722"/>
                        <a:pt x="18633" y="15550"/>
                        <a:pt x="18022" y="16522"/>
                      </a:cubicBezTo>
                      <a:cubicBezTo>
                        <a:pt x="17391" y="17458"/>
                        <a:pt x="16612" y="18466"/>
                        <a:pt x="15748" y="19222"/>
                      </a:cubicBezTo>
                      <a:cubicBezTo>
                        <a:pt x="14885" y="19942"/>
                        <a:pt x="13854" y="20590"/>
                        <a:pt x="12822" y="20878"/>
                      </a:cubicBezTo>
                      <a:cubicBezTo>
                        <a:pt x="11791" y="21166"/>
                        <a:pt x="10612" y="21310"/>
                        <a:pt x="9559" y="21094"/>
                      </a:cubicBezTo>
                      <a:cubicBezTo>
                        <a:pt x="8485" y="20878"/>
                        <a:pt x="7412" y="20302"/>
                        <a:pt x="6506" y="19618"/>
                      </a:cubicBezTo>
                      <a:cubicBezTo>
                        <a:pt x="5601" y="18898"/>
                        <a:pt x="4801" y="18070"/>
                        <a:pt x="4043" y="16954"/>
                      </a:cubicBezTo>
                      <a:cubicBezTo>
                        <a:pt x="3285" y="15838"/>
                        <a:pt x="2527" y="14398"/>
                        <a:pt x="1980" y="12958"/>
                      </a:cubicBezTo>
                      <a:cubicBezTo>
                        <a:pt x="1433" y="11518"/>
                        <a:pt x="1075" y="10006"/>
                        <a:pt x="738" y="8242"/>
                      </a:cubicBezTo>
                      <a:cubicBezTo>
                        <a:pt x="401" y="6478"/>
                        <a:pt x="-20" y="3022"/>
                        <a:pt x="1" y="2338"/>
                      </a:cubicBezTo>
                      <a:lnTo>
                        <a:pt x="885" y="4138"/>
                      </a:lnTo>
                      <a:close/>
                      <a:moveTo>
                        <a:pt x="885" y="4138"/>
                      </a:moveTo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5" name="AutoShape 19"/>
                <p:cNvSpPr>
                  <a:spLocks noChangeArrowheads="1"/>
                </p:cNvSpPr>
                <p:nvPr/>
              </p:nvSpPr>
              <p:spPr bwMode="auto">
                <a:xfrm>
                  <a:off x="1503" y="879"/>
                  <a:ext cx="704" cy="171"/>
                </a:xfrm>
                <a:custGeom>
                  <a:avLst/>
                  <a:gdLst>
                    <a:gd name="T0" fmla="*/ 0 w 21600"/>
                    <a:gd name="T1" fmla="*/ 0 h 21530"/>
                    <a:gd name="T2" fmla="*/ 21600 w 21600"/>
                    <a:gd name="T3" fmla="*/ 21530 h 21530"/>
                  </a:gdLst>
                  <a:ahLst/>
                  <a:cxnLst/>
                  <a:rect l="T0" t="T1" r="T2" b="T3"/>
                  <a:pathLst>
                    <a:path w="21600" h="21530">
                      <a:moveTo>
                        <a:pt x="0" y="6556"/>
                      </a:moveTo>
                      <a:cubicBezTo>
                        <a:pt x="375" y="7732"/>
                        <a:pt x="1258" y="11262"/>
                        <a:pt x="2228" y="13447"/>
                      </a:cubicBezTo>
                      <a:cubicBezTo>
                        <a:pt x="3199" y="15633"/>
                        <a:pt x="4699" y="18154"/>
                        <a:pt x="5803" y="19499"/>
                      </a:cubicBezTo>
                      <a:cubicBezTo>
                        <a:pt x="6906" y="20844"/>
                        <a:pt x="7656" y="21432"/>
                        <a:pt x="8914" y="21516"/>
                      </a:cubicBezTo>
                      <a:cubicBezTo>
                        <a:pt x="10171" y="21600"/>
                        <a:pt x="11958" y="21348"/>
                        <a:pt x="13415" y="20003"/>
                      </a:cubicBezTo>
                      <a:cubicBezTo>
                        <a:pt x="14871" y="18658"/>
                        <a:pt x="16283" y="16809"/>
                        <a:pt x="17651" y="13447"/>
                      </a:cubicBezTo>
                      <a:cubicBezTo>
                        <a:pt x="19019" y="10086"/>
                        <a:pt x="20784" y="2774"/>
                        <a:pt x="21600" y="0"/>
                      </a:cubicBezTo>
                    </a:path>
                  </a:pathLst>
                </a:custGeom>
                <a:noFill/>
                <a:ln w="126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91" name="AutoShape 20"/>
              <p:cNvSpPr>
                <a:spLocks noChangeArrowheads="1"/>
              </p:cNvSpPr>
              <p:nvPr/>
            </p:nvSpPr>
            <p:spPr bwMode="auto">
              <a:xfrm>
                <a:off x="1501" y="693"/>
                <a:ext cx="181" cy="475"/>
              </a:xfrm>
              <a:custGeom>
                <a:avLst/>
                <a:gdLst>
                  <a:gd name="T0" fmla="*/ 0 w 21361"/>
                  <a:gd name="T1" fmla="*/ 0 h 21401"/>
                  <a:gd name="T2" fmla="*/ 21361 w 21361"/>
                  <a:gd name="T3" fmla="*/ 21401 h 21401"/>
                </a:gdLst>
                <a:ahLst/>
                <a:cxnLst/>
                <a:rect l="T0" t="T1" r="T2" b="T3"/>
                <a:pathLst>
                  <a:path w="21361" h="21401">
                    <a:moveTo>
                      <a:pt x="7120" y="19313"/>
                    </a:moveTo>
                    <a:cubicBezTo>
                      <a:pt x="5406" y="18346"/>
                      <a:pt x="3177" y="17047"/>
                      <a:pt x="1977" y="15567"/>
                    </a:cubicBezTo>
                    <a:cubicBezTo>
                      <a:pt x="777" y="14087"/>
                      <a:pt x="-80" y="12063"/>
                      <a:pt x="6" y="10492"/>
                    </a:cubicBezTo>
                    <a:cubicBezTo>
                      <a:pt x="91" y="8921"/>
                      <a:pt x="1120" y="7471"/>
                      <a:pt x="2491" y="6081"/>
                    </a:cubicBezTo>
                    <a:cubicBezTo>
                      <a:pt x="3863" y="4691"/>
                      <a:pt x="6520" y="3090"/>
                      <a:pt x="8491" y="2093"/>
                    </a:cubicBezTo>
                    <a:cubicBezTo>
                      <a:pt x="10463" y="1096"/>
                      <a:pt x="13891" y="-112"/>
                      <a:pt x="14149" y="9"/>
                    </a:cubicBezTo>
                    <a:cubicBezTo>
                      <a:pt x="16891" y="1610"/>
                      <a:pt x="18091" y="3513"/>
                      <a:pt x="19206" y="5054"/>
                    </a:cubicBezTo>
                    <a:cubicBezTo>
                      <a:pt x="20406" y="6715"/>
                      <a:pt x="21006" y="8347"/>
                      <a:pt x="21263" y="10069"/>
                    </a:cubicBezTo>
                    <a:cubicBezTo>
                      <a:pt x="21520" y="11791"/>
                      <a:pt x="21263" y="13905"/>
                      <a:pt x="20577" y="15416"/>
                    </a:cubicBezTo>
                    <a:cubicBezTo>
                      <a:pt x="19891" y="16926"/>
                      <a:pt x="18434" y="18105"/>
                      <a:pt x="16977" y="19101"/>
                    </a:cubicBezTo>
                    <a:cubicBezTo>
                      <a:pt x="15520" y="20098"/>
                      <a:pt x="12091" y="21488"/>
                      <a:pt x="12091" y="21397"/>
                    </a:cubicBezTo>
                    <a:cubicBezTo>
                      <a:pt x="12091" y="21367"/>
                      <a:pt x="8834" y="20280"/>
                      <a:pt x="7120" y="19313"/>
                    </a:cubicBezTo>
                    <a:close/>
                    <a:moveTo>
                      <a:pt x="7120" y="19313"/>
                    </a:moveTo>
                  </a:path>
                </a:pathLst>
              </a:custGeom>
              <a:solidFill>
                <a:srgbClr val="FFFFFF"/>
              </a:solidFill>
              <a:ln w="6336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027" y="708"/>
              <a:ext cx="605" cy="1"/>
            </a:xfrm>
            <a:prstGeom prst="line">
              <a:avLst/>
            </a:prstGeom>
            <a:noFill/>
            <a:ln w="2556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1248" y="840"/>
              <a:ext cx="437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825" y="968"/>
              <a:ext cx="863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H="1">
              <a:off x="1443" y="919"/>
              <a:ext cx="253" cy="32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720" y="1125"/>
              <a:ext cx="1477" cy="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H="1">
              <a:off x="760" y="708"/>
              <a:ext cx="882" cy="1195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635" y="1226"/>
              <a:ext cx="1479" cy="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8" name="Group 28"/>
            <p:cNvGrpSpPr>
              <a:grpSpLocks/>
            </p:cNvGrpSpPr>
            <p:nvPr/>
          </p:nvGrpSpPr>
          <p:grpSpPr bwMode="auto">
            <a:xfrm>
              <a:off x="1101" y="972"/>
              <a:ext cx="349" cy="656"/>
              <a:chOff x="1101" y="972"/>
              <a:chExt cx="349" cy="656"/>
            </a:xfrm>
          </p:grpSpPr>
          <p:sp>
            <p:nvSpPr>
              <p:cNvPr id="86" name="Oval 29"/>
              <p:cNvSpPr>
                <a:spLocks noChangeArrowheads="1"/>
              </p:cNvSpPr>
              <p:nvPr/>
            </p:nvSpPr>
            <p:spPr bwMode="auto">
              <a:xfrm>
                <a:off x="1101" y="973"/>
                <a:ext cx="350" cy="657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lin ang="0" scaled="1"/>
              </a:gra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7" name="AutoShape 30"/>
              <p:cNvSpPr>
                <a:spLocks noChangeArrowheads="1"/>
              </p:cNvSpPr>
              <p:nvPr/>
            </p:nvSpPr>
            <p:spPr bwMode="auto">
              <a:xfrm>
                <a:off x="1101" y="1291"/>
                <a:ext cx="350" cy="337"/>
              </a:xfrm>
              <a:custGeom>
                <a:avLst/>
                <a:gdLst>
                  <a:gd name="T0" fmla="*/ 0 w 21530"/>
                  <a:gd name="T1" fmla="*/ 0 h 21245"/>
                  <a:gd name="T2" fmla="*/ 21530 w 21530"/>
                  <a:gd name="T3" fmla="*/ 21245 h 21245"/>
                </a:gdLst>
                <a:ahLst/>
                <a:cxnLst/>
                <a:rect l="T0" t="T1" r="T2" b="T3"/>
                <a:pathLst>
                  <a:path w="21530" h="21245">
                    <a:moveTo>
                      <a:pt x="574" y="1704"/>
                    </a:moveTo>
                    <a:cubicBezTo>
                      <a:pt x="1060" y="2082"/>
                      <a:pt x="2076" y="2795"/>
                      <a:pt x="2871" y="3172"/>
                    </a:cubicBezTo>
                    <a:cubicBezTo>
                      <a:pt x="3666" y="3550"/>
                      <a:pt x="4550" y="3634"/>
                      <a:pt x="5345" y="3843"/>
                    </a:cubicBezTo>
                    <a:cubicBezTo>
                      <a:pt x="6140" y="4053"/>
                      <a:pt x="6891" y="4347"/>
                      <a:pt x="7774" y="4472"/>
                    </a:cubicBezTo>
                    <a:cubicBezTo>
                      <a:pt x="8658" y="4598"/>
                      <a:pt x="9629" y="4598"/>
                      <a:pt x="10645" y="4556"/>
                    </a:cubicBezTo>
                    <a:cubicBezTo>
                      <a:pt x="11661" y="4514"/>
                      <a:pt x="12766" y="4347"/>
                      <a:pt x="13826" y="4095"/>
                    </a:cubicBezTo>
                    <a:cubicBezTo>
                      <a:pt x="14886" y="3843"/>
                      <a:pt x="15990" y="3550"/>
                      <a:pt x="17006" y="3046"/>
                    </a:cubicBezTo>
                    <a:cubicBezTo>
                      <a:pt x="18022" y="2543"/>
                      <a:pt x="19215" y="1495"/>
                      <a:pt x="19966" y="991"/>
                    </a:cubicBezTo>
                    <a:cubicBezTo>
                      <a:pt x="20717" y="488"/>
                      <a:pt x="21158" y="-225"/>
                      <a:pt x="21423" y="69"/>
                    </a:cubicBezTo>
                    <a:cubicBezTo>
                      <a:pt x="21335" y="236"/>
                      <a:pt x="21600" y="1453"/>
                      <a:pt x="21512" y="2711"/>
                    </a:cubicBezTo>
                    <a:cubicBezTo>
                      <a:pt x="21423" y="3969"/>
                      <a:pt x="21247" y="6108"/>
                      <a:pt x="20937" y="7744"/>
                    </a:cubicBezTo>
                    <a:cubicBezTo>
                      <a:pt x="20628" y="9380"/>
                      <a:pt x="20098" y="11183"/>
                      <a:pt x="19612" y="12525"/>
                    </a:cubicBezTo>
                    <a:cubicBezTo>
                      <a:pt x="19126" y="13867"/>
                      <a:pt x="18685" y="14832"/>
                      <a:pt x="18022" y="15923"/>
                    </a:cubicBezTo>
                    <a:cubicBezTo>
                      <a:pt x="17404" y="17013"/>
                      <a:pt x="16609" y="18145"/>
                      <a:pt x="15725" y="18984"/>
                    </a:cubicBezTo>
                    <a:cubicBezTo>
                      <a:pt x="14842" y="19823"/>
                      <a:pt x="13826" y="20536"/>
                      <a:pt x="12766" y="20872"/>
                    </a:cubicBezTo>
                    <a:cubicBezTo>
                      <a:pt x="11706" y="21207"/>
                      <a:pt x="10513" y="21375"/>
                      <a:pt x="9453" y="21123"/>
                    </a:cubicBezTo>
                    <a:cubicBezTo>
                      <a:pt x="8348" y="20872"/>
                      <a:pt x="7244" y="20243"/>
                      <a:pt x="6317" y="19446"/>
                    </a:cubicBezTo>
                    <a:cubicBezTo>
                      <a:pt x="5389" y="18649"/>
                      <a:pt x="4594" y="17684"/>
                      <a:pt x="3843" y="16426"/>
                    </a:cubicBezTo>
                    <a:cubicBezTo>
                      <a:pt x="3048" y="15168"/>
                      <a:pt x="2297" y="13532"/>
                      <a:pt x="1723" y="11896"/>
                    </a:cubicBezTo>
                    <a:cubicBezTo>
                      <a:pt x="1193" y="10260"/>
                      <a:pt x="751" y="8331"/>
                      <a:pt x="442" y="6528"/>
                    </a:cubicBezTo>
                    <a:cubicBezTo>
                      <a:pt x="177" y="4724"/>
                      <a:pt x="0" y="1746"/>
                      <a:pt x="0" y="949"/>
                    </a:cubicBezTo>
                    <a:lnTo>
                      <a:pt x="574" y="1704"/>
                    </a:lnTo>
                    <a:close/>
                    <a:moveTo>
                      <a:pt x="574" y="1704"/>
                    </a:move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8" name="AutoShape 31"/>
              <p:cNvSpPr>
                <a:spLocks noChangeArrowheads="1"/>
              </p:cNvSpPr>
              <p:nvPr/>
            </p:nvSpPr>
            <p:spPr bwMode="auto">
              <a:xfrm>
                <a:off x="1101" y="1288"/>
                <a:ext cx="348" cy="73"/>
              </a:xfrm>
              <a:custGeom>
                <a:avLst/>
                <a:gdLst>
                  <a:gd name="T0" fmla="*/ 0 w 21600"/>
                  <a:gd name="T1" fmla="*/ 0 h 21530"/>
                  <a:gd name="T2" fmla="*/ 21600 w 21600"/>
                  <a:gd name="T3" fmla="*/ 21530 h 21530"/>
                </a:gdLst>
                <a:ahLst/>
                <a:cxnLst/>
                <a:rect l="T0" t="T1" r="T2" b="T3"/>
                <a:pathLst>
                  <a:path w="21600" h="21530">
                    <a:moveTo>
                      <a:pt x="0" y="6556"/>
                    </a:moveTo>
                    <a:cubicBezTo>
                      <a:pt x="375" y="7732"/>
                      <a:pt x="1258" y="11262"/>
                      <a:pt x="2228" y="13447"/>
                    </a:cubicBezTo>
                    <a:cubicBezTo>
                      <a:pt x="3199" y="15633"/>
                      <a:pt x="4699" y="18154"/>
                      <a:pt x="5803" y="19499"/>
                    </a:cubicBezTo>
                    <a:cubicBezTo>
                      <a:pt x="6906" y="20844"/>
                      <a:pt x="7656" y="21432"/>
                      <a:pt x="8914" y="21516"/>
                    </a:cubicBezTo>
                    <a:cubicBezTo>
                      <a:pt x="10171" y="21600"/>
                      <a:pt x="11958" y="21348"/>
                      <a:pt x="13415" y="20003"/>
                    </a:cubicBezTo>
                    <a:cubicBezTo>
                      <a:pt x="14871" y="18658"/>
                      <a:pt x="16283" y="16809"/>
                      <a:pt x="17651" y="13447"/>
                    </a:cubicBezTo>
                    <a:cubicBezTo>
                      <a:pt x="19019" y="10086"/>
                      <a:pt x="20784" y="2774"/>
                      <a:pt x="21600" y="0"/>
                    </a:cubicBezTo>
                  </a:path>
                </a:pathLst>
              </a:cu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9" name="Oval 32"/>
              <p:cNvSpPr>
                <a:spLocks noChangeArrowheads="1"/>
              </p:cNvSpPr>
              <p:nvPr/>
            </p:nvSpPr>
            <p:spPr bwMode="auto">
              <a:xfrm>
                <a:off x="1101" y="972"/>
                <a:ext cx="350" cy="656"/>
              </a:xfrm>
              <a:prstGeom prst="ellips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9" name="Line 33"/>
            <p:cNvSpPr>
              <a:spLocks noChangeShapeType="1"/>
            </p:cNvSpPr>
            <p:nvPr/>
          </p:nvSpPr>
          <p:spPr bwMode="auto">
            <a:xfrm flipH="1">
              <a:off x="1395" y="1008"/>
              <a:ext cx="666" cy="895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Line 34"/>
            <p:cNvSpPr>
              <a:spLocks noChangeShapeType="1"/>
            </p:cNvSpPr>
            <p:nvPr/>
          </p:nvSpPr>
          <p:spPr bwMode="auto">
            <a:xfrm flipH="1">
              <a:off x="1185" y="1057"/>
              <a:ext cx="629" cy="84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Line 35"/>
            <p:cNvSpPr>
              <a:spLocks noChangeShapeType="1"/>
            </p:cNvSpPr>
            <p:nvPr/>
          </p:nvSpPr>
          <p:spPr bwMode="auto">
            <a:xfrm>
              <a:off x="1342" y="1355"/>
              <a:ext cx="678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 flipH="1">
              <a:off x="966" y="1340"/>
              <a:ext cx="431" cy="564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 flipH="1">
              <a:off x="1058" y="1350"/>
              <a:ext cx="119" cy="139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Line 38"/>
            <p:cNvSpPr>
              <a:spLocks noChangeShapeType="1"/>
            </p:cNvSpPr>
            <p:nvPr/>
          </p:nvSpPr>
          <p:spPr bwMode="auto">
            <a:xfrm>
              <a:off x="842" y="1355"/>
              <a:ext cx="346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35" name="Group 39"/>
            <p:cNvGrpSpPr>
              <a:grpSpLocks/>
            </p:cNvGrpSpPr>
            <p:nvPr/>
          </p:nvGrpSpPr>
          <p:grpSpPr bwMode="auto">
            <a:xfrm>
              <a:off x="326" y="1302"/>
              <a:ext cx="729" cy="665"/>
              <a:chOff x="326" y="1302"/>
              <a:chExt cx="729" cy="665"/>
            </a:xfrm>
          </p:grpSpPr>
          <p:sp>
            <p:nvSpPr>
              <p:cNvPr id="80" name="Oval 40"/>
              <p:cNvSpPr>
                <a:spLocks noChangeArrowheads="1"/>
              </p:cNvSpPr>
              <p:nvPr/>
            </p:nvSpPr>
            <p:spPr bwMode="auto">
              <a:xfrm>
                <a:off x="334" y="1302"/>
                <a:ext cx="708" cy="65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lin ang="0" scaled="1"/>
              </a:gra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1" name="Oval 41"/>
              <p:cNvSpPr>
                <a:spLocks noChangeArrowheads="1"/>
              </p:cNvSpPr>
              <p:nvPr/>
            </p:nvSpPr>
            <p:spPr bwMode="auto">
              <a:xfrm>
                <a:off x="334" y="1302"/>
                <a:ext cx="706" cy="655"/>
              </a:xfrm>
              <a:prstGeom prst="ellips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2" name="AutoShape 42"/>
              <p:cNvSpPr>
                <a:spLocks noChangeArrowheads="1"/>
              </p:cNvSpPr>
              <p:nvPr/>
            </p:nvSpPr>
            <p:spPr bwMode="auto">
              <a:xfrm>
                <a:off x="326" y="1578"/>
                <a:ext cx="730" cy="391"/>
              </a:xfrm>
              <a:custGeom>
                <a:avLst/>
                <a:gdLst>
                  <a:gd name="T0" fmla="*/ 0 w 21535"/>
                  <a:gd name="T1" fmla="*/ 0 h 21239"/>
                  <a:gd name="T2" fmla="*/ 21535 w 21535"/>
                  <a:gd name="T3" fmla="*/ 21239 h 21239"/>
                </a:gdLst>
                <a:ahLst/>
                <a:cxnLst/>
                <a:rect l="T0" t="T1" r="T2" b="T3"/>
                <a:pathLst>
                  <a:path w="21535" h="21239">
                    <a:moveTo>
                      <a:pt x="484" y="3789"/>
                    </a:moveTo>
                    <a:cubicBezTo>
                      <a:pt x="858" y="4321"/>
                      <a:pt x="1320" y="5234"/>
                      <a:pt x="2200" y="6071"/>
                    </a:cubicBezTo>
                    <a:cubicBezTo>
                      <a:pt x="3079" y="6907"/>
                      <a:pt x="4663" y="8200"/>
                      <a:pt x="5763" y="8809"/>
                    </a:cubicBezTo>
                    <a:cubicBezTo>
                      <a:pt x="6863" y="9417"/>
                      <a:pt x="7611" y="9683"/>
                      <a:pt x="8864" y="9721"/>
                    </a:cubicBezTo>
                    <a:cubicBezTo>
                      <a:pt x="10118" y="9759"/>
                      <a:pt x="12010" y="9531"/>
                      <a:pt x="13352" y="9037"/>
                    </a:cubicBezTo>
                    <a:cubicBezTo>
                      <a:pt x="14693" y="8543"/>
                      <a:pt x="15815" y="7744"/>
                      <a:pt x="16915" y="6717"/>
                    </a:cubicBezTo>
                    <a:cubicBezTo>
                      <a:pt x="18015" y="5690"/>
                      <a:pt x="19180" y="3979"/>
                      <a:pt x="19950" y="2876"/>
                    </a:cubicBezTo>
                    <a:cubicBezTo>
                      <a:pt x="20720" y="1773"/>
                      <a:pt x="21248" y="-242"/>
                      <a:pt x="21512" y="24"/>
                    </a:cubicBezTo>
                    <a:cubicBezTo>
                      <a:pt x="21402" y="176"/>
                      <a:pt x="21600" y="2952"/>
                      <a:pt x="21512" y="4435"/>
                    </a:cubicBezTo>
                    <a:cubicBezTo>
                      <a:pt x="21424" y="5919"/>
                      <a:pt x="21248" y="7516"/>
                      <a:pt x="20940" y="8999"/>
                    </a:cubicBezTo>
                    <a:cubicBezTo>
                      <a:pt x="20632" y="10482"/>
                      <a:pt x="20082" y="12117"/>
                      <a:pt x="19598" y="13334"/>
                    </a:cubicBezTo>
                    <a:cubicBezTo>
                      <a:pt x="19114" y="14551"/>
                      <a:pt x="18675" y="15426"/>
                      <a:pt x="18037" y="16414"/>
                    </a:cubicBezTo>
                    <a:cubicBezTo>
                      <a:pt x="17399" y="17403"/>
                      <a:pt x="16607" y="18430"/>
                      <a:pt x="15727" y="19190"/>
                    </a:cubicBezTo>
                    <a:cubicBezTo>
                      <a:pt x="14847" y="19951"/>
                      <a:pt x="13813" y="20597"/>
                      <a:pt x="12758" y="20902"/>
                    </a:cubicBezTo>
                    <a:cubicBezTo>
                      <a:pt x="11702" y="21206"/>
                      <a:pt x="10514" y="21358"/>
                      <a:pt x="9436" y="21130"/>
                    </a:cubicBezTo>
                    <a:cubicBezTo>
                      <a:pt x="8358" y="20902"/>
                      <a:pt x="7259" y="20331"/>
                      <a:pt x="6335" y="19609"/>
                    </a:cubicBezTo>
                    <a:cubicBezTo>
                      <a:pt x="5411" y="18886"/>
                      <a:pt x="4597" y="18012"/>
                      <a:pt x="3827" y="16871"/>
                    </a:cubicBezTo>
                    <a:cubicBezTo>
                      <a:pt x="3057" y="15730"/>
                      <a:pt x="2288" y="14247"/>
                      <a:pt x="1738" y="12764"/>
                    </a:cubicBezTo>
                    <a:cubicBezTo>
                      <a:pt x="1188" y="11281"/>
                      <a:pt x="748" y="9531"/>
                      <a:pt x="462" y="7896"/>
                    </a:cubicBezTo>
                    <a:cubicBezTo>
                      <a:pt x="176" y="6261"/>
                      <a:pt x="0" y="3523"/>
                      <a:pt x="0" y="2838"/>
                    </a:cubicBezTo>
                    <a:lnTo>
                      <a:pt x="484" y="3789"/>
                    </a:lnTo>
                    <a:close/>
                    <a:moveTo>
                      <a:pt x="484" y="3789"/>
                    </a:move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3" name="AutoShape 43"/>
              <p:cNvSpPr>
                <a:spLocks noChangeArrowheads="1"/>
              </p:cNvSpPr>
              <p:nvPr/>
            </p:nvSpPr>
            <p:spPr bwMode="auto">
              <a:xfrm flipH="1">
                <a:off x="864" y="1384"/>
                <a:ext cx="181" cy="471"/>
              </a:xfrm>
              <a:custGeom>
                <a:avLst/>
                <a:gdLst>
                  <a:gd name="T0" fmla="*/ 0 w 21361"/>
                  <a:gd name="T1" fmla="*/ 0 h 21401"/>
                  <a:gd name="T2" fmla="*/ 21361 w 21361"/>
                  <a:gd name="T3" fmla="*/ 21401 h 21401"/>
                </a:gdLst>
                <a:ahLst/>
                <a:cxnLst/>
                <a:rect l="T0" t="T1" r="T2" b="T3"/>
                <a:pathLst>
                  <a:path w="21361" h="21401">
                    <a:moveTo>
                      <a:pt x="7120" y="19313"/>
                    </a:moveTo>
                    <a:cubicBezTo>
                      <a:pt x="5406" y="18346"/>
                      <a:pt x="3177" y="17047"/>
                      <a:pt x="1977" y="15567"/>
                    </a:cubicBezTo>
                    <a:cubicBezTo>
                      <a:pt x="777" y="14087"/>
                      <a:pt x="-80" y="12063"/>
                      <a:pt x="6" y="10492"/>
                    </a:cubicBezTo>
                    <a:cubicBezTo>
                      <a:pt x="91" y="8921"/>
                      <a:pt x="1120" y="7471"/>
                      <a:pt x="2491" y="6081"/>
                    </a:cubicBezTo>
                    <a:cubicBezTo>
                      <a:pt x="3863" y="4691"/>
                      <a:pt x="6520" y="3090"/>
                      <a:pt x="8491" y="2093"/>
                    </a:cubicBezTo>
                    <a:cubicBezTo>
                      <a:pt x="10463" y="1096"/>
                      <a:pt x="13891" y="-112"/>
                      <a:pt x="14149" y="9"/>
                    </a:cubicBezTo>
                    <a:cubicBezTo>
                      <a:pt x="16891" y="1610"/>
                      <a:pt x="18091" y="3513"/>
                      <a:pt x="19206" y="5054"/>
                    </a:cubicBezTo>
                    <a:cubicBezTo>
                      <a:pt x="20406" y="6715"/>
                      <a:pt x="21006" y="8347"/>
                      <a:pt x="21263" y="10069"/>
                    </a:cubicBezTo>
                    <a:cubicBezTo>
                      <a:pt x="21520" y="11791"/>
                      <a:pt x="21263" y="13905"/>
                      <a:pt x="20577" y="15416"/>
                    </a:cubicBezTo>
                    <a:cubicBezTo>
                      <a:pt x="19891" y="16926"/>
                      <a:pt x="18434" y="18105"/>
                      <a:pt x="16977" y="19101"/>
                    </a:cubicBezTo>
                    <a:cubicBezTo>
                      <a:pt x="15520" y="20098"/>
                      <a:pt x="12091" y="21488"/>
                      <a:pt x="12091" y="21397"/>
                    </a:cubicBezTo>
                    <a:cubicBezTo>
                      <a:pt x="12091" y="21367"/>
                      <a:pt x="8834" y="20280"/>
                      <a:pt x="7120" y="19313"/>
                    </a:cubicBezTo>
                    <a:close/>
                    <a:moveTo>
                      <a:pt x="7120" y="19313"/>
                    </a:moveTo>
                  </a:path>
                </a:pathLst>
              </a:custGeom>
              <a:solidFill>
                <a:srgbClr val="FFFFFF"/>
              </a:solidFill>
              <a:ln w="3816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4" name="AutoShape 44"/>
              <p:cNvSpPr>
                <a:spLocks noChangeArrowheads="1"/>
              </p:cNvSpPr>
              <p:nvPr/>
            </p:nvSpPr>
            <p:spPr bwMode="auto">
              <a:xfrm>
                <a:off x="847" y="1382"/>
                <a:ext cx="82" cy="478"/>
              </a:xfrm>
              <a:custGeom>
                <a:avLst/>
                <a:gdLst>
                  <a:gd name="T0" fmla="*/ 0 w 21248"/>
                  <a:gd name="T1" fmla="*/ 0 h 21318"/>
                  <a:gd name="T2" fmla="*/ 21248 w 21248"/>
                  <a:gd name="T3" fmla="*/ 21318 h 21318"/>
                </a:gdLst>
                <a:ahLst/>
                <a:cxnLst/>
                <a:rect l="T0" t="T1" r="T2" b="T3"/>
                <a:pathLst>
                  <a:path w="21248" h="21318">
                    <a:moveTo>
                      <a:pt x="16701" y="18255"/>
                    </a:moveTo>
                    <a:cubicBezTo>
                      <a:pt x="15943" y="17395"/>
                      <a:pt x="15943" y="16801"/>
                      <a:pt x="15564" y="15852"/>
                    </a:cubicBezTo>
                    <a:cubicBezTo>
                      <a:pt x="15185" y="14903"/>
                      <a:pt x="14427" y="13686"/>
                      <a:pt x="14427" y="12470"/>
                    </a:cubicBezTo>
                    <a:cubicBezTo>
                      <a:pt x="14427" y="11253"/>
                      <a:pt x="14806" y="9888"/>
                      <a:pt x="14995" y="8464"/>
                    </a:cubicBezTo>
                    <a:cubicBezTo>
                      <a:pt x="15185" y="7040"/>
                      <a:pt x="15374" y="5319"/>
                      <a:pt x="15564" y="3925"/>
                    </a:cubicBezTo>
                    <a:cubicBezTo>
                      <a:pt x="15753" y="2530"/>
                      <a:pt x="17648" y="-170"/>
                      <a:pt x="15943" y="8"/>
                    </a:cubicBezTo>
                    <a:cubicBezTo>
                      <a:pt x="9880" y="1581"/>
                      <a:pt x="7227" y="3450"/>
                      <a:pt x="4764" y="4963"/>
                    </a:cubicBezTo>
                    <a:cubicBezTo>
                      <a:pt x="2111" y="6595"/>
                      <a:pt x="785" y="8197"/>
                      <a:pt x="216" y="9888"/>
                    </a:cubicBezTo>
                    <a:cubicBezTo>
                      <a:pt x="-352" y="11579"/>
                      <a:pt x="216" y="13627"/>
                      <a:pt x="1732" y="15140"/>
                    </a:cubicBezTo>
                    <a:cubicBezTo>
                      <a:pt x="3248" y="16653"/>
                      <a:pt x="6280" y="17870"/>
                      <a:pt x="9501" y="18908"/>
                    </a:cubicBezTo>
                    <a:cubicBezTo>
                      <a:pt x="12722" y="19946"/>
                      <a:pt x="20111" y="21430"/>
                      <a:pt x="21248" y="21311"/>
                    </a:cubicBezTo>
                    <a:cubicBezTo>
                      <a:pt x="21248" y="21282"/>
                      <a:pt x="17648" y="18878"/>
                      <a:pt x="16701" y="18255"/>
                    </a:cubicBezTo>
                    <a:close/>
                    <a:moveTo>
                      <a:pt x="16701" y="18255"/>
                    </a:moveTo>
                  </a:path>
                </a:pathLst>
              </a:custGeom>
              <a:solidFill>
                <a:srgbClr val="0099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5" name="AutoShape 45"/>
              <p:cNvSpPr>
                <a:spLocks noChangeArrowheads="1"/>
              </p:cNvSpPr>
              <p:nvPr/>
            </p:nvSpPr>
            <p:spPr bwMode="auto">
              <a:xfrm>
                <a:off x="334" y="1638"/>
                <a:ext cx="571" cy="119"/>
              </a:xfrm>
              <a:custGeom>
                <a:avLst/>
                <a:gdLst>
                  <a:gd name="T0" fmla="*/ 0 w 21600"/>
                  <a:gd name="T1" fmla="*/ 0 h 21488"/>
                  <a:gd name="T2" fmla="*/ 21600 w 21600"/>
                  <a:gd name="T3" fmla="*/ 21488 h 21488"/>
                </a:gdLst>
                <a:ahLst/>
                <a:cxnLst/>
                <a:rect l="T0" t="T1" r="T2" b="T3"/>
                <a:pathLst>
                  <a:path w="21600" h="21488">
                    <a:moveTo>
                      <a:pt x="0" y="0"/>
                    </a:moveTo>
                    <a:cubicBezTo>
                      <a:pt x="465" y="1689"/>
                      <a:pt x="1558" y="6758"/>
                      <a:pt x="2762" y="9895"/>
                    </a:cubicBezTo>
                    <a:cubicBezTo>
                      <a:pt x="3965" y="13032"/>
                      <a:pt x="5824" y="16653"/>
                      <a:pt x="7191" y="18583"/>
                    </a:cubicBezTo>
                    <a:cubicBezTo>
                      <a:pt x="8558" y="20514"/>
                      <a:pt x="9488" y="21359"/>
                      <a:pt x="11046" y="21479"/>
                    </a:cubicBezTo>
                    <a:cubicBezTo>
                      <a:pt x="12605" y="21600"/>
                      <a:pt x="15202" y="20393"/>
                      <a:pt x="16624" y="19307"/>
                    </a:cubicBezTo>
                    <a:cubicBezTo>
                      <a:pt x="18046" y="18221"/>
                      <a:pt x="18784" y="16894"/>
                      <a:pt x="19522" y="14842"/>
                    </a:cubicBezTo>
                    <a:cubicBezTo>
                      <a:pt x="20260" y="12791"/>
                      <a:pt x="20643" y="8809"/>
                      <a:pt x="20998" y="7240"/>
                    </a:cubicBezTo>
                    <a:cubicBezTo>
                      <a:pt x="21354" y="5672"/>
                      <a:pt x="21463" y="5551"/>
                      <a:pt x="21600" y="5068"/>
                    </a:cubicBezTo>
                  </a:path>
                </a:pathLst>
              </a:cu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36" name="Line 46"/>
            <p:cNvSpPr>
              <a:spLocks noChangeShapeType="1"/>
            </p:cNvSpPr>
            <p:nvPr/>
          </p:nvSpPr>
          <p:spPr bwMode="auto">
            <a:xfrm flipH="1">
              <a:off x="883" y="1228"/>
              <a:ext cx="182" cy="224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Line 47"/>
            <p:cNvSpPr>
              <a:spLocks noChangeShapeType="1"/>
            </p:cNvSpPr>
            <p:nvPr/>
          </p:nvSpPr>
          <p:spPr bwMode="auto">
            <a:xfrm>
              <a:off x="884" y="1488"/>
              <a:ext cx="914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Line 48"/>
            <p:cNvSpPr>
              <a:spLocks noChangeShapeType="1"/>
            </p:cNvSpPr>
            <p:nvPr/>
          </p:nvSpPr>
          <p:spPr bwMode="auto">
            <a:xfrm>
              <a:off x="818" y="1744"/>
              <a:ext cx="918" cy="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Line 49"/>
            <p:cNvSpPr>
              <a:spLocks noChangeShapeType="1"/>
            </p:cNvSpPr>
            <p:nvPr/>
          </p:nvSpPr>
          <p:spPr bwMode="auto">
            <a:xfrm>
              <a:off x="872" y="1617"/>
              <a:ext cx="969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Line 50"/>
            <p:cNvSpPr>
              <a:spLocks noChangeShapeType="1"/>
            </p:cNvSpPr>
            <p:nvPr/>
          </p:nvSpPr>
          <p:spPr bwMode="auto">
            <a:xfrm flipH="1">
              <a:off x="756" y="1479"/>
              <a:ext cx="328" cy="426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Line 51"/>
            <p:cNvSpPr>
              <a:spLocks noChangeShapeType="1"/>
            </p:cNvSpPr>
            <p:nvPr/>
          </p:nvSpPr>
          <p:spPr bwMode="auto">
            <a:xfrm flipH="1">
              <a:off x="554" y="1768"/>
              <a:ext cx="121" cy="139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Line 52"/>
            <p:cNvSpPr>
              <a:spLocks noChangeShapeType="1"/>
            </p:cNvSpPr>
            <p:nvPr/>
          </p:nvSpPr>
          <p:spPr bwMode="auto">
            <a:xfrm flipH="1">
              <a:off x="348" y="1737"/>
              <a:ext cx="139" cy="168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Line 53"/>
            <p:cNvSpPr>
              <a:spLocks noChangeShapeType="1"/>
            </p:cNvSpPr>
            <p:nvPr/>
          </p:nvSpPr>
          <p:spPr bwMode="auto">
            <a:xfrm>
              <a:off x="175" y="1907"/>
              <a:ext cx="1445" cy="3"/>
            </a:xfrm>
            <a:prstGeom prst="line">
              <a:avLst/>
            </a:prstGeom>
            <a:noFill/>
            <a:ln w="2556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AutoShape 54"/>
            <p:cNvSpPr>
              <a:spLocks noChangeArrowheads="1"/>
            </p:cNvSpPr>
            <p:nvPr/>
          </p:nvSpPr>
          <p:spPr bwMode="auto">
            <a:xfrm>
              <a:off x="390" y="1771"/>
              <a:ext cx="261" cy="206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2900" y="0"/>
                  </a:moveTo>
                  <a:lnTo>
                    <a:pt x="5310" y="13161"/>
                  </a:lnTo>
                  <a:lnTo>
                    <a:pt x="0" y="13161"/>
                  </a:lnTo>
                  <a:lnTo>
                    <a:pt x="5040" y="21600"/>
                  </a:lnTo>
                  <a:lnTo>
                    <a:pt x="18930" y="13161"/>
                  </a:lnTo>
                  <a:lnTo>
                    <a:pt x="13950" y="13266"/>
                  </a:lnTo>
                  <a:lnTo>
                    <a:pt x="21600" y="0"/>
                  </a:lnTo>
                  <a:lnTo>
                    <a:pt x="12900" y="0"/>
                  </a:lnTo>
                  <a:close/>
                  <a:moveTo>
                    <a:pt x="12900" y="0"/>
                  </a:moveTo>
                </a:path>
              </a:pathLst>
            </a:cu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45" name="Group 55"/>
            <p:cNvGrpSpPr>
              <a:grpSpLocks/>
            </p:cNvGrpSpPr>
            <p:nvPr/>
          </p:nvGrpSpPr>
          <p:grpSpPr bwMode="auto">
            <a:xfrm>
              <a:off x="892" y="940"/>
              <a:ext cx="795" cy="366"/>
              <a:chOff x="892" y="940"/>
              <a:chExt cx="795" cy="366"/>
            </a:xfrm>
          </p:grpSpPr>
          <p:sp>
            <p:nvSpPr>
              <p:cNvPr id="67" name="Line 56"/>
              <p:cNvSpPr>
                <a:spLocks noChangeShapeType="1"/>
              </p:cNvSpPr>
              <p:nvPr/>
            </p:nvSpPr>
            <p:spPr bwMode="auto">
              <a:xfrm flipV="1">
                <a:off x="1325" y="1007"/>
                <a:ext cx="48" cy="122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8" name="Line 57"/>
              <p:cNvSpPr>
                <a:spLocks noChangeShapeType="1"/>
              </p:cNvSpPr>
              <p:nvPr/>
            </p:nvSpPr>
            <p:spPr bwMode="auto">
              <a:xfrm flipV="1">
                <a:off x="1411" y="939"/>
                <a:ext cx="122" cy="177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9" name="Line 58"/>
              <p:cNvSpPr>
                <a:spLocks noChangeShapeType="1"/>
              </p:cNvSpPr>
              <p:nvPr/>
            </p:nvSpPr>
            <p:spPr bwMode="auto">
              <a:xfrm flipV="1">
                <a:off x="1465" y="1113"/>
                <a:ext cx="193" cy="94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0" name="Line 59"/>
              <p:cNvSpPr>
                <a:spLocks noChangeShapeType="1"/>
              </p:cNvSpPr>
              <p:nvPr/>
            </p:nvSpPr>
            <p:spPr bwMode="auto">
              <a:xfrm flipV="1">
                <a:off x="1465" y="1235"/>
                <a:ext cx="223" cy="40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" name="Line 60"/>
              <p:cNvSpPr>
                <a:spLocks noChangeShapeType="1"/>
              </p:cNvSpPr>
              <p:nvPr/>
            </p:nvSpPr>
            <p:spPr bwMode="auto">
              <a:xfrm flipH="1" flipV="1">
                <a:off x="970" y="966"/>
                <a:ext cx="217" cy="146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" name="Line 61"/>
              <p:cNvSpPr>
                <a:spLocks noChangeShapeType="1"/>
              </p:cNvSpPr>
              <p:nvPr/>
            </p:nvSpPr>
            <p:spPr bwMode="auto">
              <a:xfrm flipH="1" flipV="1">
                <a:off x="907" y="1124"/>
                <a:ext cx="234" cy="95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3" name="Line 62"/>
              <p:cNvSpPr>
                <a:spLocks noChangeShapeType="1"/>
              </p:cNvSpPr>
              <p:nvPr/>
            </p:nvSpPr>
            <p:spPr bwMode="auto">
              <a:xfrm flipH="1" flipV="1">
                <a:off x="891" y="1284"/>
                <a:ext cx="210" cy="24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4" name="Line 63"/>
              <p:cNvSpPr>
                <a:spLocks noChangeShapeType="1"/>
              </p:cNvSpPr>
              <p:nvPr/>
            </p:nvSpPr>
            <p:spPr bwMode="auto">
              <a:xfrm flipH="1" flipV="1">
                <a:off x="1071" y="1231"/>
                <a:ext cx="155" cy="40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5" name="Line 64"/>
              <p:cNvSpPr>
                <a:spLocks noChangeShapeType="1"/>
              </p:cNvSpPr>
              <p:nvPr/>
            </p:nvSpPr>
            <p:spPr bwMode="auto">
              <a:xfrm flipH="1" flipV="1">
                <a:off x="1086" y="1102"/>
                <a:ext cx="139" cy="73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6" name="Line 65"/>
              <p:cNvSpPr>
                <a:spLocks noChangeShapeType="1"/>
              </p:cNvSpPr>
              <p:nvPr/>
            </p:nvSpPr>
            <p:spPr bwMode="auto">
              <a:xfrm flipH="1" flipV="1">
                <a:off x="1209" y="1031"/>
                <a:ext cx="64" cy="98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7" name="Line 66"/>
              <p:cNvSpPr>
                <a:spLocks noChangeShapeType="1"/>
              </p:cNvSpPr>
              <p:nvPr/>
            </p:nvSpPr>
            <p:spPr bwMode="auto">
              <a:xfrm flipV="1">
                <a:off x="1372" y="1094"/>
                <a:ext cx="83" cy="63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8" name="Line 67"/>
              <p:cNvSpPr>
                <a:spLocks noChangeShapeType="1"/>
              </p:cNvSpPr>
              <p:nvPr/>
            </p:nvSpPr>
            <p:spPr bwMode="auto">
              <a:xfrm flipV="1">
                <a:off x="1365" y="1203"/>
                <a:ext cx="137" cy="31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9" name="Line 68"/>
              <p:cNvSpPr>
                <a:spLocks noChangeShapeType="1"/>
              </p:cNvSpPr>
              <p:nvPr/>
            </p:nvSpPr>
            <p:spPr bwMode="auto">
              <a:xfrm flipH="1" flipV="1">
                <a:off x="1185" y="1179"/>
                <a:ext cx="95" cy="56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46" name="Group 69"/>
            <p:cNvGrpSpPr>
              <a:grpSpLocks/>
            </p:cNvGrpSpPr>
            <p:nvPr/>
          </p:nvGrpSpPr>
          <p:grpSpPr bwMode="auto">
            <a:xfrm>
              <a:off x="892" y="1382"/>
              <a:ext cx="751" cy="325"/>
              <a:chOff x="892" y="1382"/>
              <a:chExt cx="751" cy="325"/>
            </a:xfrm>
          </p:grpSpPr>
          <p:sp>
            <p:nvSpPr>
              <p:cNvPr id="54" name="Line 70"/>
              <p:cNvSpPr>
                <a:spLocks noChangeShapeType="1"/>
              </p:cNvSpPr>
              <p:nvPr/>
            </p:nvSpPr>
            <p:spPr bwMode="auto">
              <a:xfrm flipH="1">
                <a:off x="1165" y="1511"/>
                <a:ext cx="68" cy="127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5" name="Line 71"/>
              <p:cNvSpPr>
                <a:spLocks noChangeShapeType="1"/>
              </p:cNvSpPr>
              <p:nvPr/>
            </p:nvSpPr>
            <p:spPr bwMode="auto">
              <a:xfrm flipH="1">
                <a:off x="1014" y="1559"/>
                <a:ext cx="137" cy="149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6" name="Line 72"/>
              <p:cNvSpPr>
                <a:spLocks noChangeShapeType="1"/>
              </p:cNvSpPr>
              <p:nvPr/>
            </p:nvSpPr>
            <p:spPr bwMode="auto">
              <a:xfrm flipH="1">
                <a:off x="891" y="1475"/>
                <a:ext cx="206" cy="7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" name="Line 73"/>
              <p:cNvSpPr>
                <a:spLocks noChangeShapeType="1"/>
              </p:cNvSpPr>
              <p:nvPr/>
            </p:nvSpPr>
            <p:spPr bwMode="auto">
              <a:xfrm flipH="1">
                <a:off x="938" y="1410"/>
                <a:ext cx="160" cy="15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8" name="Line 74"/>
              <p:cNvSpPr>
                <a:spLocks noChangeShapeType="1"/>
              </p:cNvSpPr>
              <p:nvPr/>
            </p:nvSpPr>
            <p:spPr bwMode="auto">
              <a:xfrm>
                <a:off x="1372" y="1565"/>
                <a:ext cx="196" cy="119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" name="Line 75"/>
              <p:cNvSpPr>
                <a:spLocks noChangeShapeType="1"/>
              </p:cNvSpPr>
              <p:nvPr/>
            </p:nvSpPr>
            <p:spPr bwMode="auto">
              <a:xfrm>
                <a:off x="1416" y="1463"/>
                <a:ext cx="213" cy="7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0" name="Line 76"/>
              <p:cNvSpPr>
                <a:spLocks noChangeShapeType="1"/>
              </p:cNvSpPr>
              <p:nvPr/>
            </p:nvSpPr>
            <p:spPr bwMode="auto">
              <a:xfrm>
                <a:off x="1456" y="1382"/>
                <a:ext cx="188" cy="5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" name="Line 77"/>
              <p:cNvSpPr>
                <a:spLocks noChangeShapeType="1"/>
              </p:cNvSpPr>
              <p:nvPr/>
            </p:nvSpPr>
            <p:spPr bwMode="auto">
              <a:xfrm>
                <a:off x="1334" y="1416"/>
                <a:ext cx="135" cy="20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" name="Line 78"/>
              <p:cNvSpPr>
                <a:spLocks noChangeShapeType="1"/>
              </p:cNvSpPr>
              <p:nvPr/>
            </p:nvSpPr>
            <p:spPr bwMode="auto">
              <a:xfrm>
                <a:off x="1334" y="1506"/>
                <a:ext cx="122" cy="51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3" name="Line 79"/>
              <p:cNvSpPr>
                <a:spLocks noChangeShapeType="1"/>
              </p:cNvSpPr>
              <p:nvPr/>
            </p:nvSpPr>
            <p:spPr bwMode="auto">
              <a:xfrm>
                <a:off x="1291" y="1547"/>
                <a:ext cx="46" cy="76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4" name="Line 80"/>
              <p:cNvSpPr>
                <a:spLocks noChangeShapeType="1"/>
              </p:cNvSpPr>
              <p:nvPr/>
            </p:nvSpPr>
            <p:spPr bwMode="auto">
              <a:xfrm flipH="1">
                <a:off x="1090" y="1523"/>
                <a:ext cx="100" cy="41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5" name="Line 81"/>
              <p:cNvSpPr>
                <a:spLocks noChangeShapeType="1"/>
              </p:cNvSpPr>
              <p:nvPr/>
            </p:nvSpPr>
            <p:spPr bwMode="auto">
              <a:xfrm flipH="1">
                <a:off x="1047" y="1448"/>
                <a:ext cx="152" cy="1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" name="Line 82"/>
              <p:cNvSpPr>
                <a:spLocks noChangeShapeType="1"/>
              </p:cNvSpPr>
              <p:nvPr/>
            </p:nvSpPr>
            <p:spPr bwMode="auto">
              <a:xfrm>
                <a:off x="1279" y="1449"/>
                <a:ext cx="77" cy="3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47" name="Line 83"/>
            <p:cNvSpPr>
              <a:spLocks noChangeShapeType="1"/>
            </p:cNvSpPr>
            <p:nvPr/>
          </p:nvSpPr>
          <p:spPr bwMode="auto">
            <a:xfrm>
              <a:off x="265" y="1746"/>
              <a:ext cx="239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Line 84"/>
            <p:cNvSpPr>
              <a:spLocks noChangeShapeType="1"/>
            </p:cNvSpPr>
            <p:nvPr/>
          </p:nvSpPr>
          <p:spPr bwMode="auto">
            <a:xfrm>
              <a:off x="2119" y="969"/>
              <a:ext cx="181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Line 85"/>
            <p:cNvSpPr>
              <a:spLocks noChangeShapeType="1"/>
            </p:cNvSpPr>
            <p:nvPr/>
          </p:nvSpPr>
          <p:spPr bwMode="auto">
            <a:xfrm flipH="1">
              <a:off x="2188" y="708"/>
              <a:ext cx="92" cy="10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AutoShape 86"/>
            <p:cNvSpPr>
              <a:spLocks noChangeArrowheads="1"/>
            </p:cNvSpPr>
            <p:nvPr/>
          </p:nvSpPr>
          <p:spPr bwMode="auto">
            <a:xfrm>
              <a:off x="1208" y="1080"/>
              <a:ext cx="133" cy="135"/>
            </a:xfrm>
            <a:prstGeom prst="plus">
              <a:avLst>
                <a:gd name="adj" fmla="val 34722"/>
              </a:avLst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" name="Rectangle 87"/>
            <p:cNvSpPr>
              <a:spLocks noChangeArrowheads="1"/>
            </p:cNvSpPr>
            <p:nvPr/>
          </p:nvSpPr>
          <p:spPr bwMode="auto">
            <a:xfrm>
              <a:off x="1208" y="1444"/>
              <a:ext cx="133" cy="45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" name="AutoShape 88"/>
            <p:cNvSpPr>
              <a:spLocks noChangeArrowheads="1"/>
            </p:cNvSpPr>
            <p:nvPr/>
          </p:nvSpPr>
          <p:spPr bwMode="auto">
            <a:xfrm>
              <a:off x="1240" y="575"/>
              <a:ext cx="89" cy="315"/>
            </a:xfrm>
            <a:prstGeom prst="upArrow">
              <a:avLst>
                <a:gd name="adj1" fmla="val 50000"/>
                <a:gd name="adj2" fmla="val 88483"/>
              </a:avLst>
            </a:prstGeom>
            <a:solidFill>
              <a:srgbClr val="00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" name="Text Box 89"/>
            <p:cNvSpPr txBox="1">
              <a:spLocks noChangeArrowheads="1"/>
            </p:cNvSpPr>
            <p:nvPr/>
          </p:nvSpPr>
          <p:spPr bwMode="auto">
            <a:xfrm>
              <a:off x="961" y="453"/>
              <a:ext cx="319" cy="302"/>
            </a:xfrm>
            <a:prstGeom prst="rect">
              <a:avLst/>
            </a:prstGeom>
            <a:solidFill>
              <a:srgbClr val="FFFFCC">
                <a:alpha val="34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Clr>
                  <a:srgbClr val="2A7E50"/>
                </a:buClr>
              </a:pPr>
              <a:r>
                <a:rPr lang="en-US" i="1" dirty="0">
                  <a:solidFill>
                    <a:srgbClr val="2A7E50"/>
                  </a:solidFill>
                </a:rPr>
                <a:t>B</a:t>
              </a:r>
            </a:p>
          </p:txBody>
        </p:sp>
      </p:grpSp>
      <p:pic>
        <p:nvPicPr>
          <p:cNvPr id="4" name="図 3" descr="2012-Aug-14-figur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0" y="4054201"/>
            <a:ext cx="3384376" cy="2428994"/>
          </a:xfrm>
          <a:prstGeom prst="rect">
            <a:avLst/>
          </a:prstGeom>
        </p:spPr>
      </p:pic>
      <p:sp>
        <p:nvSpPr>
          <p:cNvPr id="96" name="テキスト ボックス 95"/>
          <p:cNvSpPr txBox="1"/>
          <p:nvPr/>
        </p:nvSpPr>
        <p:spPr>
          <a:xfrm>
            <a:off x="3939608" y="5610726"/>
            <a:ext cx="4447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correlation between particles with same charges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3939608" y="4818638"/>
            <a:ext cx="471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n>
                  <a:solidFill>
                    <a:srgbClr val="000090"/>
                  </a:solidFill>
                </a:ln>
                <a:noFill/>
                <a:latin typeface="+mn-lt"/>
              </a:rPr>
              <a:t>correlation between particles with different charges</a:t>
            </a:r>
            <a:endParaRPr kumimoji="1" lang="ja-JP" altLang="en-US" sz="1600" dirty="0">
              <a:ln>
                <a:solidFill>
                  <a:srgbClr val="000090"/>
                </a:solidFill>
              </a:ln>
              <a:noFill/>
              <a:latin typeface="+mn-lt"/>
            </a:endParaRP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98" name="フッター プレースホルダー 9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7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06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lvl="2"/>
            <a:r>
              <a:rPr lang="en-US" altLang="ja-JP" dirty="0"/>
              <a:t>a</a:t>
            </a:r>
            <a:r>
              <a:rPr kumimoji="1" lang="en-US" altLang="ja-JP" dirty="0"/>
              <a:t>ssuming perfect alignment and distribution</a:t>
            </a:r>
          </a:p>
          <a:p>
            <a:pPr lvl="2"/>
            <a:endParaRPr kumimoji="1" lang="en-US" altLang="ja-JP" sz="1400" dirty="0"/>
          </a:p>
          <a:p>
            <a:r>
              <a:rPr lang="en-US" altLang="ja-JP" dirty="0"/>
              <a:t>if 1 domain,</a:t>
            </a:r>
            <a:r>
              <a:rPr lang="ja-JP" altLang="en-US" dirty="0"/>
              <a:t> </a:t>
            </a:r>
            <a:r>
              <a:rPr lang="en-US" altLang="ja-JP" dirty="0"/>
              <a:t>[(n</a:t>
            </a:r>
            <a:r>
              <a:rPr lang="en-US" altLang="ja-JP" baseline="-25000" dirty="0">
                <a:latin typeface="Symbol" pitchFamily="18" charset="2"/>
              </a:rPr>
              <a:t>+</a:t>
            </a:r>
            <a:r>
              <a:rPr lang="en-US" altLang="ja-JP" baseline="30000" dirty="0">
                <a:sym typeface="Symbol"/>
              </a:rPr>
              <a:t></a:t>
            </a:r>
            <a:r>
              <a:rPr lang="en-US" altLang="ja-JP" dirty="0">
                <a:sym typeface="Symbol"/>
              </a:rPr>
              <a:t> </a:t>
            </a:r>
            <a:r>
              <a:rPr lang="en-US" altLang="ja-JP" dirty="0">
                <a:latin typeface="Symbol" pitchFamily="18" charset="2"/>
                <a:sym typeface="Symbol"/>
              </a:rPr>
              <a:t>-</a:t>
            </a:r>
            <a:r>
              <a:rPr lang="en-US" altLang="ja-JP" dirty="0">
                <a:sym typeface="Symbol"/>
              </a:rPr>
              <a:t> n</a:t>
            </a:r>
            <a:r>
              <a:rPr lang="en-US" altLang="ja-JP" baseline="-25000" dirty="0">
                <a:latin typeface="Symbol" pitchFamily="18" charset="2"/>
              </a:rPr>
              <a:t>+</a:t>
            </a:r>
            <a:r>
              <a:rPr lang="en-US" altLang="ja-JP" baseline="30000" dirty="0">
                <a:sym typeface="Symbol"/>
              </a:rPr>
              <a:t></a:t>
            </a:r>
            <a:r>
              <a:rPr lang="en-US" altLang="ja-JP" dirty="0">
                <a:sym typeface="Symbol"/>
              </a:rPr>
              <a:t>)/</a:t>
            </a:r>
            <a:r>
              <a:rPr lang="en-US" altLang="ja-JP" dirty="0"/>
              <a:t>(n</a:t>
            </a:r>
            <a:r>
              <a:rPr lang="en-US" altLang="ja-JP" baseline="-25000" dirty="0">
                <a:latin typeface="Symbol" pitchFamily="18" charset="2"/>
              </a:rPr>
              <a:t>+</a:t>
            </a:r>
            <a:r>
              <a:rPr lang="en-US" altLang="ja-JP" baseline="30000" dirty="0">
                <a:sym typeface="Symbol"/>
              </a:rPr>
              <a:t></a:t>
            </a:r>
            <a:r>
              <a:rPr lang="en-US" altLang="ja-JP" dirty="0">
                <a:sym typeface="Symbol"/>
              </a:rPr>
              <a:t> </a:t>
            </a:r>
            <a:r>
              <a:rPr lang="en-US" altLang="ja-JP" dirty="0">
                <a:latin typeface="Symbol" pitchFamily="18" charset="2"/>
                <a:sym typeface="Symbol"/>
              </a:rPr>
              <a:t>+</a:t>
            </a:r>
            <a:r>
              <a:rPr lang="en-US" altLang="ja-JP" dirty="0">
                <a:sym typeface="Symbol"/>
              </a:rPr>
              <a:t> n</a:t>
            </a:r>
            <a:r>
              <a:rPr lang="en-US" altLang="ja-JP" baseline="-25000" dirty="0">
                <a:latin typeface="Symbol" pitchFamily="18" charset="2"/>
              </a:rPr>
              <a:t>+</a:t>
            </a:r>
            <a:r>
              <a:rPr lang="en-US" altLang="ja-JP" baseline="30000" dirty="0">
                <a:sym typeface="Symbol"/>
              </a:rPr>
              <a:t></a:t>
            </a:r>
            <a:r>
              <a:rPr lang="en-US" altLang="ja-JP" dirty="0">
                <a:sym typeface="Symbol"/>
              </a:rPr>
              <a:t>)]</a:t>
            </a:r>
            <a:r>
              <a:rPr lang="en-US" altLang="ja-JP" baseline="30000" dirty="0">
                <a:sym typeface="Symbol"/>
              </a:rPr>
              <a:t>2</a:t>
            </a:r>
            <a:r>
              <a:rPr lang="en-US" altLang="ja-JP" dirty="0">
                <a:sym typeface="Symbol"/>
              </a:rPr>
              <a:t> is </a:t>
            </a:r>
            <a:r>
              <a:rPr lang="en-US" altLang="ja-JP" i="1" u="sng" dirty="0">
                <a:sym typeface="Symbol"/>
              </a:rPr>
              <a:t>always</a:t>
            </a:r>
            <a:r>
              <a:rPr lang="en-US" altLang="ja-JP" dirty="0">
                <a:sym typeface="Symbol"/>
              </a:rPr>
              <a:t> 1</a:t>
            </a:r>
          </a:p>
          <a:p>
            <a:r>
              <a:rPr lang="en-US" altLang="ja-JP" dirty="0">
                <a:sym typeface="Symbol"/>
              </a:rPr>
              <a:t>if 2, it is 1 (50%) or 0 (50%), </a:t>
            </a:r>
            <a:r>
              <a:rPr lang="en-US" altLang="ja-JP" i="1" dirty="0">
                <a:sym typeface="Symbol"/>
              </a:rPr>
              <a:t>i.e. </a:t>
            </a:r>
            <a:r>
              <a:rPr lang="en-US" altLang="ja-JP" dirty="0">
                <a:sym typeface="Symbol"/>
              </a:rPr>
              <a:t>average at 1/2</a:t>
            </a:r>
          </a:p>
          <a:p>
            <a:r>
              <a:rPr lang="en-US" altLang="ja-JP" dirty="0"/>
              <a:t>if 3, it is 1 (25%) or 0.11 (75%)</a:t>
            </a:r>
            <a:r>
              <a:rPr lang="en-US" altLang="ja-JP" dirty="0">
                <a:sym typeface="Symbol"/>
              </a:rPr>
              <a:t>, </a:t>
            </a:r>
            <a:r>
              <a:rPr lang="en-US" altLang="ja-JP" i="1" dirty="0">
                <a:sym typeface="Symbol"/>
              </a:rPr>
              <a:t>i.e. </a:t>
            </a:r>
            <a:r>
              <a:rPr lang="en-US" altLang="ja-JP" dirty="0">
                <a:sym typeface="Symbol"/>
              </a:rPr>
              <a:t>average at 1/3</a:t>
            </a:r>
            <a:endParaRPr lang="en-US" altLang="ja-JP" dirty="0"/>
          </a:p>
          <a:p>
            <a:r>
              <a:rPr lang="en-US" altLang="ja-JP" dirty="0"/>
              <a:t># domains </a:t>
            </a:r>
            <a:r>
              <a:rPr lang="en-US" altLang="ja-JP" dirty="0">
                <a:sym typeface="Symbol"/>
              </a:rPr>
              <a:t> </a:t>
            </a:r>
            <a:r>
              <a:rPr lang="en-US" altLang="ja-JP" dirty="0"/>
              <a:t>width of [(n</a:t>
            </a:r>
            <a:r>
              <a:rPr lang="en-US" altLang="ja-JP" baseline="-25000" dirty="0">
                <a:latin typeface="Symbol" pitchFamily="18" charset="2"/>
              </a:rPr>
              <a:t>+</a:t>
            </a:r>
            <a:r>
              <a:rPr lang="en-US" altLang="ja-JP" baseline="30000" dirty="0">
                <a:sym typeface="Symbol"/>
              </a:rPr>
              <a:t></a:t>
            </a:r>
            <a:r>
              <a:rPr lang="en-US" altLang="ja-JP" dirty="0">
                <a:sym typeface="Symbol"/>
              </a:rPr>
              <a:t> </a:t>
            </a:r>
            <a:r>
              <a:rPr lang="en-US" altLang="ja-JP" dirty="0">
                <a:latin typeface="Symbol" pitchFamily="18" charset="2"/>
                <a:sym typeface="Symbol"/>
              </a:rPr>
              <a:t>-</a:t>
            </a:r>
            <a:r>
              <a:rPr lang="en-US" altLang="ja-JP" dirty="0">
                <a:sym typeface="Symbol"/>
              </a:rPr>
              <a:t> n</a:t>
            </a:r>
            <a:r>
              <a:rPr lang="en-US" altLang="ja-JP" baseline="-25000" dirty="0">
                <a:latin typeface="Symbol" pitchFamily="18" charset="2"/>
              </a:rPr>
              <a:t>+</a:t>
            </a:r>
            <a:r>
              <a:rPr lang="en-US" altLang="ja-JP" baseline="30000" dirty="0">
                <a:sym typeface="Symbol"/>
              </a:rPr>
              <a:t></a:t>
            </a:r>
            <a:r>
              <a:rPr lang="en-US" altLang="ja-JP" dirty="0">
                <a:sym typeface="Symbol"/>
              </a:rPr>
              <a:t>)/n</a:t>
            </a:r>
            <a:r>
              <a:rPr lang="en-US" altLang="ja-JP" baseline="-25000" dirty="0">
                <a:latin typeface="Symbol" pitchFamily="18" charset="2"/>
              </a:rPr>
              <a:t>+</a:t>
            </a:r>
            <a:r>
              <a:rPr lang="en-US" altLang="ja-JP" dirty="0">
                <a:sym typeface="Symbol"/>
              </a:rPr>
              <a:t>]</a:t>
            </a:r>
            <a:r>
              <a:rPr lang="en-US" altLang="ja-JP" baseline="30000" dirty="0">
                <a:sym typeface="Symbol"/>
              </a:rPr>
              <a:t>2</a:t>
            </a:r>
            <a:r>
              <a:rPr lang="en-US" altLang="ja-JP" dirty="0">
                <a:sym typeface="Symbol"/>
              </a:rPr>
              <a:t> distribution</a:t>
            </a:r>
          </a:p>
          <a:p>
            <a:r>
              <a:rPr lang="en-US" altLang="ja-JP" dirty="0">
                <a:sym typeface="Symbol"/>
              </a:rPr>
              <a:t>large N limit  independent N particle production</a:t>
            </a:r>
          </a:p>
          <a:p>
            <a:pPr lvl="2"/>
            <a:endParaRPr lang="en-US" altLang="ja-JP" sz="1400" dirty="0"/>
          </a:p>
          <a:p>
            <a:r>
              <a:rPr lang="en-US" altLang="ja-JP" dirty="0"/>
              <a:t>[(n</a:t>
            </a:r>
            <a:r>
              <a:rPr lang="en-US" altLang="ja-JP" baseline="-25000" dirty="0">
                <a:latin typeface="Symbol" pitchFamily="18" charset="2"/>
              </a:rPr>
              <a:t>+</a:t>
            </a:r>
            <a:r>
              <a:rPr lang="en-US" altLang="ja-JP" baseline="30000" dirty="0">
                <a:sym typeface="Symbol"/>
              </a:rPr>
              <a:t></a:t>
            </a:r>
            <a:r>
              <a:rPr lang="en-US" altLang="ja-JP" dirty="0">
                <a:sym typeface="Symbol"/>
              </a:rPr>
              <a:t> </a:t>
            </a:r>
            <a:r>
              <a:rPr lang="en-US" altLang="ja-JP" dirty="0">
                <a:latin typeface="Symbol" pitchFamily="18" charset="2"/>
                <a:sym typeface="Symbol"/>
              </a:rPr>
              <a:t>-</a:t>
            </a:r>
            <a:r>
              <a:rPr lang="en-US" altLang="ja-JP" dirty="0">
                <a:sym typeface="Symbol"/>
              </a:rPr>
              <a:t> n</a:t>
            </a:r>
            <a:r>
              <a:rPr lang="en-US" altLang="ja-JP" baseline="-25000" dirty="0">
                <a:latin typeface="Symbol" pitchFamily="18" charset="2"/>
              </a:rPr>
              <a:t>-</a:t>
            </a:r>
            <a:r>
              <a:rPr lang="en-US" altLang="ja-JP" baseline="30000" dirty="0">
                <a:sym typeface="Symbol"/>
              </a:rPr>
              <a:t></a:t>
            </a:r>
            <a:r>
              <a:rPr lang="en-US" altLang="ja-JP" dirty="0">
                <a:sym typeface="Symbol"/>
              </a:rPr>
              <a:t>)/</a:t>
            </a:r>
            <a:r>
              <a:rPr lang="en-US" altLang="ja-JP" dirty="0"/>
              <a:t>(n</a:t>
            </a:r>
            <a:r>
              <a:rPr lang="en-US" altLang="ja-JP" baseline="-25000" dirty="0">
                <a:latin typeface="Symbol" pitchFamily="18" charset="2"/>
              </a:rPr>
              <a:t>+</a:t>
            </a:r>
            <a:r>
              <a:rPr lang="en-US" altLang="ja-JP" baseline="30000" dirty="0">
                <a:sym typeface="Symbol"/>
              </a:rPr>
              <a:t></a:t>
            </a:r>
            <a:r>
              <a:rPr lang="en-US" altLang="ja-JP" dirty="0">
                <a:sym typeface="Symbol"/>
              </a:rPr>
              <a:t> </a:t>
            </a:r>
            <a:r>
              <a:rPr lang="en-US" altLang="ja-JP" dirty="0">
                <a:latin typeface="Symbol" pitchFamily="18" charset="2"/>
                <a:sym typeface="Symbol"/>
              </a:rPr>
              <a:t>+</a:t>
            </a:r>
            <a:r>
              <a:rPr lang="en-US" altLang="ja-JP" dirty="0">
                <a:sym typeface="Symbol"/>
              </a:rPr>
              <a:t> n</a:t>
            </a:r>
            <a:r>
              <a:rPr lang="en-US" altLang="ja-JP" baseline="-25000" dirty="0">
                <a:latin typeface="Symbol" pitchFamily="18" charset="2"/>
              </a:rPr>
              <a:t>-</a:t>
            </a:r>
            <a:r>
              <a:rPr lang="en-US" altLang="ja-JP" baseline="30000" dirty="0">
                <a:sym typeface="Symbol"/>
              </a:rPr>
              <a:t></a:t>
            </a:r>
            <a:r>
              <a:rPr lang="en-US" altLang="ja-JP" dirty="0">
                <a:sym typeface="Symbol"/>
              </a:rPr>
              <a:t>)]</a:t>
            </a:r>
            <a:r>
              <a:rPr lang="en-US" altLang="ja-JP" baseline="30000" dirty="0">
                <a:sym typeface="Symbol"/>
              </a:rPr>
              <a:t>2</a:t>
            </a:r>
            <a:r>
              <a:rPr lang="en-US" altLang="ja-JP" dirty="0">
                <a:sym typeface="Symbol"/>
              </a:rPr>
              <a:t> is </a:t>
            </a:r>
            <a:r>
              <a:rPr lang="en-US" altLang="ja-JP" i="1" u="sng" dirty="0">
                <a:sym typeface="Symbol"/>
              </a:rPr>
              <a:t>always</a:t>
            </a:r>
            <a:r>
              <a:rPr lang="en-US" altLang="ja-JP" dirty="0">
                <a:sym typeface="Symbol"/>
              </a:rPr>
              <a:t> 0</a:t>
            </a:r>
          </a:p>
          <a:p>
            <a:pPr lvl="1"/>
            <a:r>
              <a:rPr lang="en-US" altLang="ja-JP" dirty="0">
                <a:sym typeface="Symbol"/>
              </a:rPr>
              <a:t>note this </a:t>
            </a:r>
            <a:r>
              <a:rPr lang="en-US" altLang="ja-JP" i="1" u="sng" dirty="0">
                <a:sym typeface="Symbol"/>
              </a:rPr>
              <a:t>does</a:t>
            </a:r>
            <a:r>
              <a:rPr lang="en-US" altLang="ja-JP" dirty="0">
                <a:sym typeface="Symbol"/>
              </a:rPr>
              <a:t> mean correlation</a:t>
            </a:r>
          </a:p>
          <a:p>
            <a:r>
              <a:rPr lang="en-US" altLang="ja-JP" dirty="0">
                <a:sym typeface="Symbol"/>
              </a:rPr>
              <a:t>large N limit  independent N particle production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LPV Domain Size and Observables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  <a:latin typeface="Franklin Gothic Medium"/>
              </a:rPr>
              <a:t>10 January 2019</a:t>
            </a:r>
            <a:endParaRPr lang="en-US" altLang="ja-JP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28</a:t>
            </a:r>
            <a:r>
              <a:rPr lang="en-US" altLang="ja-JP" baseline="30000">
                <a:solidFill>
                  <a:srgbClr val="000000"/>
                </a:solidFill>
              </a:rPr>
              <a:t>th</a:t>
            </a:r>
            <a:r>
              <a:rPr lang="en-US" altLang="ja-JP">
                <a:solidFill>
                  <a:srgbClr val="000000"/>
                </a:solidFill>
              </a:rPr>
              <a:t> Heavy Ion Pub at Nara Women’s Univ. / Intense Magnetic Field Search / K. Shigaki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pPr>
                <a:defRPr/>
              </a:pPr>
              <a:t>8</a:t>
            </a:fld>
            <a:r>
              <a:rPr lang="en-US" altLang="ja-JP">
                <a:solidFill>
                  <a:srgbClr val="000000"/>
                </a:solidFill>
                <a:latin typeface="Franklin Gothic Medium"/>
                <a:ea typeface="ＭＳ Ｐゴシック" charset="0"/>
                <a:cs typeface="ＭＳ Ｐゴシック" charset="0"/>
              </a:rPr>
              <a:t>/30</a:t>
            </a:r>
            <a:endParaRPr lang="ja-JP" altLang="ja-JP" dirty="0">
              <a:solidFill>
                <a:srgbClr val="000000"/>
              </a:solidFill>
              <a:latin typeface="Franklin Gothic Medium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03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6"/>
</p:tagLst>
</file>

<file path=ppt/theme/theme1.xml><?xml version="1.0" encoding="utf-8"?>
<a:theme xmlns:a="http://schemas.openxmlformats.org/drawingml/2006/main" name="1_newstyle">
  <a:themeElements>
    <a:clrScheme name="TG-globalround_TP011182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0C3CA6"/>
      </a:accent2>
      <a:accent3>
        <a:srgbClr val="FFFFFF"/>
      </a:accent3>
      <a:accent4>
        <a:srgbClr val="000000"/>
      </a:accent4>
      <a:accent5>
        <a:srgbClr val="AAAACA"/>
      </a:accent5>
      <a:accent6>
        <a:srgbClr val="0A3596"/>
      </a:accent6>
      <a:hlink>
        <a:srgbClr val="CCCCFF"/>
      </a:hlink>
      <a:folHlink>
        <a:srgbClr val="B2B2B2"/>
      </a:folHlink>
    </a:clrScheme>
    <a:fontScheme name="ユーザー定義 1">
      <a:majorFont>
        <a:latin typeface="Franklin Gothic Medium"/>
        <a:ea typeface="ＭＳ Ｐゴシック"/>
        <a:cs typeface=""/>
      </a:majorFont>
      <a:minorFont>
        <a:latin typeface="Franklin Gothic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globalround_TP011182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0C3CA6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0A3596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0066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E74848"/>
        </a:accent6>
        <a:hlink>
          <a:srgbClr val="FF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38877</TotalTime>
  <Words>2562</Words>
  <Application>Microsoft Macintosh PowerPoint</Application>
  <PresentationFormat>画面に合わせる (4:3)</PresentationFormat>
  <Paragraphs>420</Paragraphs>
  <Slides>31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2" baseType="lpstr">
      <vt:lpstr>1_newstyle</vt:lpstr>
      <vt:lpstr>高エネルギー原子核偏芯衝突 における 高強度磁場生成 の 直接探索</vt:lpstr>
      <vt:lpstr>Presentation Outline</vt:lpstr>
      <vt:lpstr>Pb-Pb at Highest Ever Energy</vt:lpstr>
      <vt:lpstr>Hotter, Larger, Longer-Lived, and Purer</vt:lpstr>
      <vt:lpstr>Playground with Extreme Conditions</vt:lpstr>
      <vt:lpstr>Ultra-Intense Magnetic Field</vt:lpstr>
      <vt:lpstr>Critical Magnetic Field</vt:lpstr>
      <vt:lpstr>Chiral Magnetic Effects</vt:lpstr>
      <vt:lpstr>LPV Domain Size and Observables</vt:lpstr>
      <vt:lpstr>Field Intensity and Time Evolution</vt:lpstr>
      <vt:lpstr>Field Sustainability Unknown</vt:lpstr>
      <vt:lpstr>Vorticity (and/or Magnetic Field)</vt:lpstr>
      <vt:lpstr>Λ Polarization Measurements</vt:lpstr>
      <vt:lpstr>Non-Zero (and Large) Vorticity Found</vt:lpstr>
      <vt:lpstr>Implications for Magnetic Field Search</vt:lpstr>
      <vt:lpstr>Direct Probes of Intense Field</vt:lpstr>
      <vt:lpstr>Proposal 1. Direct Photon Anisotropy</vt:lpstr>
      <vt:lpstr>Proposal 2. Direct Photon Polarization</vt:lpstr>
      <vt:lpstr>Preliminary Analysis in ALICE Run 1</vt:lpstr>
      <vt:lpstr>Preliminary Analysis in ALICE Run 1</vt:lpstr>
      <vt:lpstr>Proposal 3. Femto-Spectrometer</vt:lpstr>
      <vt:lpstr>Not Even Preliminary</vt:lpstr>
      <vt:lpstr>Not Even Preliminary</vt:lpstr>
      <vt:lpstr>Key Issue: Significance, i.e. Statistics</vt:lpstr>
      <vt:lpstr>e and μ Reunion at LHC Energy</vt:lpstr>
      <vt:lpstr>Muon Measurement at PHENIX</vt:lpstr>
      <vt:lpstr>Muon Measurement at ALICE</vt:lpstr>
      <vt:lpstr>New Relation between e and μ at LHC</vt:lpstr>
      <vt:lpstr>Muon Forward Tracker (2021–)</vt:lpstr>
      <vt:lpstr>Another Obvious Stage: RHIC BES-II</vt:lpstr>
      <vt:lpstr>Summary, Conclusions, and Remarks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Exploration of Hot Partonic Matter at LHC-ALICE</dc:title>
  <dc:creator>Kenta Shigaki</dc:creator>
  <cp:lastModifiedBy>Shigaki Kenta</cp:lastModifiedBy>
  <cp:revision>1106</cp:revision>
  <cp:lastPrinted>2019-01-08T04:31:54Z</cp:lastPrinted>
  <dcterms:created xsi:type="dcterms:W3CDTF">2008-03-11T09:51:31Z</dcterms:created>
  <dcterms:modified xsi:type="dcterms:W3CDTF">2019-01-14T13:17:28Z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TC011182191041</vt:lpwstr>
  </property>
</Properties>
</file>